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7" r:id="rId2"/>
    <p:sldId id="265" r:id="rId3"/>
    <p:sldId id="269" r:id="rId4"/>
    <p:sldId id="270" r:id="rId5"/>
    <p:sldId id="271" r:id="rId6"/>
    <p:sldId id="272" r:id="rId7"/>
    <p:sldId id="264" r:id="rId8"/>
    <p:sldId id="273" r:id="rId9"/>
    <p:sldId id="263" r:id="rId10"/>
    <p:sldId id="275" r:id="rId11"/>
    <p:sldId id="274" r:id="rId12"/>
    <p:sldId id="261" r:id="rId13"/>
    <p:sldId id="259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FC71F-8E6F-48A7-9992-95F71949CF4B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E0533-FC4D-4A8A-B10E-9BC1A9DA9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95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#</a:t>
            </a:r>
            <a:r>
              <a:rPr lang="en-GB" dirty="0" err="1" smtClean="0">
                <a:ea typeface="ＭＳ Ｐゴシック" pitchFamily="34" charset="-128"/>
              </a:rPr>
              <a:t>chocolatejoke</a:t>
            </a:r>
            <a:r>
              <a:rPr lang="en-GB" dirty="0" smtClean="0">
                <a:ea typeface="ＭＳ Ｐゴシック" pitchFamily="34" charset="-128"/>
              </a:rPr>
              <a:t> #</a:t>
            </a:r>
            <a:r>
              <a:rPr lang="en-GB" dirty="0" err="1" smtClean="0">
                <a:ea typeface="ＭＳ Ｐゴシック" pitchFamily="34" charset="-128"/>
              </a:rPr>
              <a:t>cantberesponsible</a:t>
            </a: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F69F0A8-6B19-4943-B0B1-5C41BB29CEC2}" type="slidenum">
              <a:rPr lang="en-GB">
                <a:solidFill>
                  <a:prstClr val="black"/>
                </a:solidFill>
                <a:latin typeface="Arial" charset="0"/>
              </a:rPr>
              <a:pPr eaLnBrk="1" hangingPunct="1"/>
              <a:t>13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7605A-4C4C-4180-948A-F627590AE96B}" type="slidenum">
              <a:rPr lang="en-GB" smtClean="0">
                <a:solidFill>
                  <a:srgbClr val="94C6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94C6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0D33F-72FF-4F43-BCCA-D6C78E498E2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5FBAA-A93E-4DCA-B524-B1AFE28906F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46782-2A88-4A23-B5E0-A77F09DD0A8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52A83-BA49-4DDE-92CF-BCE2FAFB932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09A5E-B748-44DB-8C94-F6C905C3CD1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0F196-6A5C-4D29-9EDC-4E12C3EA0B0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3C4E22-CADC-4352-8319-B5644235307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0DFC9-DA82-47CB-B8BA-5AAD247004E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F88E55-4B63-462E-BA1E-E922F092314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31A6F-9326-4AFA-8A22-1E5BF5AF3D3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94C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81304E-82F0-4AD4-8AA6-5D78FDA61BC8}" type="slidenum">
              <a:rPr lang="en-GB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ahUKEwipr-vK-8DXAhUC2hoKHT1ABusQjRwIBw&amp;url=http://www.stfrancisprimaryandnursery.co.uk/year-4-arrive-at-pgl-for-a-wild-time/&amp;psig=AOvVaw3z2VasnQWKJt9hIx8L54tl&amp;ust=151084854549531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2956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>
                <a:solidFill>
                  <a:schemeClr val="tx1"/>
                </a:solidFill>
                <a:ea typeface="ＭＳ Ｐゴシック" pitchFamily="34" charset="-128"/>
              </a:rPr>
              <a:t>Windmill Hill </a:t>
            </a:r>
            <a:br>
              <a:rPr lang="en-GB" altLang="en-US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dirty="0">
                <a:solidFill>
                  <a:prstClr val="black"/>
                </a:solidFill>
                <a:ea typeface="ＭＳ Ｐゴシック" pitchFamily="34" charset="-128"/>
              </a:rPr>
              <a:t>29</a:t>
            </a:r>
            <a:r>
              <a:rPr lang="en-GB" baseline="30000" dirty="0">
                <a:solidFill>
                  <a:prstClr val="black"/>
                </a:solidFill>
                <a:ea typeface="ＭＳ Ｐゴシック" pitchFamily="34" charset="-128"/>
              </a:rPr>
              <a:t>th</a:t>
            </a:r>
            <a:r>
              <a:rPr lang="en-GB" dirty="0">
                <a:solidFill>
                  <a:prstClr val="black"/>
                </a:solidFill>
                <a:ea typeface="ＭＳ Ｐゴシック" pitchFamily="34" charset="-128"/>
              </a:rPr>
              <a:t> October – 2</a:t>
            </a:r>
            <a:r>
              <a:rPr lang="en-GB" baseline="30000" dirty="0">
                <a:solidFill>
                  <a:prstClr val="black"/>
                </a:solidFill>
                <a:ea typeface="ＭＳ Ｐゴシック" pitchFamily="34" charset="-128"/>
              </a:rPr>
              <a:t>nd</a:t>
            </a:r>
            <a:r>
              <a:rPr lang="en-GB" dirty="0">
                <a:solidFill>
                  <a:prstClr val="black"/>
                </a:solidFill>
                <a:ea typeface="ＭＳ Ｐゴシック" pitchFamily="34" charset="-128"/>
              </a:rPr>
              <a:t> November 2018</a:t>
            </a:r>
            <a:br>
              <a:rPr lang="en-GB" dirty="0">
                <a:solidFill>
                  <a:prstClr val="black"/>
                </a:solidFill>
                <a:ea typeface="ＭＳ Ｐゴシック" pitchFamily="34" charset="-128"/>
              </a:rPr>
            </a:br>
            <a:endParaRPr lang="en-GB" alt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26627" name="Picture 3" descr="IMG_30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133600"/>
            <a:ext cx="5256213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9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348880"/>
            <a:ext cx="8640960" cy="460851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Vegetarian/ vegan</a:t>
            </a:r>
          </a:p>
          <a:p>
            <a:r>
              <a:rPr lang="en-GB" sz="4000" dirty="0" smtClean="0"/>
              <a:t>Allergies and intolerances</a:t>
            </a:r>
          </a:p>
          <a:p>
            <a:r>
              <a:rPr lang="en-GB" sz="4000" dirty="0" smtClean="0"/>
              <a:t>Diabetics</a:t>
            </a:r>
          </a:p>
          <a:p>
            <a:r>
              <a:rPr lang="en-GB" sz="4000" dirty="0" smtClean="0"/>
              <a:t>Fussy eaters</a:t>
            </a:r>
          </a:p>
          <a:p>
            <a:pPr marL="0" indent="0">
              <a:buNone/>
            </a:pPr>
            <a:endParaRPr lang="en-GB" sz="4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Catering for…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9943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93225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5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700213"/>
            <a:ext cx="7705725" cy="44656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ea typeface="ＭＳ Ｐゴシック" pitchFamily="34" charset="-128"/>
              </a:rPr>
              <a:t>A detailed medical form will go home in September 2018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ea typeface="ＭＳ Ｐゴシック" pitchFamily="34" charset="-128"/>
              </a:rPr>
              <a:t>Medication will go to the teachers on the Monday morning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ea typeface="ＭＳ Ｐゴシック" pitchFamily="34" charset="-128"/>
              </a:rPr>
              <a:t>Medication will be administered mostly by their group leaders at the appropriate times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ea typeface="ＭＳ Ｐゴシック" pitchFamily="34" charset="-128"/>
              </a:rPr>
              <a:t>Please discuss more in-depth needs with the class teacher well in advance to ensure we can make provision for them</a:t>
            </a:r>
            <a:r>
              <a:rPr lang="en-GB" altLang="en-US" sz="2800" dirty="0">
                <a:ea typeface="ＭＳ Ｐゴシック" pitchFamily="34" charset="-128"/>
              </a:rPr>
              <a:t> </a:t>
            </a:r>
            <a:r>
              <a:rPr lang="en-GB" altLang="en-US" sz="2800" dirty="0" smtClean="0">
                <a:ea typeface="ＭＳ Ｐゴシック" pitchFamily="34" charset="-128"/>
              </a:rPr>
              <a:t>– risk assessments may need to be written!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2800" dirty="0" smtClean="0">
              <a:ea typeface="ＭＳ Ｐゴシック" pitchFamily="34" charset="-128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024687" cy="1143000"/>
          </a:xfrm>
        </p:spPr>
        <p:txBody>
          <a:bodyPr/>
          <a:lstStyle/>
          <a:p>
            <a:pPr eaLnBrk="1" hangingPunct="1"/>
            <a:r>
              <a:rPr lang="en-GB" altLang="en-US" sz="4400" dirty="0" smtClean="0">
                <a:ea typeface="ＭＳ Ｐゴシック" pitchFamily="34" charset="-128"/>
              </a:rPr>
              <a:t>Medical needs</a:t>
            </a:r>
          </a:p>
        </p:txBody>
      </p:sp>
    </p:spTree>
    <p:extLst>
      <p:ext uri="{BB962C8B-B14F-4D97-AF65-F5344CB8AC3E}">
        <p14:creationId xmlns:p14="http://schemas.microsoft.com/office/powerpoint/2010/main" val="3501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9144000" cy="4857750"/>
          </a:xfrm>
          <a:extLst/>
        </p:spPr>
        <p:txBody>
          <a:bodyPr rtlCol="0">
            <a:normAutofit fontScale="77500" lnSpcReduction="20000"/>
          </a:bodyPr>
          <a:lstStyle/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2500" dirty="0" smtClean="0">
                <a:ea typeface="ＭＳ Ｐゴシック" pitchFamily="34" charset="-128"/>
              </a:rPr>
              <a:t>A waterproof/warm jacket is essential (on coach – not packed)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2500" dirty="0" smtClean="0">
                <a:ea typeface="ＭＳ Ｐゴシック" pitchFamily="34" charset="-128"/>
              </a:rPr>
              <a:t>A water bottle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2500" dirty="0" smtClean="0">
                <a:ea typeface="ＭＳ Ｐゴシック" pitchFamily="34" charset="-128"/>
              </a:rPr>
              <a:t>Packed lunch with drink for the journey there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2500" dirty="0" smtClean="0">
                <a:ea typeface="ＭＳ Ｐゴシック" pitchFamily="34" charset="-128"/>
              </a:rPr>
              <a:t>Bin </a:t>
            </a:r>
            <a:r>
              <a:rPr lang="en-GB" altLang="en-US" sz="2500" dirty="0">
                <a:ea typeface="ＭＳ Ｐゴシック" pitchFamily="34" charset="-128"/>
              </a:rPr>
              <a:t>bags for dirty </a:t>
            </a:r>
            <a:r>
              <a:rPr lang="en-GB" altLang="en-US" sz="2500" dirty="0" smtClean="0">
                <a:ea typeface="ＭＳ Ｐゴシック" pitchFamily="34" charset="-128"/>
              </a:rPr>
              <a:t>clothes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2500" dirty="0" smtClean="0">
                <a:ea typeface="ＭＳ Ｐゴシック" pitchFamily="34" charset="-128"/>
              </a:rPr>
              <a:t>Enough clothes for 5 days – cheap, old clothes!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2500" dirty="0" smtClean="0">
                <a:ea typeface="ＭＳ Ｐゴシック" pitchFamily="34" charset="-128"/>
              </a:rPr>
              <a:t>One jazzy outfit for the disco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2500" dirty="0" smtClean="0">
                <a:ea typeface="ＭＳ Ｐゴシック" pitchFamily="34" charset="-128"/>
              </a:rPr>
              <a:t>2 lots of trainers / clothes which can get wet!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GB" altLang="en-US" sz="2500" dirty="0" smtClean="0">
                <a:ea typeface="ＭＳ Ｐゴシック" pitchFamily="34" charset="-128"/>
              </a:rPr>
              <a:t>A sleeping bag/duvet (under sheets are provided)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GB" altLang="en-US" sz="2500" dirty="0" smtClean="0">
                <a:ea typeface="ＭＳ Ｐゴシック" pitchFamily="34" charset="-128"/>
              </a:rPr>
              <a:t>A pillow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GB" altLang="en-US" sz="2500" dirty="0" smtClean="0">
                <a:ea typeface="ＭＳ Ｐゴシック" pitchFamily="34" charset="-128"/>
              </a:rPr>
              <a:t>A cuddly toy!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GB" altLang="en-US" sz="2500" dirty="0" smtClean="0">
                <a:ea typeface="ＭＳ Ｐゴシック" pitchFamily="34" charset="-128"/>
              </a:rPr>
              <a:t>1 towel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GB" altLang="en-US" sz="2500" dirty="0" smtClean="0">
                <a:ea typeface="ＭＳ Ｐゴシック" pitchFamily="34" charset="-128"/>
              </a:rPr>
              <a:t>Toiletries (please avoid aerosol deodorants)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GB" altLang="en-US" sz="2500" dirty="0" smtClean="0">
                <a:ea typeface="ＭＳ Ｐゴシック" pitchFamily="34" charset="-128"/>
              </a:rPr>
              <a:t>£5 money for the shop in a named wallet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GB" altLang="en-US" sz="2500" dirty="0" smtClean="0">
                <a:ea typeface="ＭＳ Ｐゴシック" pitchFamily="34" charset="-128"/>
              </a:rPr>
              <a:t>Torch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GB" altLang="en-US" sz="2500" dirty="0" smtClean="0">
              <a:ea typeface="ＭＳ Ｐゴシック" pitchFamily="34" charset="-128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altLang="en-US" sz="2500" dirty="0" smtClean="0">
                <a:ea typeface="ＭＳ Ｐゴシック" pitchFamily="34" charset="-128"/>
              </a:rPr>
              <a:t>Not permitted – electronics including mobile phones, aerosols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GB" altLang="en-US" sz="2500" dirty="0" smtClean="0">
                <a:ea typeface="ＭＳ Ｐゴシック" pitchFamily="34" charset="-128"/>
              </a:rPr>
              <a:t>A detailed kit list will go home at the end of year 5 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20638"/>
            <a:ext cx="8229600" cy="11430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>
                <a:ea typeface="ＭＳ Ｐゴシック" pitchFamily="34" charset="-128"/>
              </a:rPr>
              <a:t/>
            </a:r>
            <a:br>
              <a:rPr lang="en-GB" altLang="en-US" dirty="0" smtClean="0">
                <a:ea typeface="ＭＳ Ｐゴシック" pitchFamily="34" charset="-128"/>
              </a:rPr>
            </a:br>
            <a:r>
              <a:rPr lang="en-GB" altLang="en-US" dirty="0" smtClean="0">
                <a:ea typeface="ＭＳ Ｐゴシック" pitchFamily="34" charset="-128"/>
              </a:rPr>
              <a:t>A rough outline of what to bring</a:t>
            </a:r>
          </a:p>
        </p:txBody>
      </p:sp>
    </p:spTree>
    <p:extLst>
      <p:ext uri="{BB962C8B-B14F-4D97-AF65-F5344CB8AC3E}">
        <p14:creationId xmlns:p14="http://schemas.microsoft.com/office/powerpoint/2010/main" val="10896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708920"/>
            <a:ext cx="8496944" cy="3450696"/>
          </a:xfrm>
        </p:spPr>
        <p:txBody>
          <a:bodyPr>
            <a:noAutofit/>
          </a:bodyPr>
          <a:lstStyle/>
          <a:p>
            <a:r>
              <a:rPr lang="en-GB" sz="3600" dirty="0" smtClean="0"/>
              <a:t>Worships beforehand</a:t>
            </a:r>
          </a:p>
          <a:p>
            <a:r>
              <a:rPr lang="en-GB" sz="3600" dirty="0" smtClean="0"/>
              <a:t>Circle time to discuss worries</a:t>
            </a:r>
          </a:p>
          <a:p>
            <a:r>
              <a:rPr lang="en-GB" sz="3600" dirty="0" smtClean="0"/>
              <a:t>Look at website</a:t>
            </a:r>
          </a:p>
          <a:p>
            <a:r>
              <a:rPr lang="en-GB" sz="3600" dirty="0" smtClean="0"/>
              <a:t>Some ELSA sessions</a:t>
            </a:r>
          </a:p>
          <a:p>
            <a:r>
              <a:rPr lang="en-GB" sz="3600" dirty="0" smtClean="0"/>
              <a:t>Sharing previous children’s experiences</a:t>
            </a:r>
            <a:endParaRPr lang="en-GB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52728"/>
          </a:xfrm>
        </p:spPr>
        <p:txBody>
          <a:bodyPr>
            <a:noAutofit/>
          </a:bodyPr>
          <a:lstStyle/>
          <a:p>
            <a:r>
              <a:rPr lang="en-GB" dirty="0" smtClean="0"/>
              <a:t>How do we prepare children for Windmill Hill?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7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916832"/>
            <a:ext cx="8164429" cy="3450696"/>
          </a:xfrm>
        </p:spPr>
        <p:txBody>
          <a:bodyPr>
            <a:normAutofit fontScale="92500" lnSpcReduction="20000"/>
          </a:bodyPr>
          <a:lstStyle/>
          <a:p>
            <a:r>
              <a:rPr lang="en-GB" sz="3600" dirty="0" smtClean="0"/>
              <a:t>Deposit deadline - </a:t>
            </a:r>
            <a:r>
              <a:rPr lang="en-GB" sz="3600" dirty="0"/>
              <a:t>£60.00 </a:t>
            </a:r>
            <a:r>
              <a:rPr lang="en-GB" sz="3600" dirty="0" smtClean="0"/>
              <a:t>due </a:t>
            </a:r>
            <a:r>
              <a:rPr lang="en-GB" sz="3600" dirty="0"/>
              <a:t>by Monday </a:t>
            </a:r>
            <a:r>
              <a:rPr lang="en-GB" sz="3600" dirty="0" smtClean="0"/>
              <a:t>4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</a:t>
            </a:r>
            <a:r>
              <a:rPr lang="en-GB" sz="3600" dirty="0"/>
              <a:t>December 2017.</a:t>
            </a:r>
            <a:endParaRPr lang="en-GB" sz="3600" dirty="0" smtClean="0"/>
          </a:p>
          <a:p>
            <a:r>
              <a:rPr lang="en-GB" sz="3600" dirty="0" smtClean="0"/>
              <a:t>Any questions…please come and see us in our classrooms over the next few days </a:t>
            </a:r>
            <a:r>
              <a:rPr lang="en-GB" sz="3600" dirty="0" smtClean="0">
                <a:sym typeface="Wingdings" pitchFamily="2" charset="2"/>
              </a:rPr>
              <a:t> </a:t>
            </a:r>
          </a:p>
          <a:p>
            <a:r>
              <a:rPr lang="en-GB" sz="3600" dirty="0" smtClean="0"/>
              <a:t>There will be a reminder session with more </a:t>
            </a:r>
            <a:r>
              <a:rPr lang="en-GB" sz="3600" dirty="0"/>
              <a:t>information at </a:t>
            </a:r>
            <a:r>
              <a:rPr lang="en-GB" sz="3600" dirty="0" smtClean="0"/>
              <a:t>the Year 6 curriculum </a:t>
            </a:r>
            <a:r>
              <a:rPr lang="en-GB" sz="3600" dirty="0"/>
              <a:t>evening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7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75" y="692150"/>
            <a:ext cx="7026275" cy="1143000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ea typeface="ＭＳ Ｐゴシック" pitchFamily="34" charset="-128"/>
              </a:rPr>
              <a:t>Dates</a:t>
            </a: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1187450" y="2292350"/>
            <a:ext cx="676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467544" y="1604698"/>
            <a:ext cx="8676456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 smtClean="0">
                <a:solidFill>
                  <a:prstClr val="black"/>
                </a:solidFill>
                <a:ea typeface="ＭＳ Ｐゴシック" pitchFamily="34" charset="-128"/>
              </a:rPr>
              <a:t>29</a:t>
            </a:r>
            <a:r>
              <a:rPr lang="en-GB" sz="3200" baseline="30000" dirty="0" smtClean="0">
                <a:solidFill>
                  <a:prstClr val="black"/>
                </a:solidFill>
                <a:ea typeface="ＭＳ Ｐゴシック" pitchFamily="34" charset="-128"/>
              </a:rPr>
              <a:t>th</a:t>
            </a:r>
            <a:r>
              <a:rPr lang="en-GB" sz="3200" dirty="0" smtClean="0">
                <a:solidFill>
                  <a:prstClr val="black"/>
                </a:solidFill>
                <a:ea typeface="ＭＳ Ｐゴシック" pitchFamily="34" charset="-128"/>
              </a:rPr>
              <a:t> October – 2</a:t>
            </a:r>
            <a:r>
              <a:rPr lang="en-GB" sz="3200" baseline="30000" dirty="0" smtClean="0">
                <a:solidFill>
                  <a:prstClr val="black"/>
                </a:solidFill>
                <a:ea typeface="ＭＳ Ｐゴシック" pitchFamily="34" charset="-128"/>
              </a:rPr>
              <a:t>nd</a:t>
            </a:r>
            <a:r>
              <a:rPr lang="en-GB" sz="3200" dirty="0" smtClean="0">
                <a:solidFill>
                  <a:prstClr val="black"/>
                </a:solidFill>
                <a:ea typeface="ＭＳ Ｐゴシック" pitchFamily="34" charset="-128"/>
              </a:rPr>
              <a:t> November 2018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32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 smtClean="0">
                <a:solidFill>
                  <a:prstClr val="black"/>
                </a:solidFill>
                <a:ea typeface="ＭＳ Ｐゴシック" pitchFamily="34" charset="-128"/>
              </a:rPr>
              <a:t>Monday - Leaving school at approximately 10.30am.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3200" dirty="0" smtClean="0">
              <a:solidFill>
                <a:prstClr val="black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 smtClean="0">
                <a:solidFill>
                  <a:prstClr val="black"/>
                </a:solidFill>
                <a:ea typeface="ＭＳ Ｐゴシック" pitchFamily="34" charset="-128"/>
              </a:rPr>
              <a:t>Friday - We </a:t>
            </a:r>
            <a:r>
              <a:rPr lang="en-GB" sz="3200" dirty="0">
                <a:solidFill>
                  <a:prstClr val="black"/>
                </a:solidFill>
                <a:ea typeface="ＭＳ Ｐゴシック" pitchFamily="34" charset="-128"/>
              </a:rPr>
              <a:t>expect to depart at about 1.30pm  Friday </a:t>
            </a:r>
            <a:r>
              <a:rPr lang="en-GB" sz="3200" dirty="0" smtClean="0">
                <a:solidFill>
                  <a:prstClr val="black"/>
                </a:solidFill>
                <a:ea typeface="ＭＳ Ｐゴシック" pitchFamily="34" charset="-128"/>
              </a:rPr>
              <a:t>2</a:t>
            </a:r>
            <a:r>
              <a:rPr lang="en-GB" sz="3200" baseline="30000" dirty="0" smtClean="0">
                <a:solidFill>
                  <a:prstClr val="black"/>
                </a:solidFill>
                <a:ea typeface="ＭＳ Ｐゴシック" pitchFamily="34" charset="-128"/>
              </a:rPr>
              <a:t>nd</a:t>
            </a:r>
            <a:r>
              <a:rPr lang="en-GB" sz="3200" dirty="0" smtClean="0">
                <a:solidFill>
                  <a:prstClr val="black"/>
                </a:solidFill>
                <a:ea typeface="ＭＳ Ｐゴシック" pitchFamily="34" charset="-128"/>
              </a:rPr>
              <a:t> November and </a:t>
            </a:r>
            <a:r>
              <a:rPr lang="en-GB" sz="3200" dirty="0">
                <a:solidFill>
                  <a:prstClr val="black"/>
                </a:solidFill>
                <a:ea typeface="ＭＳ Ｐゴシック" pitchFamily="34" charset="-128"/>
              </a:rPr>
              <a:t>should return to school by 4.00 pm.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32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>
                <a:solidFill>
                  <a:prstClr val="black"/>
                </a:solidFill>
                <a:ea typeface="ＭＳ Ｐゴシック" pitchFamily="34" charset="-128"/>
              </a:rPr>
              <a:t>If there are any delays, we will telephone school.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65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PGL?</a:t>
            </a:r>
            <a:endParaRPr lang="en-GB" dirty="0"/>
          </a:p>
        </p:txBody>
      </p:sp>
      <p:pic>
        <p:nvPicPr>
          <p:cNvPr id="4" name="Picture 2" descr="Image result for pg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2412"/>
            <a:ext cx="2015554" cy="109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568" y="2708920"/>
            <a:ext cx="7408333" cy="3450696"/>
          </a:xfrm>
        </p:spPr>
        <p:txBody>
          <a:bodyPr>
            <a:normAutofit/>
          </a:bodyPr>
          <a:lstStyle/>
          <a:p>
            <a:r>
              <a:rPr lang="en-GB" dirty="0" smtClean="0"/>
              <a:t>'Parents </a:t>
            </a:r>
            <a:r>
              <a:rPr lang="en-GB" dirty="0"/>
              <a:t>Get </a:t>
            </a:r>
            <a:r>
              <a:rPr lang="en-GB" dirty="0" smtClean="0"/>
              <a:t>Lost!’</a:t>
            </a:r>
          </a:p>
          <a:p>
            <a:r>
              <a:rPr lang="en-GB" dirty="0" smtClean="0"/>
              <a:t>Takes </a:t>
            </a:r>
            <a:r>
              <a:rPr lang="en-GB" dirty="0"/>
              <a:t>its name from the man who started it all in the 1950s - Peter Gordon Lawrence</a:t>
            </a:r>
            <a:r>
              <a:rPr lang="en-GB" dirty="0" smtClean="0"/>
              <a:t>.</a:t>
            </a:r>
          </a:p>
          <a:p>
            <a:r>
              <a:rPr lang="en-GB" dirty="0" smtClean="0"/>
              <a:t>For children to have fun and grow in confidence through adventure and outdoor activities. </a:t>
            </a:r>
          </a:p>
          <a:p>
            <a:r>
              <a:rPr lang="en-GB" dirty="0" smtClean="0"/>
              <a:t>Week trips encourage independence and self-care.</a:t>
            </a:r>
          </a:p>
          <a:p>
            <a:r>
              <a:rPr lang="en-GB" dirty="0" smtClean="0"/>
              <a:t>Build relationships between pupils and staff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47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149" y="3861048"/>
            <a:ext cx="3713787" cy="2730616"/>
          </a:xfrm>
        </p:spPr>
        <p:txBody>
          <a:bodyPr/>
          <a:lstStyle/>
          <a:p>
            <a:r>
              <a:rPr lang="en-GB" dirty="0" smtClean="0"/>
              <a:t>Leave school early Monday morning</a:t>
            </a:r>
          </a:p>
          <a:p>
            <a:r>
              <a:rPr lang="en-GB" dirty="0" smtClean="0"/>
              <a:t>Stop at Seven Sisters country park for lunch, a walk and river related activities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89" y="260648"/>
            <a:ext cx="4473277" cy="338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0" t="19589" r="2754" b="10228"/>
          <a:stretch/>
        </p:blipFill>
        <p:spPr bwMode="auto">
          <a:xfrm>
            <a:off x="4325144" y="3068960"/>
            <a:ext cx="4824536" cy="406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4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772816"/>
            <a:ext cx="9073008" cy="4968552"/>
          </a:xfrm>
        </p:spPr>
        <p:txBody>
          <a:bodyPr>
            <a:normAutofit/>
          </a:bodyPr>
          <a:lstStyle/>
          <a:p>
            <a:r>
              <a:rPr lang="en-GB" dirty="0" smtClean="0"/>
              <a:t>7.00am – Teachers wake the children</a:t>
            </a:r>
          </a:p>
          <a:p>
            <a:r>
              <a:rPr lang="en-GB" dirty="0" smtClean="0"/>
              <a:t>7.30am – Breakfast</a:t>
            </a:r>
          </a:p>
          <a:p>
            <a:r>
              <a:rPr lang="en-GB" dirty="0" smtClean="0"/>
              <a:t>8.30am – Free time/ showers/ room tidying</a:t>
            </a:r>
          </a:p>
          <a:p>
            <a:r>
              <a:rPr lang="en-GB" dirty="0" smtClean="0"/>
              <a:t>9.30am – Morning activities</a:t>
            </a:r>
          </a:p>
          <a:p>
            <a:r>
              <a:rPr lang="en-GB" dirty="0" smtClean="0"/>
              <a:t>11.30am – Free time/ room inspections</a:t>
            </a:r>
          </a:p>
          <a:p>
            <a:r>
              <a:rPr lang="en-GB" dirty="0" smtClean="0"/>
              <a:t>12.30pm – Lunch</a:t>
            </a:r>
          </a:p>
          <a:p>
            <a:r>
              <a:rPr lang="en-GB" dirty="0" smtClean="0"/>
              <a:t>2.00pm – Afternoon activities</a:t>
            </a:r>
          </a:p>
          <a:p>
            <a:r>
              <a:rPr lang="en-GB" dirty="0" smtClean="0"/>
              <a:t>5.00pm – Dinner</a:t>
            </a:r>
          </a:p>
          <a:p>
            <a:r>
              <a:rPr lang="en-GB" dirty="0" smtClean="0"/>
              <a:t>6.00pm – Free time/ room inspections/ teddy bear competitions</a:t>
            </a:r>
          </a:p>
          <a:p>
            <a:r>
              <a:rPr lang="en-GB" dirty="0" smtClean="0"/>
              <a:t>7.15pm – Evening activity</a:t>
            </a:r>
          </a:p>
          <a:p>
            <a:r>
              <a:rPr lang="en-GB" dirty="0" smtClean="0"/>
              <a:t>9.00pm – Get ready for bed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Typical 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-24358"/>
            <a:ext cx="8229600" cy="1252728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ea typeface="ＭＳ Ｐゴシック" pitchFamily="34" charset="-128"/>
              </a:rPr>
              <a:t>Accommodation</a:t>
            </a:r>
          </a:p>
        </p:txBody>
      </p:sp>
      <p:pic>
        <p:nvPicPr>
          <p:cNvPr id="29699" name="Picture 3" descr="IMG_30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7" y="1644242"/>
            <a:ext cx="3401775" cy="255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IMG_30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36780"/>
            <a:ext cx="2808561" cy="210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395536" y="4479250"/>
            <a:ext cx="5574637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dirty="0" smtClean="0">
                <a:effectLst/>
                <a:latin typeface="Arial" charset="0"/>
                <a:ea typeface="ＭＳ Ｐゴシック" charset="0"/>
              </a:rPr>
              <a:t>Usually in 2 blocks close by</a:t>
            </a:r>
          </a:p>
          <a:p>
            <a:pPr>
              <a:spcBef>
                <a:spcPct val="50000"/>
              </a:spcBef>
              <a:defRPr/>
            </a:pPr>
            <a:r>
              <a:rPr lang="en-GB" sz="2000" dirty="0" smtClean="0">
                <a:effectLst/>
                <a:latin typeface="Arial" charset="0"/>
                <a:ea typeface="ＭＳ Ｐゴシック" charset="0"/>
              </a:rPr>
              <a:t>Rooms </a:t>
            </a:r>
            <a:r>
              <a:rPr lang="en-GB" sz="2000" dirty="0">
                <a:effectLst/>
                <a:latin typeface="Arial" charset="0"/>
                <a:ea typeface="ＭＳ Ｐゴシック" charset="0"/>
              </a:rPr>
              <a:t>for up to 6 </a:t>
            </a:r>
            <a:r>
              <a:rPr lang="en-GB" sz="2000" dirty="0" smtClean="0">
                <a:effectLst/>
                <a:latin typeface="Arial" charset="0"/>
                <a:ea typeface="ＭＳ Ｐゴシック" charset="0"/>
              </a:rPr>
              <a:t>children</a:t>
            </a:r>
          </a:p>
          <a:p>
            <a:pPr>
              <a:spcBef>
                <a:spcPct val="50000"/>
              </a:spcBef>
              <a:defRPr/>
            </a:pPr>
            <a:r>
              <a:rPr lang="en-GB" sz="2000" dirty="0" smtClean="0">
                <a:latin typeface="Arial" charset="0"/>
                <a:ea typeface="ＭＳ Ｐゴシック" charset="0"/>
              </a:rPr>
              <a:t>Toilet, shower and sink in each room</a:t>
            </a:r>
          </a:p>
          <a:p>
            <a:pPr>
              <a:spcBef>
                <a:spcPct val="50000"/>
              </a:spcBef>
              <a:defRPr/>
            </a:pPr>
            <a:r>
              <a:rPr lang="en-GB" sz="2000" dirty="0" smtClean="0">
                <a:effectLst/>
                <a:latin typeface="Arial" charset="0"/>
                <a:ea typeface="ＭＳ Ｐゴシック" charset="0"/>
              </a:rPr>
              <a:t>Teachers even spaced</a:t>
            </a:r>
            <a:endParaRPr lang="en-GB" sz="2000" dirty="0"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80728"/>
            <a:ext cx="4824536" cy="349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52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11113"/>
            <a:ext cx="8229600" cy="1143001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itchFamily="34" charset="-128"/>
              </a:rPr>
              <a:t>Activities</a:t>
            </a:r>
          </a:p>
        </p:txBody>
      </p:sp>
      <p:pic>
        <p:nvPicPr>
          <p:cNvPr id="34819" name="Picture 3" descr="P10401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98563"/>
            <a:ext cx="307181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P1040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3978275"/>
            <a:ext cx="2808287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P10401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536950"/>
            <a:ext cx="2239963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8" descr="P10402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3933825"/>
            <a:ext cx="345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43013"/>
            <a:ext cx="34925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1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060848"/>
            <a:ext cx="5259163" cy="5760640"/>
          </a:xfrm>
        </p:spPr>
        <p:txBody>
          <a:bodyPr numCol="2">
            <a:normAutofit fontScale="92500" lnSpcReduction="20000"/>
          </a:bodyPr>
          <a:lstStyle/>
          <a:p>
            <a:r>
              <a:rPr lang="en-GB" sz="3300" dirty="0" smtClean="0"/>
              <a:t>Trapeze</a:t>
            </a:r>
          </a:p>
          <a:p>
            <a:r>
              <a:rPr lang="en-GB" sz="3300" dirty="0" err="1" smtClean="0"/>
              <a:t>Aeroball</a:t>
            </a:r>
            <a:endParaRPr lang="en-GB" sz="3300" dirty="0" smtClean="0"/>
          </a:p>
          <a:p>
            <a:r>
              <a:rPr lang="en-GB" sz="3300" dirty="0" smtClean="0"/>
              <a:t>Climbing</a:t>
            </a:r>
          </a:p>
          <a:p>
            <a:r>
              <a:rPr lang="en-GB" sz="3300" dirty="0" smtClean="0"/>
              <a:t>Abseiling</a:t>
            </a:r>
          </a:p>
          <a:p>
            <a:r>
              <a:rPr lang="en-GB" sz="3300" dirty="0" err="1" smtClean="0"/>
              <a:t>Zipwire</a:t>
            </a:r>
            <a:endParaRPr lang="en-GB" sz="3300" dirty="0" smtClean="0"/>
          </a:p>
          <a:p>
            <a:r>
              <a:rPr lang="en-GB" sz="3300" dirty="0" smtClean="0"/>
              <a:t>Jacob’s ladder</a:t>
            </a:r>
          </a:p>
          <a:p>
            <a:r>
              <a:rPr lang="en-GB" sz="3300" dirty="0" smtClean="0"/>
              <a:t>Tunnel trail</a:t>
            </a:r>
          </a:p>
          <a:p>
            <a:r>
              <a:rPr lang="en-GB" sz="3300" dirty="0" smtClean="0"/>
              <a:t>All aboard</a:t>
            </a:r>
          </a:p>
          <a:p>
            <a:r>
              <a:rPr lang="en-GB" sz="3300" dirty="0" smtClean="0"/>
              <a:t>Orienteering</a:t>
            </a:r>
          </a:p>
          <a:p>
            <a:endParaRPr lang="en-GB" sz="3300" dirty="0" smtClean="0"/>
          </a:p>
          <a:p>
            <a:endParaRPr lang="en-GB" sz="3300" dirty="0"/>
          </a:p>
          <a:p>
            <a:r>
              <a:rPr lang="en-GB" sz="3300" dirty="0" smtClean="0"/>
              <a:t>Fencing</a:t>
            </a:r>
          </a:p>
          <a:p>
            <a:r>
              <a:rPr lang="en-GB" sz="3300" dirty="0" smtClean="0"/>
              <a:t>Canoeing</a:t>
            </a:r>
          </a:p>
          <a:p>
            <a:r>
              <a:rPr lang="en-GB" sz="3300" dirty="0" smtClean="0"/>
              <a:t>Raft Building</a:t>
            </a:r>
          </a:p>
          <a:p>
            <a:r>
              <a:rPr lang="en-GB" sz="3300" dirty="0" smtClean="0"/>
              <a:t>Sensory Trail</a:t>
            </a:r>
          </a:p>
          <a:p>
            <a:r>
              <a:rPr lang="en-GB" sz="3300" dirty="0" smtClean="0"/>
              <a:t>Problem Solving</a:t>
            </a:r>
          </a:p>
          <a:p>
            <a:r>
              <a:rPr lang="en-GB" sz="3300" dirty="0" smtClean="0"/>
              <a:t>Challenge Course</a:t>
            </a:r>
          </a:p>
          <a:p>
            <a:r>
              <a:rPr lang="en-GB" sz="3300" dirty="0" smtClean="0"/>
              <a:t>Archery</a:t>
            </a:r>
            <a:endParaRPr lang="en-GB" sz="3300" dirty="0"/>
          </a:p>
          <a:p>
            <a:r>
              <a:rPr lang="en-GB" sz="3300" dirty="0" smtClean="0"/>
              <a:t>Giant swing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Activities</a:t>
            </a:r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652120" y="2950518"/>
            <a:ext cx="8496944" cy="576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sz="2800" dirty="0" smtClean="0"/>
              <a:t>Campfire</a:t>
            </a:r>
          </a:p>
          <a:p>
            <a:pPr>
              <a:buFont typeface="Arial" charset="0"/>
              <a:buChar char="•"/>
            </a:pPr>
            <a:r>
              <a:rPr lang="en-GB" sz="2800" dirty="0" smtClean="0"/>
              <a:t>Capture the flag</a:t>
            </a:r>
          </a:p>
          <a:p>
            <a:pPr>
              <a:buFont typeface="Arial" charset="0"/>
              <a:buChar char="•"/>
            </a:pPr>
            <a:r>
              <a:rPr lang="en-GB" sz="2800" dirty="0" smtClean="0"/>
              <a:t>Disco</a:t>
            </a:r>
          </a:p>
          <a:p>
            <a:pPr>
              <a:buFont typeface="Arial" charset="0"/>
              <a:buChar char="•"/>
            </a:pPr>
            <a:r>
              <a:rPr lang="en-GB" sz="2800" dirty="0" smtClean="0"/>
              <a:t>Wacky races</a:t>
            </a:r>
          </a:p>
          <a:p>
            <a:pPr>
              <a:buFont typeface="Arial" charset="0"/>
              <a:buChar char="•"/>
            </a:pPr>
            <a:r>
              <a:rPr lang="en-GB" sz="2800" dirty="0" err="1" smtClean="0"/>
              <a:t>Cluedo</a:t>
            </a:r>
            <a:endParaRPr lang="en-GB" sz="2800" dirty="0" smtClean="0"/>
          </a:p>
          <a:p>
            <a:pPr>
              <a:buFont typeface="Arial" charset="0"/>
              <a:buChar char="•"/>
            </a:pPr>
            <a:r>
              <a:rPr lang="en-GB" sz="2800" dirty="0" smtClean="0"/>
              <a:t>Around the world</a:t>
            </a:r>
          </a:p>
          <a:p>
            <a:pPr>
              <a:buFont typeface="Arial" charset="0"/>
              <a:buChar char="•"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652120" y="2942109"/>
            <a:ext cx="3312368" cy="3168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0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132856"/>
            <a:ext cx="8064500" cy="5111750"/>
          </a:xfrm>
        </p:spPr>
        <p:txBody>
          <a:bodyPr/>
          <a:lstStyle/>
          <a:p>
            <a:pPr eaLnBrk="1" hangingPunct="1"/>
            <a:r>
              <a:rPr lang="en-GB" altLang="en-US" sz="2800" dirty="0" smtClean="0">
                <a:ea typeface="ＭＳ Ｐゴシック" pitchFamily="34" charset="-128"/>
              </a:rPr>
              <a:t>The children will be split into </a:t>
            </a:r>
            <a:r>
              <a:rPr lang="en-GB" altLang="en-US" sz="2800" dirty="0" smtClean="0">
                <a:ea typeface="ＭＳ Ｐゴシック" pitchFamily="34" charset="-128"/>
              </a:rPr>
              <a:t>around 7 </a:t>
            </a:r>
            <a:r>
              <a:rPr lang="en-GB" altLang="en-US" sz="2800" dirty="0" smtClean="0">
                <a:ea typeface="ＭＳ Ｐゴシック" pitchFamily="34" charset="-128"/>
              </a:rPr>
              <a:t>activity </a:t>
            </a:r>
            <a:r>
              <a:rPr lang="en-GB" altLang="en-US" sz="2800" dirty="0" smtClean="0">
                <a:ea typeface="ＭＳ Ｐゴシック" pitchFamily="34" charset="-128"/>
              </a:rPr>
              <a:t>groups with a member of school staff in each group.</a:t>
            </a:r>
          </a:p>
          <a:p>
            <a:pPr eaLnBrk="1" hangingPunct="1"/>
            <a:r>
              <a:rPr lang="en-GB" altLang="en-US" sz="2800" dirty="0" smtClean="0">
                <a:ea typeface="ＭＳ Ｐゴシック" pitchFamily="34" charset="-128"/>
              </a:rPr>
              <a:t>Groups will all experience the same activities over the course of the week.</a:t>
            </a:r>
          </a:p>
          <a:p>
            <a:pPr eaLnBrk="1" hangingPunct="1"/>
            <a:r>
              <a:rPr lang="en-GB" altLang="en-US" sz="2800" dirty="0" smtClean="0">
                <a:ea typeface="ＭＳ Ｐゴシック" pitchFamily="34" charset="-128"/>
              </a:rPr>
              <a:t>Activities are led by PGL staff.</a:t>
            </a:r>
          </a:p>
          <a:p>
            <a:pPr eaLnBrk="1" hangingPunct="1"/>
            <a:r>
              <a:rPr lang="en-GB" altLang="en-US" sz="2800" dirty="0" smtClean="0">
                <a:ea typeface="ＭＳ Ｐゴシック" pitchFamily="34" charset="-128"/>
              </a:rPr>
              <a:t>High standards of behaviour will be expected to ensure the safety and enjoyment of all children</a:t>
            </a:r>
            <a:r>
              <a:rPr lang="en-GB" altLang="en-US" sz="2800" dirty="0" smtClean="0">
                <a:ea typeface="ＭＳ Ｐゴシック" pitchFamily="34" charset="-128"/>
              </a:rPr>
              <a:t>.</a:t>
            </a:r>
            <a:endParaRPr lang="en-GB" altLang="en-US" sz="2800" dirty="0" smtClean="0">
              <a:ea typeface="ＭＳ Ｐゴシック" pitchFamily="34" charset="-128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itchFamily="34" charset="-128"/>
              </a:rPr>
              <a:t>Activity Groups</a:t>
            </a:r>
          </a:p>
        </p:txBody>
      </p:sp>
    </p:spTree>
    <p:extLst>
      <p:ext uri="{BB962C8B-B14F-4D97-AF65-F5344CB8AC3E}">
        <p14:creationId xmlns:p14="http://schemas.microsoft.com/office/powerpoint/2010/main" val="28024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137</TotalTime>
  <Words>571</Words>
  <Application>Microsoft Office PowerPoint</Application>
  <PresentationFormat>On-screen Show (4:3)</PresentationFormat>
  <Paragraphs>106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Waveform</vt:lpstr>
      <vt:lpstr>Windmill Hill  29th October – 2nd November 2018 </vt:lpstr>
      <vt:lpstr>Dates</vt:lpstr>
      <vt:lpstr>What is PGL?</vt:lpstr>
      <vt:lpstr>PowerPoint Presentation</vt:lpstr>
      <vt:lpstr>A Typical Day</vt:lpstr>
      <vt:lpstr>Accommodation</vt:lpstr>
      <vt:lpstr>Activities</vt:lpstr>
      <vt:lpstr>Activities</vt:lpstr>
      <vt:lpstr>Activity Groups</vt:lpstr>
      <vt:lpstr>Catering for…</vt:lpstr>
      <vt:lpstr>PowerPoint Presentation</vt:lpstr>
      <vt:lpstr>Medical needs</vt:lpstr>
      <vt:lpstr> A rough outline of what to bring</vt:lpstr>
      <vt:lpstr>How do we prepare children for Windmill Hill?</vt:lpstr>
      <vt:lpstr>PowerPoint Presentation</vt:lpstr>
    </vt:vector>
  </TitlesOfParts>
  <Company>St Marks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Windmill Hill  September 25th -29th</dc:title>
  <dc:creator>donna.goddard</dc:creator>
  <cp:lastModifiedBy>donna.goddard</cp:lastModifiedBy>
  <cp:revision>10</cp:revision>
  <dcterms:created xsi:type="dcterms:W3CDTF">2017-11-15T16:06:20Z</dcterms:created>
  <dcterms:modified xsi:type="dcterms:W3CDTF">2017-11-15T19:04:28Z</dcterms:modified>
</cp:coreProperties>
</file>