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4"/>
  </p:notesMasterIdLst>
  <p:sldIdLst>
    <p:sldId id="256" r:id="rId2"/>
    <p:sldId id="275" r:id="rId3"/>
    <p:sldId id="268" r:id="rId4"/>
    <p:sldId id="257" r:id="rId5"/>
    <p:sldId id="267" r:id="rId6"/>
    <p:sldId id="276" r:id="rId7"/>
    <p:sldId id="261" r:id="rId8"/>
    <p:sldId id="265" r:id="rId9"/>
    <p:sldId id="288" r:id="rId10"/>
    <p:sldId id="277" r:id="rId11"/>
    <p:sldId id="287" r:id="rId12"/>
    <p:sldId id="278" r:id="rId13"/>
    <p:sldId id="279" r:id="rId14"/>
    <p:sldId id="286" r:id="rId15"/>
    <p:sldId id="272" r:id="rId16"/>
    <p:sldId id="280" r:id="rId17"/>
    <p:sldId id="284" r:id="rId18"/>
    <p:sldId id="285" r:id="rId19"/>
    <p:sldId id="258" r:id="rId20"/>
    <p:sldId id="283" r:id="rId21"/>
    <p:sldId id="281" r:id="rId22"/>
    <p:sldId id="282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60" d="100"/>
          <a:sy n="60" d="100"/>
        </p:scale>
        <p:origin x="-108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E9738-DD94-49CB-A2C2-5BD249EC726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ACBABAE-2FE4-4915-93F1-DF0B755FBE72}">
      <dgm:prSet phldrT="[Text]"/>
      <dgm:spPr/>
      <dgm:t>
        <a:bodyPr/>
        <a:lstStyle/>
        <a:p>
          <a:r>
            <a:rPr lang="en-GB" dirty="0" smtClean="0"/>
            <a:t>The Test</a:t>
          </a:r>
          <a:endParaRPr lang="en-GB" dirty="0"/>
        </a:p>
      </dgm:t>
    </dgm:pt>
    <dgm:pt modelId="{5E3691C3-16E1-414A-9B1C-EA4310032968}" type="parTrans" cxnId="{F4BBDB30-526C-4F4C-A140-C2AC90E6F68D}">
      <dgm:prSet/>
      <dgm:spPr/>
      <dgm:t>
        <a:bodyPr/>
        <a:lstStyle/>
        <a:p>
          <a:endParaRPr lang="en-GB"/>
        </a:p>
      </dgm:t>
    </dgm:pt>
    <dgm:pt modelId="{66BD159B-31C0-47B7-B808-E50D371E23F7}" type="sibTrans" cxnId="{F4BBDB30-526C-4F4C-A140-C2AC90E6F68D}">
      <dgm:prSet/>
      <dgm:spPr/>
      <dgm:t>
        <a:bodyPr/>
        <a:lstStyle/>
        <a:p>
          <a:endParaRPr lang="en-GB"/>
        </a:p>
      </dgm:t>
    </dgm:pt>
    <dgm:pt modelId="{883C8CBE-DE02-4D73-9744-7ADAD87044BD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A raw score (number of correct answers)</a:t>
          </a:r>
        </a:p>
      </dgm:t>
    </dgm:pt>
    <dgm:pt modelId="{45DF6AC5-4032-4A23-BA46-B40C4A3AA8B2}" type="parTrans" cxnId="{4B6071DA-7F6C-44A6-9C19-FEC2A98E3D5C}">
      <dgm:prSet/>
      <dgm:spPr/>
      <dgm:t>
        <a:bodyPr/>
        <a:lstStyle/>
        <a:p>
          <a:endParaRPr lang="en-GB"/>
        </a:p>
      </dgm:t>
    </dgm:pt>
    <dgm:pt modelId="{1BD1BB26-8AFF-4D64-84D8-3B06287ADEDE}" type="sibTrans" cxnId="{4B6071DA-7F6C-44A6-9C19-FEC2A98E3D5C}">
      <dgm:prSet/>
      <dgm:spPr/>
      <dgm:t>
        <a:bodyPr/>
        <a:lstStyle/>
        <a:p>
          <a:endParaRPr lang="en-GB"/>
        </a:p>
      </dgm:t>
    </dgm:pt>
    <dgm:pt modelId="{558A359F-0801-4BE6-90D4-E8514F5AEBE1}">
      <dgm:prSet phldrT="[Text]"/>
      <dgm:spPr/>
      <dgm:t>
        <a:bodyPr/>
        <a:lstStyle/>
        <a:p>
          <a:r>
            <a:rPr lang="en-GB" dirty="0" smtClean="0"/>
            <a:t>Scaled score</a:t>
          </a:r>
          <a:endParaRPr lang="en-GB" dirty="0"/>
        </a:p>
      </dgm:t>
    </dgm:pt>
    <dgm:pt modelId="{AA6E8130-DD02-4207-8AF3-986BAAFC50FB}" type="parTrans" cxnId="{D909394D-61F3-4211-8D19-C2EE1EF9A54F}">
      <dgm:prSet/>
      <dgm:spPr/>
      <dgm:t>
        <a:bodyPr/>
        <a:lstStyle/>
        <a:p>
          <a:endParaRPr lang="en-GB"/>
        </a:p>
      </dgm:t>
    </dgm:pt>
    <dgm:pt modelId="{7988F9F3-7118-460D-8FAD-91083627161D}" type="sibTrans" cxnId="{D909394D-61F3-4211-8D19-C2EE1EF9A54F}">
      <dgm:prSet/>
      <dgm:spPr/>
      <dgm:t>
        <a:bodyPr/>
        <a:lstStyle/>
        <a:p>
          <a:endParaRPr lang="en-GB"/>
        </a:p>
      </dgm:t>
    </dgm:pt>
    <dgm:pt modelId="{01010930-2BB4-42D3-8917-59BFC1A78092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Once all children’s results are in nationally, their raw score is converted into a scaled score.</a:t>
          </a:r>
        </a:p>
        <a:p>
          <a:pPr marL="285750" lvl="1" indent="0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dirty="0"/>
        </a:p>
      </dgm:t>
    </dgm:pt>
    <dgm:pt modelId="{C6BC0073-9AC5-40CC-BE6F-273D6D473C81}" type="parTrans" cxnId="{F50EB370-1725-4AAF-95DE-13FDF52D832C}">
      <dgm:prSet/>
      <dgm:spPr/>
      <dgm:t>
        <a:bodyPr/>
        <a:lstStyle/>
        <a:p>
          <a:endParaRPr lang="en-GB"/>
        </a:p>
      </dgm:t>
    </dgm:pt>
    <dgm:pt modelId="{2705037B-E1C0-4BEB-86F0-1E9F2EE18252}" type="sibTrans" cxnId="{F50EB370-1725-4AAF-95DE-13FDF52D832C}">
      <dgm:prSet/>
      <dgm:spPr/>
      <dgm:t>
        <a:bodyPr/>
        <a:lstStyle/>
        <a:p>
          <a:endParaRPr lang="en-GB"/>
        </a:p>
      </dgm:t>
    </dgm:pt>
    <dgm:pt modelId="{D08F7AD5-1BD8-4658-849B-826555D73795}">
      <dgm:prSet phldrT="[Text]"/>
      <dgm:spPr/>
      <dgm:t>
        <a:bodyPr/>
        <a:lstStyle/>
        <a:p>
          <a:r>
            <a:rPr lang="en-GB" dirty="0" smtClean="0"/>
            <a:t>What’s reported?</a:t>
          </a:r>
          <a:endParaRPr lang="en-GB" dirty="0"/>
        </a:p>
      </dgm:t>
    </dgm:pt>
    <dgm:pt modelId="{0266BA43-DFA9-4F92-8D09-899395BEC5CE}" type="parTrans" cxnId="{08B4AFA0-46EF-4734-801E-3B0D79196598}">
      <dgm:prSet/>
      <dgm:spPr/>
      <dgm:t>
        <a:bodyPr/>
        <a:lstStyle/>
        <a:p>
          <a:endParaRPr lang="en-GB"/>
        </a:p>
      </dgm:t>
    </dgm:pt>
    <dgm:pt modelId="{40525666-E57E-4026-9C3F-259E36EA7DB9}" type="sibTrans" cxnId="{08B4AFA0-46EF-4734-801E-3B0D79196598}">
      <dgm:prSet/>
      <dgm:spPr/>
      <dgm:t>
        <a:bodyPr/>
        <a:lstStyle/>
        <a:p>
          <a:endParaRPr lang="en-GB"/>
        </a:p>
      </dgm:t>
    </dgm:pt>
    <dgm:pt modelId="{B09C095D-C61A-4806-9389-34590AB6E690}">
      <dgm:prSet phldrT="[Text]"/>
      <dgm:spPr/>
      <dgm:t>
        <a:bodyPr/>
        <a:lstStyle/>
        <a:p>
          <a:r>
            <a:rPr lang="en-GB" dirty="0" smtClean="0"/>
            <a:t>Your child has met the expected standard                        (scaled score of 100 or more).</a:t>
          </a:r>
          <a:endParaRPr lang="en-GB" dirty="0"/>
        </a:p>
      </dgm:t>
    </dgm:pt>
    <dgm:pt modelId="{6A2357A0-DA9F-411F-9CDF-DE45A0E29758}" type="parTrans" cxnId="{82AEF32C-B3CA-4FAE-A51C-17698523E9DD}">
      <dgm:prSet/>
      <dgm:spPr/>
      <dgm:t>
        <a:bodyPr/>
        <a:lstStyle/>
        <a:p>
          <a:endParaRPr lang="en-GB"/>
        </a:p>
      </dgm:t>
    </dgm:pt>
    <dgm:pt modelId="{121EC14E-9344-496E-8CFF-C9882A76EFA9}" type="sibTrans" cxnId="{82AEF32C-B3CA-4FAE-A51C-17698523E9DD}">
      <dgm:prSet/>
      <dgm:spPr/>
      <dgm:t>
        <a:bodyPr/>
        <a:lstStyle/>
        <a:p>
          <a:endParaRPr lang="en-GB"/>
        </a:p>
      </dgm:t>
    </dgm:pt>
    <dgm:pt modelId="{A6F982B1-D05E-41DD-80A3-F6C08CA20C2E}" type="pres">
      <dgm:prSet presAssocID="{C9FE9738-DD94-49CB-A2C2-5BD249EC726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CAF3140-49AD-4F0C-BBAA-C61A65E2E983}" type="pres">
      <dgm:prSet presAssocID="{8ACBABAE-2FE4-4915-93F1-DF0B755FBE72}" presName="composite" presStyleCnt="0"/>
      <dgm:spPr/>
    </dgm:pt>
    <dgm:pt modelId="{C275333C-238A-4890-9A3B-C9EAA3F70388}" type="pres">
      <dgm:prSet presAssocID="{8ACBABAE-2FE4-4915-93F1-DF0B755FBE7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F94FB7-C3F0-4F32-9AA2-AF2A48749CD7}" type="pres">
      <dgm:prSet presAssocID="{8ACBABAE-2FE4-4915-93F1-DF0B755FBE7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E103E0-F815-4191-AE70-B55DE38C11FF}" type="pres">
      <dgm:prSet presAssocID="{66BD159B-31C0-47B7-B808-E50D371E23F7}" presName="sp" presStyleCnt="0"/>
      <dgm:spPr/>
    </dgm:pt>
    <dgm:pt modelId="{936C061C-5140-4AA2-863F-1F57FD53C629}" type="pres">
      <dgm:prSet presAssocID="{558A359F-0801-4BE6-90D4-E8514F5AEBE1}" presName="composite" presStyleCnt="0"/>
      <dgm:spPr/>
    </dgm:pt>
    <dgm:pt modelId="{F3F59CC3-4A4F-4DEE-88CF-CB586F1AC6FE}" type="pres">
      <dgm:prSet presAssocID="{558A359F-0801-4BE6-90D4-E8514F5AEBE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74F85A-D10D-4FE9-8877-1002591236B2}" type="pres">
      <dgm:prSet presAssocID="{558A359F-0801-4BE6-90D4-E8514F5AEBE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FB928F-B4A9-4711-BDD0-E1766818EDE4}" type="pres">
      <dgm:prSet presAssocID="{7988F9F3-7118-460D-8FAD-91083627161D}" presName="sp" presStyleCnt="0"/>
      <dgm:spPr/>
    </dgm:pt>
    <dgm:pt modelId="{5356A95D-BFCF-4353-BD43-EBC9F2877A7B}" type="pres">
      <dgm:prSet presAssocID="{D08F7AD5-1BD8-4658-849B-826555D73795}" presName="composite" presStyleCnt="0"/>
      <dgm:spPr/>
    </dgm:pt>
    <dgm:pt modelId="{DDADA662-293B-4E4C-928D-93A491DE1B48}" type="pres">
      <dgm:prSet presAssocID="{D08F7AD5-1BD8-4658-849B-826555D7379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F57A2E-3E3A-4695-8750-8ACEB6841756}" type="pres">
      <dgm:prSet presAssocID="{D08F7AD5-1BD8-4658-849B-826555D73795}" presName="descendantText" presStyleLbl="alignAcc1" presStyleIdx="2" presStyleCnt="3" custLinFactNeighborX="0" custLinFactNeighborY="-17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50EB370-1725-4AAF-95DE-13FDF52D832C}" srcId="{558A359F-0801-4BE6-90D4-E8514F5AEBE1}" destId="{01010930-2BB4-42D3-8917-59BFC1A78092}" srcOrd="0" destOrd="0" parTransId="{C6BC0073-9AC5-40CC-BE6F-273D6D473C81}" sibTransId="{2705037B-E1C0-4BEB-86F0-1E9F2EE18252}"/>
    <dgm:cxn modelId="{8BD843B1-BFD3-460D-94F2-279671FC46EB}" type="presOf" srcId="{883C8CBE-DE02-4D73-9744-7ADAD87044BD}" destId="{00F94FB7-C3F0-4F32-9AA2-AF2A48749CD7}" srcOrd="0" destOrd="0" presId="urn:microsoft.com/office/officeart/2005/8/layout/chevron2"/>
    <dgm:cxn modelId="{AE93FE4D-25C0-4AB0-925A-ADF1F6DA4F36}" type="presOf" srcId="{558A359F-0801-4BE6-90D4-E8514F5AEBE1}" destId="{F3F59CC3-4A4F-4DEE-88CF-CB586F1AC6FE}" srcOrd="0" destOrd="0" presId="urn:microsoft.com/office/officeart/2005/8/layout/chevron2"/>
    <dgm:cxn modelId="{E6622015-923E-4CB8-ADD3-24AE879ED7DC}" type="presOf" srcId="{D08F7AD5-1BD8-4658-849B-826555D73795}" destId="{DDADA662-293B-4E4C-928D-93A491DE1B48}" srcOrd="0" destOrd="0" presId="urn:microsoft.com/office/officeart/2005/8/layout/chevron2"/>
    <dgm:cxn modelId="{16FF6418-9DE1-46F3-A9C6-40BBCB65D66E}" type="presOf" srcId="{B09C095D-C61A-4806-9389-34590AB6E690}" destId="{C5F57A2E-3E3A-4695-8750-8ACEB6841756}" srcOrd="0" destOrd="0" presId="urn:microsoft.com/office/officeart/2005/8/layout/chevron2"/>
    <dgm:cxn modelId="{D909394D-61F3-4211-8D19-C2EE1EF9A54F}" srcId="{C9FE9738-DD94-49CB-A2C2-5BD249EC7262}" destId="{558A359F-0801-4BE6-90D4-E8514F5AEBE1}" srcOrd="1" destOrd="0" parTransId="{AA6E8130-DD02-4207-8AF3-986BAAFC50FB}" sibTransId="{7988F9F3-7118-460D-8FAD-91083627161D}"/>
    <dgm:cxn modelId="{82AEF32C-B3CA-4FAE-A51C-17698523E9DD}" srcId="{D08F7AD5-1BD8-4658-849B-826555D73795}" destId="{B09C095D-C61A-4806-9389-34590AB6E690}" srcOrd="0" destOrd="0" parTransId="{6A2357A0-DA9F-411F-9CDF-DE45A0E29758}" sibTransId="{121EC14E-9344-496E-8CFF-C9882A76EFA9}"/>
    <dgm:cxn modelId="{4B6071DA-7F6C-44A6-9C19-FEC2A98E3D5C}" srcId="{8ACBABAE-2FE4-4915-93F1-DF0B755FBE72}" destId="{883C8CBE-DE02-4D73-9744-7ADAD87044BD}" srcOrd="0" destOrd="0" parTransId="{45DF6AC5-4032-4A23-BA46-B40C4A3AA8B2}" sibTransId="{1BD1BB26-8AFF-4D64-84D8-3B06287ADEDE}"/>
    <dgm:cxn modelId="{211A8C2C-AC00-4011-AA1B-27109E54E18A}" type="presOf" srcId="{01010930-2BB4-42D3-8917-59BFC1A78092}" destId="{7A74F85A-D10D-4FE9-8877-1002591236B2}" srcOrd="0" destOrd="0" presId="urn:microsoft.com/office/officeart/2005/8/layout/chevron2"/>
    <dgm:cxn modelId="{08B4AFA0-46EF-4734-801E-3B0D79196598}" srcId="{C9FE9738-DD94-49CB-A2C2-5BD249EC7262}" destId="{D08F7AD5-1BD8-4658-849B-826555D73795}" srcOrd="2" destOrd="0" parTransId="{0266BA43-DFA9-4F92-8D09-899395BEC5CE}" sibTransId="{40525666-E57E-4026-9C3F-259E36EA7DB9}"/>
    <dgm:cxn modelId="{976965D1-BE6B-42F9-86A4-CA46D3834525}" type="presOf" srcId="{C9FE9738-DD94-49CB-A2C2-5BD249EC7262}" destId="{A6F982B1-D05E-41DD-80A3-F6C08CA20C2E}" srcOrd="0" destOrd="0" presId="urn:microsoft.com/office/officeart/2005/8/layout/chevron2"/>
    <dgm:cxn modelId="{F4BBDB30-526C-4F4C-A140-C2AC90E6F68D}" srcId="{C9FE9738-DD94-49CB-A2C2-5BD249EC7262}" destId="{8ACBABAE-2FE4-4915-93F1-DF0B755FBE72}" srcOrd="0" destOrd="0" parTransId="{5E3691C3-16E1-414A-9B1C-EA4310032968}" sibTransId="{66BD159B-31C0-47B7-B808-E50D371E23F7}"/>
    <dgm:cxn modelId="{5693D22D-CFFA-4001-99F4-1CE4FB5A5B37}" type="presOf" srcId="{8ACBABAE-2FE4-4915-93F1-DF0B755FBE72}" destId="{C275333C-238A-4890-9A3B-C9EAA3F70388}" srcOrd="0" destOrd="0" presId="urn:microsoft.com/office/officeart/2005/8/layout/chevron2"/>
    <dgm:cxn modelId="{3F89495C-C7F5-4BEA-9511-D714145237F3}" type="presParOf" srcId="{A6F982B1-D05E-41DD-80A3-F6C08CA20C2E}" destId="{9CAF3140-49AD-4F0C-BBAA-C61A65E2E983}" srcOrd="0" destOrd="0" presId="urn:microsoft.com/office/officeart/2005/8/layout/chevron2"/>
    <dgm:cxn modelId="{10E19E9C-B7FB-4EB5-9BC2-6A5EE07E5D2D}" type="presParOf" srcId="{9CAF3140-49AD-4F0C-BBAA-C61A65E2E983}" destId="{C275333C-238A-4890-9A3B-C9EAA3F70388}" srcOrd="0" destOrd="0" presId="urn:microsoft.com/office/officeart/2005/8/layout/chevron2"/>
    <dgm:cxn modelId="{FDFB2807-600A-49AD-B3DE-37A7CC8E696E}" type="presParOf" srcId="{9CAF3140-49AD-4F0C-BBAA-C61A65E2E983}" destId="{00F94FB7-C3F0-4F32-9AA2-AF2A48749CD7}" srcOrd="1" destOrd="0" presId="urn:microsoft.com/office/officeart/2005/8/layout/chevron2"/>
    <dgm:cxn modelId="{7FFFA11F-6D61-4C1A-A1F7-74F650890704}" type="presParOf" srcId="{A6F982B1-D05E-41DD-80A3-F6C08CA20C2E}" destId="{C9E103E0-F815-4191-AE70-B55DE38C11FF}" srcOrd="1" destOrd="0" presId="urn:microsoft.com/office/officeart/2005/8/layout/chevron2"/>
    <dgm:cxn modelId="{E197C3BB-BD66-4553-8B9C-A43B5D5BE1C1}" type="presParOf" srcId="{A6F982B1-D05E-41DD-80A3-F6C08CA20C2E}" destId="{936C061C-5140-4AA2-863F-1F57FD53C629}" srcOrd="2" destOrd="0" presId="urn:microsoft.com/office/officeart/2005/8/layout/chevron2"/>
    <dgm:cxn modelId="{9DD1DFE9-84E4-4870-AFE7-ADAC71E00F22}" type="presParOf" srcId="{936C061C-5140-4AA2-863F-1F57FD53C629}" destId="{F3F59CC3-4A4F-4DEE-88CF-CB586F1AC6FE}" srcOrd="0" destOrd="0" presId="urn:microsoft.com/office/officeart/2005/8/layout/chevron2"/>
    <dgm:cxn modelId="{7B57057B-AA53-4FAC-BFC1-B68E0973E30F}" type="presParOf" srcId="{936C061C-5140-4AA2-863F-1F57FD53C629}" destId="{7A74F85A-D10D-4FE9-8877-1002591236B2}" srcOrd="1" destOrd="0" presId="urn:microsoft.com/office/officeart/2005/8/layout/chevron2"/>
    <dgm:cxn modelId="{267D03E6-95C1-41C4-BA2F-8BEB90372A30}" type="presParOf" srcId="{A6F982B1-D05E-41DD-80A3-F6C08CA20C2E}" destId="{2AFB928F-B4A9-4711-BDD0-E1766818EDE4}" srcOrd="3" destOrd="0" presId="urn:microsoft.com/office/officeart/2005/8/layout/chevron2"/>
    <dgm:cxn modelId="{CA58FD9B-AFDF-4D7E-9D25-9C27A7627EA7}" type="presParOf" srcId="{A6F982B1-D05E-41DD-80A3-F6C08CA20C2E}" destId="{5356A95D-BFCF-4353-BD43-EBC9F2877A7B}" srcOrd="4" destOrd="0" presId="urn:microsoft.com/office/officeart/2005/8/layout/chevron2"/>
    <dgm:cxn modelId="{8A9845A0-E1E2-4479-8486-4125E2D08F59}" type="presParOf" srcId="{5356A95D-BFCF-4353-BD43-EBC9F2877A7B}" destId="{DDADA662-293B-4E4C-928D-93A491DE1B48}" srcOrd="0" destOrd="0" presId="urn:microsoft.com/office/officeart/2005/8/layout/chevron2"/>
    <dgm:cxn modelId="{1A014547-5260-4762-9423-E7A194246225}" type="presParOf" srcId="{5356A95D-BFCF-4353-BD43-EBC9F2877A7B}" destId="{C5F57A2E-3E3A-4695-8750-8ACEB68417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5333C-238A-4890-9A3B-C9EAA3F70388}">
      <dsp:nvSpPr>
        <dsp:cNvPr id="0" name=""/>
        <dsp:cNvSpPr/>
      </dsp:nvSpPr>
      <dsp:spPr>
        <a:xfrm rot="5400000">
          <a:off x="-281242" y="283162"/>
          <a:ext cx="1874952" cy="13124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The Test</a:t>
          </a:r>
          <a:endParaRPr lang="en-GB" sz="2000" kern="1200" dirty="0"/>
        </a:p>
      </dsp:txBody>
      <dsp:txXfrm rot="-5400000">
        <a:off x="1" y="658154"/>
        <a:ext cx="1312467" cy="562485"/>
      </dsp:txXfrm>
    </dsp:sp>
    <dsp:sp modelId="{00F94FB7-C3F0-4F32-9AA2-AF2A48749CD7}">
      <dsp:nvSpPr>
        <dsp:cNvPr id="0" name=""/>
        <dsp:cNvSpPr/>
      </dsp:nvSpPr>
      <dsp:spPr>
        <a:xfrm rot="5400000">
          <a:off x="4835442" y="-3521055"/>
          <a:ext cx="1218719" cy="8264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2400" kern="1200" dirty="0" smtClean="0"/>
            <a:t>A raw score (number of correct answers)</a:t>
          </a:r>
        </a:p>
      </dsp:txBody>
      <dsp:txXfrm rot="-5400000">
        <a:off x="1312468" y="61412"/>
        <a:ext cx="8205176" cy="1099733"/>
      </dsp:txXfrm>
    </dsp:sp>
    <dsp:sp modelId="{F3F59CC3-4A4F-4DEE-88CF-CB586F1AC6FE}">
      <dsp:nvSpPr>
        <dsp:cNvPr id="0" name=""/>
        <dsp:cNvSpPr/>
      </dsp:nvSpPr>
      <dsp:spPr>
        <a:xfrm rot="5400000">
          <a:off x="-281242" y="1966651"/>
          <a:ext cx="1874952" cy="13124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Scaled score</a:t>
          </a:r>
          <a:endParaRPr lang="en-GB" sz="2000" kern="1200" dirty="0"/>
        </a:p>
      </dsp:txBody>
      <dsp:txXfrm rot="-5400000">
        <a:off x="1" y="2341643"/>
        <a:ext cx="1312467" cy="562485"/>
      </dsp:txXfrm>
    </dsp:sp>
    <dsp:sp modelId="{7A74F85A-D10D-4FE9-8877-1002591236B2}">
      <dsp:nvSpPr>
        <dsp:cNvPr id="0" name=""/>
        <dsp:cNvSpPr/>
      </dsp:nvSpPr>
      <dsp:spPr>
        <a:xfrm rot="5400000">
          <a:off x="4835442" y="-1837566"/>
          <a:ext cx="1218719" cy="8264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2400" kern="1200" dirty="0" smtClean="0"/>
            <a:t>Once all children’s results are in nationally, their raw score is converted into a scaled score.</a:t>
          </a:r>
        </a:p>
        <a:p>
          <a:pPr marL="285750" lvl="1" indent="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400" kern="1200" dirty="0"/>
        </a:p>
      </dsp:txBody>
      <dsp:txXfrm rot="-5400000">
        <a:off x="1312468" y="1744901"/>
        <a:ext cx="8205176" cy="1099733"/>
      </dsp:txXfrm>
    </dsp:sp>
    <dsp:sp modelId="{DDADA662-293B-4E4C-928D-93A491DE1B48}">
      <dsp:nvSpPr>
        <dsp:cNvPr id="0" name=""/>
        <dsp:cNvSpPr/>
      </dsp:nvSpPr>
      <dsp:spPr>
        <a:xfrm rot="5400000">
          <a:off x="-281242" y="3650140"/>
          <a:ext cx="1874952" cy="13124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What’s reported?</a:t>
          </a:r>
          <a:endParaRPr lang="en-GB" sz="2000" kern="1200" dirty="0"/>
        </a:p>
      </dsp:txBody>
      <dsp:txXfrm rot="-5400000">
        <a:off x="1" y="4025132"/>
        <a:ext cx="1312467" cy="562485"/>
      </dsp:txXfrm>
    </dsp:sp>
    <dsp:sp modelId="{C5F57A2E-3E3A-4695-8750-8ACEB6841756}">
      <dsp:nvSpPr>
        <dsp:cNvPr id="0" name=""/>
        <dsp:cNvSpPr/>
      </dsp:nvSpPr>
      <dsp:spPr>
        <a:xfrm rot="5400000">
          <a:off x="4835442" y="-175721"/>
          <a:ext cx="1218719" cy="8264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Your child has met the expected standard                        (scaled score of 100 or more).</a:t>
          </a:r>
          <a:endParaRPr lang="en-GB" sz="2400" kern="1200" dirty="0"/>
        </a:p>
      </dsp:txBody>
      <dsp:txXfrm rot="-5400000">
        <a:off x="1312468" y="3406746"/>
        <a:ext cx="8205176" cy="1099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84358-26B6-4E2A-AC55-1A536DBC6E6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D7C78-132D-4F8C-BDCA-F6548A888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1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4002-457A-4348-BE6B-0AD0F13FEB0F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1554-C168-43A3-98E4-D58A00EFEA7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4002-457A-4348-BE6B-0AD0F13FEB0F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1554-C168-43A3-98E4-D58A00EFEA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4002-457A-4348-BE6B-0AD0F13FEB0F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1554-C168-43A3-98E4-D58A00EFEA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4002-457A-4348-BE6B-0AD0F13FEB0F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1554-C168-43A3-98E4-D58A00EFEA7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4002-457A-4348-BE6B-0AD0F13FEB0F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1554-C168-43A3-98E4-D58A00EFEA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4002-457A-4348-BE6B-0AD0F13FEB0F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1554-C168-43A3-98E4-D58A00EFEA7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4002-457A-4348-BE6B-0AD0F13FEB0F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1554-C168-43A3-98E4-D58A00EFEA7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4002-457A-4348-BE6B-0AD0F13FEB0F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1554-C168-43A3-98E4-D58A00EFEA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4002-457A-4348-BE6B-0AD0F13FEB0F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1554-C168-43A3-98E4-D58A00EFEA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4002-457A-4348-BE6B-0AD0F13FEB0F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1554-C168-43A3-98E4-D58A00EFEA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4002-457A-4348-BE6B-0AD0F13FEB0F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1554-C168-43A3-98E4-D58A00EFEA7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354002-457A-4348-BE6B-0AD0F13FEB0F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AC1554-C168-43A3-98E4-D58A00EFEA7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5284" y="245567"/>
            <a:ext cx="85294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Welcome to our Y6 SATs information evening!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Please have a look through some of last year’s tests while you are waiting; </a:t>
            </a:r>
            <a:r>
              <a:rPr lang="en-GB" sz="3600" dirty="0"/>
              <a:t>t</a:t>
            </a:r>
            <a:r>
              <a:rPr lang="en-GB" sz="3600" dirty="0" smtClean="0"/>
              <a:t>ry a few questions! Talk to people around you about how you/your children might solve them.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360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571" y="0"/>
            <a:ext cx="8683348" cy="11430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dirty="0" smtClean="0"/>
              <a:t>Understanding Language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91736"/>
            <a:ext cx="5134927" cy="282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6" y="3713764"/>
            <a:ext cx="67913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26" y="1162050"/>
            <a:ext cx="68103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3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326" y="164554"/>
            <a:ext cx="86833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Comprehension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5" y="3752194"/>
            <a:ext cx="6286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9" y="1042987"/>
            <a:ext cx="68675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252" y="2128345"/>
            <a:ext cx="5661404" cy="425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6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825" y="497986"/>
            <a:ext cx="13508925" cy="74337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GB" sz="3500" dirty="0" smtClean="0"/>
              <a:t>Spelling, Punctuation and Grammar (</a:t>
            </a:r>
            <a:r>
              <a:rPr lang="en-GB" sz="3500" dirty="0" err="1" smtClean="0"/>
              <a:t>SPaG</a:t>
            </a:r>
            <a:r>
              <a:rPr lang="en-GB" sz="3500" dirty="0" smtClean="0"/>
              <a:t>) </a:t>
            </a:r>
            <a:endParaRPr lang="en-GB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599" y="1418897"/>
            <a:ext cx="11041117" cy="48715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3200" dirty="0"/>
              <a:t> </a:t>
            </a:r>
            <a:r>
              <a:rPr lang="en-GB" sz="3200" dirty="0" smtClean="0"/>
              <a:t>Comprised of 2 tests</a:t>
            </a:r>
          </a:p>
          <a:p>
            <a:pPr>
              <a:buFontTx/>
              <a:buChar char="-"/>
            </a:pPr>
            <a:r>
              <a:rPr lang="en-GB" sz="3200" dirty="0"/>
              <a:t> </a:t>
            </a:r>
            <a:r>
              <a:rPr lang="en-GB" sz="3200" dirty="0" smtClean="0"/>
              <a:t>Test 1 (45 minutes) measures their punctuation, spelling and grammar skills:</a:t>
            </a:r>
          </a:p>
          <a:p>
            <a:pPr marL="45720" indent="0">
              <a:buNone/>
            </a:pPr>
            <a:r>
              <a:rPr lang="en-GB" sz="3200" dirty="0" smtClean="0"/>
              <a:t>Terminology, word class, sentence types and structures</a:t>
            </a:r>
          </a:p>
          <a:p>
            <a:pPr>
              <a:buFontTx/>
              <a:buChar char="-"/>
            </a:pPr>
            <a:r>
              <a:rPr lang="en-GB" sz="3200" dirty="0" smtClean="0"/>
              <a:t>Test 2 measures their ability to spell words using a variety of rules</a:t>
            </a:r>
          </a:p>
        </p:txBody>
      </p:sp>
    </p:spTree>
    <p:extLst>
      <p:ext uri="{BB962C8B-B14F-4D97-AF65-F5344CB8AC3E}">
        <p14:creationId xmlns:p14="http://schemas.microsoft.com/office/powerpoint/2010/main" val="386019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1" y="259474"/>
            <a:ext cx="52768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1" y="2955377"/>
            <a:ext cx="51339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23" y="259474"/>
            <a:ext cx="5257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98" y="4930173"/>
            <a:ext cx="53816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5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95"/>
          <a:stretch/>
        </p:blipFill>
        <p:spPr bwMode="auto">
          <a:xfrm>
            <a:off x="-1" y="0"/>
            <a:ext cx="6115275" cy="35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1" b="1"/>
          <a:stretch/>
        </p:blipFill>
        <p:spPr bwMode="auto">
          <a:xfrm>
            <a:off x="5628234" y="2869325"/>
            <a:ext cx="656376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2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288" y="14554"/>
            <a:ext cx="9453966" cy="66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4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825" y="497986"/>
            <a:ext cx="13508925" cy="74337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GB" sz="3500" dirty="0" smtClean="0"/>
              <a:t>Mathematics</a:t>
            </a:r>
            <a:endParaRPr lang="en-GB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599" y="1418897"/>
            <a:ext cx="11041117" cy="4871544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GB" sz="3200" dirty="0"/>
              <a:t> </a:t>
            </a:r>
            <a:r>
              <a:rPr lang="en-GB" sz="3200" dirty="0" smtClean="0"/>
              <a:t>Comprised of 3 tests</a:t>
            </a:r>
          </a:p>
          <a:p>
            <a:pPr>
              <a:buFontTx/>
              <a:buChar char="-"/>
            </a:pPr>
            <a:r>
              <a:rPr lang="en-GB" sz="3200" dirty="0"/>
              <a:t> </a:t>
            </a:r>
            <a:r>
              <a:rPr lang="en-GB" sz="3200" dirty="0" smtClean="0"/>
              <a:t>Test 1 (30 minutes) Arithmetic </a:t>
            </a:r>
          </a:p>
          <a:p>
            <a:pPr marL="45720" indent="0">
              <a:buNone/>
            </a:pPr>
            <a:r>
              <a:rPr lang="en-GB" sz="3200" dirty="0" smtClean="0"/>
              <a:t>Not in context and a focus on number, fraction and percentages.</a:t>
            </a:r>
          </a:p>
          <a:p>
            <a:pPr marL="45720" indent="0">
              <a:buNone/>
            </a:pPr>
            <a:r>
              <a:rPr lang="en-GB" sz="3200" dirty="0" smtClean="0"/>
              <a:t>Encourage the children to use efficient methods</a:t>
            </a:r>
          </a:p>
          <a:p>
            <a:pPr>
              <a:buFontTx/>
              <a:buChar char="-"/>
            </a:pPr>
            <a:r>
              <a:rPr lang="en-GB" sz="3200" dirty="0" smtClean="0"/>
              <a:t>Test 2 and 3 (each 40 minutes) Reasoning</a:t>
            </a:r>
          </a:p>
          <a:p>
            <a:pPr marL="45720" indent="0">
              <a:buNone/>
            </a:pPr>
            <a:r>
              <a:rPr lang="en-GB" sz="3200" dirty="0" smtClean="0"/>
              <a:t>Questions are in context or require a deeper level of understanding than just procedural mathematics. Number geometry, coordinates, fractions decimals and percentages, angles, algebra are covered</a:t>
            </a:r>
          </a:p>
        </p:txBody>
      </p:sp>
    </p:spTree>
    <p:extLst>
      <p:ext uri="{BB962C8B-B14F-4D97-AF65-F5344CB8AC3E}">
        <p14:creationId xmlns:p14="http://schemas.microsoft.com/office/powerpoint/2010/main" val="16502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56" y="694715"/>
            <a:ext cx="5714344" cy="266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56" y="3363207"/>
            <a:ext cx="5714344" cy="267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900" y="3363204"/>
            <a:ext cx="5535667" cy="284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6" y="694715"/>
            <a:ext cx="5686216" cy="266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2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5" y="733425"/>
            <a:ext cx="601543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10" y="733425"/>
            <a:ext cx="5183195" cy="499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8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955" y="472698"/>
            <a:ext cx="32856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THE </a:t>
            </a:r>
          </a:p>
          <a:p>
            <a:pPr algn="ctr"/>
            <a:r>
              <a:rPr lang="en-GB" sz="4000" dirty="0" smtClean="0"/>
              <a:t>TEACHER ASSESSMENT </a:t>
            </a:r>
          </a:p>
          <a:p>
            <a:pPr algn="ctr"/>
            <a:r>
              <a:rPr lang="en-GB" sz="4000" dirty="0" smtClean="0"/>
              <a:t>ELEMENT</a:t>
            </a:r>
            <a:endParaRPr lang="en-GB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85876"/>
              </p:ext>
            </p:extLst>
          </p:nvPr>
        </p:nvGraphicFramePr>
        <p:xfrm>
          <a:off x="4501975" y="652690"/>
          <a:ext cx="666001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005"/>
                <a:gridCol w="3330005"/>
              </a:tblGrid>
              <a:tr h="451517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Subject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</a:tr>
              <a:tr h="451517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Reading</a:t>
                      </a:r>
                      <a:endParaRPr lang="en-GB" sz="2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GB" sz="2000" dirty="0" smtClean="0"/>
                    </a:p>
                    <a:p>
                      <a:pPr algn="ctr"/>
                      <a:r>
                        <a:rPr lang="en-GB" sz="2800" dirty="0" smtClean="0"/>
                        <a:t>The Interim Framework Assessment.</a:t>
                      </a:r>
                      <a:endParaRPr lang="en-GB" sz="2800" dirty="0"/>
                    </a:p>
                  </a:txBody>
                  <a:tcPr/>
                </a:tc>
              </a:tr>
              <a:tr h="451517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Writing</a:t>
                      </a:r>
                      <a:endParaRPr lang="en-GB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51517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Maths</a:t>
                      </a:r>
                      <a:endParaRPr lang="en-GB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05881" y="3509319"/>
            <a:ext cx="6680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As well as a test score, we keep track of their successes.  This forms part of their end of term test.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05582" y="5129938"/>
            <a:ext cx="7547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Test in May</a:t>
            </a:r>
          </a:p>
          <a:p>
            <a:r>
              <a:rPr lang="en-GB" sz="2400" dirty="0" smtClean="0"/>
              <a:t>Teacher Assessments in June (</a:t>
            </a:r>
            <a:r>
              <a:rPr lang="en-GB" sz="2400" dirty="0" smtClean="0">
                <a:solidFill>
                  <a:srgbClr val="FF0000"/>
                </a:solidFill>
              </a:rPr>
              <a:t>please avoid holidays still</a:t>
            </a:r>
            <a:r>
              <a:rPr lang="en-GB" sz="2400" dirty="0" smtClean="0"/>
              <a:t>).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352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26676" y="2576086"/>
            <a:ext cx="5034455" cy="166483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GB" sz="4800" dirty="0" smtClean="0"/>
              <a:t>Why do children sit SATs tests?</a:t>
            </a:r>
            <a:endParaRPr lang="en-GB" sz="48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293883" y="3200400"/>
            <a:ext cx="1308537" cy="756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210204" y="4115852"/>
            <a:ext cx="3707525" cy="1664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en-GB" sz="4000" dirty="0" smtClean="0"/>
              <a:t>County and country data</a:t>
            </a:r>
            <a:endParaRPr lang="en-GB" sz="4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0336" y="500294"/>
            <a:ext cx="3707525" cy="1664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en-GB" sz="4000" dirty="0" smtClean="0"/>
              <a:t>The school</a:t>
            </a:r>
            <a:endParaRPr lang="en-GB" sz="4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906406" y="433029"/>
            <a:ext cx="3707525" cy="1664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en-GB" sz="4000" dirty="0" smtClean="0"/>
              <a:t>Parents</a:t>
            </a:r>
            <a:endParaRPr lang="en-GB" sz="4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77861" y="5827987"/>
            <a:ext cx="3707525" cy="1664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en-GB" sz="4000" dirty="0" smtClean="0"/>
              <a:t>The child</a:t>
            </a:r>
            <a:endParaRPr lang="en-GB" sz="4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191498" y="3578772"/>
            <a:ext cx="3707525" cy="1664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en-GB" sz="4000" dirty="0" smtClean="0"/>
              <a:t>Secondary school</a:t>
            </a:r>
            <a:endParaRPr lang="en-GB" sz="4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948151" y="1332714"/>
            <a:ext cx="1481959" cy="11897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646276" y="1135118"/>
            <a:ext cx="1813034" cy="1387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646276" y="3485234"/>
            <a:ext cx="1434662" cy="9259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80690" y="4069080"/>
            <a:ext cx="0" cy="1543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0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3476" y="321614"/>
            <a:ext cx="11340662" cy="5858467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en-GB" sz="4000" b="1" dirty="0" smtClean="0"/>
              <a:t>How to support your child at home</a:t>
            </a:r>
          </a:p>
          <a:p>
            <a:pPr marL="45720" indent="0" algn="ctr">
              <a:buNone/>
            </a:pPr>
            <a:endParaRPr lang="en-GB" sz="4000" b="1" dirty="0" smtClean="0"/>
          </a:p>
          <a:p>
            <a:pPr algn="ctr">
              <a:buFontTx/>
              <a:buChar char="-"/>
            </a:pPr>
            <a:r>
              <a:rPr lang="en-GB" sz="4000" dirty="0" smtClean="0"/>
              <a:t>Hearing them read </a:t>
            </a:r>
          </a:p>
          <a:p>
            <a:pPr algn="ctr">
              <a:buFontTx/>
              <a:buChar char="-"/>
            </a:pPr>
            <a:r>
              <a:rPr lang="en-GB" sz="4000" dirty="0" smtClean="0"/>
              <a:t>Support them with homework</a:t>
            </a:r>
          </a:p>
          <a:p>
            <a:pPr algn="ctr">
              <a:buFontTx/>
              <a:buChar char="-"/>
            </a:pPr>
            <a:r>
              <a:rPr lang="en-GB" sz="4000" dirty="0" smtClean="0"/>
              <a:t>Direct them to useful websites (</a:t>
            </a:r>
            <a:r>
              <a:rPr lang="en-GB" sz="4000" dirty="0" err="1" smtClean="0"/>
              <a:t>MyMaths</a:t>
            </a:r>
            <a:r>
              <a:rPr lang="en-GB" sz="4000" dirty="0" smtClean="0"/>
              <a:t>, </a:t>
            </a:r>
            <a:r>
              <a:rPr lang="en-GB" sz="4000" dirty="0" err="1" smtClean="0"/>
              <a:t>Rockstars</a:t>
            </a:r>
            <a:r>
              <a:rPr lang="en-GB" sz="4000" dirty="0" smtClean="0"/>
              <a:t>, </a:t>
            </a:r>
            <a:r>
              <a:rPr lang="en-GB" sz="4000" dirty="0" err="1" smtClean="0"/>
              <a:t>topmarks</a:t>
            </a:r>
            <a:r>
              <a:rPr lang="en-GB" sz="4000" dirty="0" smtClean="0"/>
              <a:t>)</a:t>
            </a:r>
          </a:p>
          <a:p>
            <a:pPr algn="ctr">
              <a:buFontTx/>
              <a:buChar char="-"/>
            </a:pPr>
            <a:r>
              <a:rPr lang="en-GB" sz="4000" dirty="0" smtClean="0"/>
              <a:t>Bring learning into everyday life</a:t>
            </a:r>
          </a:p>
          <a:p>
            <a:pPr algn="ctr">
              <a:buFontTx/>
              <a:buChar char="-"/>
            </a:pPr>
            <a:r>
              <a:rPr lang="en-GB" sz="4000" dirty="0" smtClean="0"/>
              <a:t>Get them </a:t>
            </a:r>
            <a:r>
              <a:rPr lang="en-GB" sz="4000" smtClean="0"/>
              <a:t>to test </a:t>
            </a:r>
            <a:r>
              <a:rPr lang="en-GB" sz="4000" dirty="0" smtClean="0"/>
              <a:t>you!</a:t>
            </a:r>
          </a:p>
          <a:p>
            <a:pPr algn="ctr">
              <a:buFontTx/>
              <a:buChar char="-"/>
            </a:pPr>
            <a:r>
              <a:rPr lang="en-GB" sz="4000" dirty="0" smtClean="0"/>
              <a:t>Help them to become positive, growth </a:t>
            </a:r>
            <a:r>
              <a:rPr lang="en-GB" sz="4000" dirty="0" err="1" smtClean="0"/>
              <a:t>mindset</a:t>
            </a:r>
            <a:r>
              <a:rPr lang="en-GB" sz="4000" dirty="0" smtClean="0"/>
              <a:t> learners</a:t>
            </a:r>
          </a:p>
          <a:p>
            <a:pPr algn="ctr">
              <a:buFontTx/>
              <a:buChar char="-"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327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0414" y="495037"/>
            <a:ext cx="11403724" cy="6079183"/>
          </a:xfrm>
        </p:spPr>
        <p:txBody>
          <a:bodyPr/>
          <a:lstStyle/>
          <a:p>
            <a:pPr marL="45720" indent="0">
              <a:buNone/>
            </a:pPr>
            <a:r>
              <a:rPr lang="en-GB" sz="3600" b="1" dirty="0" smtClean="0"/>
              <a:t>MOCK SATs – Week starting 19</a:t>
            </a:r>
            <a:r>
              <a:rPr lang="en-GB" sz="3600" b="1" baseline="30000" dirty="0" smtClean="0"/>
              <a:t>th</a:t>
            </a:r>
            <a:r>
              <a:rPr lang="en-GB" sz="3600" b="1" dirty="0" smtClean="0"/>
              <a:t> February </a:t>
            </a:r>
          </a:p>
          <a:p>
            <a:pPr marL="45720" indent="0">
              <a:buNone/>
            </a:pPr>
            <a:endParaRPr lang="en-GB" sz="3600" dirty="0" smtClean="0"/>
          </a:p>
          <a:p>
            <a:pPr>
              <a:buFontTx/>
              <a:buChar char="-"/>
            </a:pPr>
            <a:r>
              <a:rPr lang="en-GB" sz="3600" dirty="0" smtClean="0"/>
              <a:t>All exams</a:t>
            </a:r>
          </a:p>
          <a:p>
            <a:pPr>
              <a:buFontTx/>
              <a:buChar char="-"/>
            </a:pPr>
            <a:r>
              <a:rPr lang="en-GB" sz="3600" dirty="0" smtClean="0"/>
              <a:t>Provision in place</a:t>
            </a:r>
          </a:p>
          <a:p>
            <a:pPr>
              <a:buFontTx/>
              <a:buChar char="-"/>
            </a:pPr>
            <a:r>
              <a:rPr lang="en-GB" sz="3600" dirty="0" smtClean="0"/>
              <a:t>Children experience proper exam conditions</a:t>
            </a:r>
          </a:p>
          <a:p>
            <a:pPr>
              <a:buFontTx/>
              <a:buChar char="-"/>
            </a:pPr>
            <a:r>
              <a:rPr lang="en-GB" sz="3600" dirty="0" smtClean="0"/>
              <a:t>Children know what to expect come May</a:t>
            </a:r>
          </a:p>
          <a:p>
            <a:pPr>
              <a:buFontTx/>
              <a:buChar char="-"/>
            </a:pPr>
            <a:r>
              <a:rPr lang="en-GB" sz="3600" dirty="0" smtClean="0"/>
              <a:t>Keep track of progress to inform parents and to adapt our teaching 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GB" sz="4800" dirty="0" smtClean="0"/>
              <a:t>Feel free to ask us questions and have a look through some previous SATs papers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9555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04" y="1597436"/>
            <a:ext cx="11435306" cy="160296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l">
              <a:buNone/>
            </a:pPr>
            <a:r>
              <a:rPr lang="en-GB" sz="4000" b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</a:rPr>
              <a:t>- </a:t>
            </a:r>
            <a:r>
              <a:rPr lang="en-GB" sz="3600" b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</a:rPr>
              <a:t>Their education throughout the whole of school</a:t>
            </a:r>
            <a:br>
              <a:rPr lang="en-GB" sz="3600" b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en-GB" sz="3600" b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</a:rPr>
              <a:t>- Revising the curriculum</a:t>
            </a:r>
            <a:br>
              <a:rPr lang="en-GB" sz="3600" b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en-GB" sz="3600" b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</a:rPr>
              <a:t>- Re-visiting learning often (Morning Challenge, Early Morning Work)</a:t>
            </a:r>
            <a:br>
              <a:rPr lang="en-GB" sz="3600" b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en-GB" sz="3600" b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</a:rPr>
              <a:t>- SATs style homework tasks</a:t>
            </a:r>
            <a:br>
              <a:rPr lang="en-GB" sz="3600" b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en-GB" sz="3600" b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</a:rPr>
              <a:t>- Practice papers (formal and informal)</a:t>
            </a:r>
            <a:br>
              <a:rPr lang="en-GB" sz="3600" b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en-GB" sz="3600" b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</a:rPr>
              <a:t>- Interventions and booster groups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0717" y="510803"/>
            <a:ext cx="11824138" cy="79773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4400" dirty="0" smtClean="0"/>
              <a:t>How do we Prepare children for these exams?</a:t>
            </a:r>
          </a:p>
        </p:txBody>
      </p:sp>
    </p:spTree>
    <p:extLst>
      <p:ext uri="{BB962C8B-B14F-4D97-AF65-F5344CB8AC3E}">
        <p14:creationId xmlns:p14="http://schemas.microsoft.com/office/powerpoint/2010/main" val="40962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349871"/>
              </p:ext>
            </p:extLst>
          </p:nvPr>
        </p:nvGraphicFramePr>
        <p:xfrm>
          <a:off x="3204142" y="152749"/>
          <a:ext cx="8619996" cy="5329034"/>
        </p:xfrm>
        <a:graphic>
          <a:graphicData uri="http://schemas.openxmlformats.org/drawingml/2006/table">
            <a:tbl>
              <a:tblPr/>
              <a:tblGrid>
                <a:gridCol w="4309998"/>
                <a:gridCol w="4309998"/>
              </a:tblGrid>
              <a:tr h="519341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u="sng" dirty="0">
                          <a:solidFill>
                            <a:srgbClr val="0B0C0C"/>
                          </a:solidFill>
                          <a:effectLst/>
                          <a:latin typeface="nta"/>
                        </a:rPr>
                        <a:t>Date</a:t>
                      </a:r>
                    </a:p>
                  </a:txBody>
                  <a:tcPr marL="76901" marR="80106" marT="80106" marB="801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u="sng" dirty="0">
                          <a:solidFill>
                            <a:srgbClr val="0B0C0C"/>
                          </a:solidFill>
                          <a:effectLst/>
                          <a:latin typeface="nta"/>
                        </a:rPr>
                        <a:t>Activity</a:t>
                      </a:r>
                    </a:p>
                  </a:txBody>
                  <a:tcPr marL="76901" marR="80106" marT="80106" marB="801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9341">
                <a:tc rowSpan="2">
                  <a:txBody>
                    <a:bodyPr/>
                    <a:lstStyle/>
                    <a:p>
                      <a:pPr fontAlgn="t"/>
                      <a:r>
                        <a:rPr lang="en-GB" sz="2400" b="1" dirty="0">
                          <a:effectLst/>
                          <a:latin typeface="inherit"/>
                        </a:rPr>
                        <a:t>Monday </a:t>
                      </a:r>
                      <a:r>
                        <a:rPr lang="en-GB" sz="2400" b="1" dirty="0" smtClean="0">
                          <a:effectLst/>
                          <a:latin typeface="inherit"/>
                        </a:rPr>
                        <a:t>14</a:t>
                      </a:r>
                      <a:r>
                        <a:rPr lang="en-GB" sz="2400" b="1" baseline="30000" dirty="0" smtClean="0">
                          <a:effectLst/>
                          <a:latin typeface="inherit"/>
                        </a:rPr>
                        <a:t>th</a:t>
                      </a:r>
                      <a:r>
                        <a:rPr lang="en-GB" sz="2400" b="1" baseline="0" dirty="0" smtClean="0">
                          <a:effectLst/>
                          <a:latin typeface="inherit"/>
                        </a:rPr>
                        <a:t> </a:t>
                      </a:r>
                      <a:r>
                        <a:rPr lang="en-GB" sz="2400" b="1" dirty="0" smtClean="0">
                          <a:effectLst/>
                          <a:latin typeface="inherit"/>
                        </a:rPr>
                        <a:t>May 2018</a:t>
                      </a:r>
                      <a:endParaRPr lang="en-GB" sz="2400" b="1" dirty="0">
                        <a:effectLst/>
                        <a:latin typeface="inherit"/>
                      </a:endParaRPr>
                    </a:p>
                  </a:txBody>
                  <a:tcPr marL="76901" marR="80106" marT="80106" marB="801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400" b="0" dirty="0" smtClean="0">
                          <a:effectLst/>
                          <a:latin typeface="inherit"/>
                        </a:rPr>
                        <a:t>English</a:t>
                      </a:r>
                      <a:r>
                        <a:rPr lang="en-GB" sz="2400" b="0" baseline="0" dirty="0" smtClean="0">
                          <a:effectLst/>
                          <a:latin typeface="inherit"/>
                        </a:rPr>
                        <a:t> Paper 1: g</a:t>
                      </a:r>
                      <a:r>
                        <a:rPr lang="en-GB" sz="2400" b="0" dirty="0" smtClean="0">
                          <a:effectLst/>
                          <a:latin typeface="inherit"/>
                        </a:rPr>
                        <a:t>rammar,</a:t>
                      </a:r>
                      <a:r>
                        <a:rPr lang="en-GB" sz="2400" b="0" baseline="0" dirty="0" smtClean="0">
                          <a:effectLst/>
                          <a:latin typeface="inherit"/>
                        </a:rPr>
                        <a:t> p</a:t>
                      </a:r>
                      <a:r>
                        <a:rPr lang="en-GB" sz="2400" b="0" dirty="0" smtClean="0">
                          <a:effectLst/>
                          <a:latin typeface="inherit"/>
                        </a:rPr>
                        <a:t>unctuation and spelling</a:t>
                      </a:r>
                    </a:p>
                  </a:txBody>
                  <a:tcPr marL="76901" marR="80106" marT="80106" marB="801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9341">
                <a:tc vMerge="1">
                  <a:txBody>
                    <a:bodyPr/>
                    <a:lstStyle/>
                    <a:p>
                      <a:pPr fontAlgn="t"/>
                      <a:endParaRPr lang="en-GB" sz="1800" b="0" dirty="0">
                        <a:effectLst/>
                        <a:latin typeface="inherit"/>
                      </a:endParaRPr>
                    </a:p>
                  </a:txBody>
                  <a:tcPr marL="76901" marR="80106" marT="80106" marB="801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400" b="0" dirty="0" smtClean="0">
                          <a:effectLst/>
                          <a:latin typeface="inherit"/>
                        </a:rPr>
                        <a:t>English Paper 2: spelling</a:t>
                      </a:r>
                    </a:p>
                  </a:txBody>
                  <a:tcPr marL="76901" marR="80106" marT="80106" marB="801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6793">
                <a:tc>
                  <a:txBody>
                    <a:bodyPr/>
                    <a:lstStyle/>
                    <a:p>
                      <a:pPr fontAlgn="t"/>
                      <a:r>
                        <a:rPr lang="en-GB" sz="2400" b="1" dirty="0" smtClean="0">
                          <a:effectLst/>
                          <a:latin typeface="inherit"/>
                        </a:rPr>
                        <a:t>Tuesday 15</a:t>
                      </a:r>
                      <a:r>
                        <a:rPr lang="en-GB" sz="2400" b="1" baseline="30000" dirty="0" smtClean="0">
                          <a:effectLst/>
                          <a:latin typeface="inherit"/>
                        </a:rPr>
                        <a:t>th</a:t>
                      </a:r>
                      <a:r>
                        <a:rPr lang="en-GB" sz="2400" b="1" dirty="0" smtClean="0">
                          <a:effectLst/>
                          <a:latin typeface="inherit"/>
                        </a:rPr>
                        <a:t> </a:t>
                      </a:r>
                      <a:r>
                        <a:rPr lang="en-GB" sz="2400" b="1" dirty="0">
                          <a:effectLst/>
                          <a:latin typeface="inherit"/>
                        </a:rPr>
                        <a:t>May </a:t>
                      </a:r>
                      <a:r>
                        <a:rPr lang="en-GB" sz="2400" b="1" dirty="0" smtClean="0">
                          <a:effectLst/>
                          <a:latin typeface="inherit"/>
                        </a:rPr>
                        <a:t>2018</a:t>
                      </a:r>
                      <a:endParaRPr lang="en-GB" sz="2400" b="1" dirty="0">
                        <a:effectLst/>
                        <a:latin typeface="inherit"/>
                      </a:endParaRPr>
                    </a:p>
                  </a:txBody>
                  <a:tcPr marL="76901" marR="80106" marT="80106" marB="801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400" b="0" dirty="0" smtClean="0">
                          <a:effectLst/>
                          <a:latin typeface="inherit"/>
                        </a:rPr>
                        <a:t>English:</a:t>
                      </a:r>
                      <a:r>
                        <a:rPr lang="en-GB" sz="2400" b="0" baseline="0" dirty="0" smtClean="0">
                          <a:effectLst/>
                          <a:latin typeface="inherit"/>
                        </a:rPr>
                        <a:t> Reading</a:t>
                      </a:r>
                      <a:endParaRPr lang="en-GB" sz="2400" b="0" dirty="0">
                        <a:effectLst/>
                        <a:latin typeface="inherit"/>
                      </a:endParaRPr>
                    </a:p>
                  </a:txBody>
                  <a:tcPr marL="76901" marR="80106" marT="80106" marB="801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5839">
                <a:tc rowSpan="2">
                  <a:txBody>
                    <a:bodyPr/>
                    <a:lstStyle/>
                    <a:p>
                      <a:pPr fontAlgn="t"/>
                      <a:r>
                        <a:rPr lang="en-GB" sz="2400" b="1" dirty="0">
                          <a:effectLst/>
                          <a:latin typeface="inherit"/>
                        </a:rPr>
                        <a:t>Wednesday </a:t>
                      </a:r>
                      <a:r>
                        <a:rPr lang="en-GB" sz="2400" b="1" dirty="0" smtClean="0">
                          <a:effectLst/>
                          <a:latin typeface="inherit"/>
                        </a:rPr>
                        <a:t>16</a:t>
                      </a:r>
                      <a:r>
                        <a:rPr lang="en-GB" sz="2400" b="1" baseline="30000" dirty="0" smtClean="0">
                          <a:effectLst/>
                          <a:latin typeface="inherit"/>
                        </a:rPr>
                        <a:t>th</a:t>
                      </a:r>
                      <a:r>
                        <a:rPr lang="en-GB" sz="2400" b="1" dirty="0" smtClean="0">
                          <a:effectLst/>
                          <a:latin typeface="inherit"/>
                        </a:rPr>
                        <a:t> May 2018</a:t>
                      </a:r>
                      <a:endParaRPr lang="en-GB" sz="2400" b="1" dirty="0">
                        <a:effectLst/>
                        <a:latin typeface="inherit"/>
                      </a:endParaRPr>
                    </a:p>
                  </a:txBody>
                  <a:tcPr marL="76901" marR="80106" marT="80106" marB="801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400" b="0" dirty="0" smtClean="0">
                          <a:effectLst/>
                          <a:latin typeface="inherit"/>
                        </a:rPr>
                        <a:t>Mathematics</a:t>
                      </a:r>
                      <a:r>
                        <a:rPr lang="en-GB" sz="2400" b="0" baseline="0" dirty="0" smtClean="0">
                          <a:effectLst/>
                          <a:latin typeface="inherit"/>
                        </a:rPr>
                        <a:t> Paper 1: arithmetic</a:t>
                      </a:r>
                      <a:endParaRPr lang="en-GB" sz="2400" b="0" dirty="0">
                        <a:effectLst/>
                        <a:latin typeface="inherit"/>
                      </a:endParaRPr>
                    </a:p>
                  </a:txBody>
                  <a:tcPr marL="76901" marR="80106" marT="80106" marB="801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58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400" b="0" dirty="0" smtClean="0">
                          <a:effectLst/>
                          <a:latin typeface="inherit"/>
                        </a:rPr>
                        <a:t>Mathematics Paper 2: reasoning</a:t>
                      </a:r>
                      <a:endParaRPr lang="en-GB" sz="2400" b="0" dirty="0">
                        <a:effectLst/>
                        <a:latin typeface="inherit"/>
                      </a:endParaRPr>
                    </a:p>
                  </a:txBody>
                  <a:tcPr marL="76901" marR="80106" marT="80106" marB="801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5839">
                <a:tc>
                  <a:txBody>
                    <a:bodyPr/>
                    <a:lstStyle/>
                    <a:p>
                      <a:pPr fontAlgn="t"/>
                      <a:r>
                        <a:rPr lang="en-GB" sz="2400" b="1" dirty="0">
                          <a:effectLst/>
                          <a:latin typeface="inherit"/>
                        </a:rPr>
                        <a:t>Thursday </a:t>
                      </a:r>
                      <a:r>
                        <a:rPr lang="en-GB" sz="2400" b="1" dirty="0" smtClean="0">
                          <a:effectLst/>
                          <a:latin typeface="inherit"/>
                        </a:rPr>
                        <a:t>17</a:t>
                      </a:r>
                      <a:r>
                        <a:rPr lang="en-GB" sz="2400" b="1" baseline="30000" dirty="0" smtClean="0">
                          <a:effectLst/>
                          <a:latin typeface="inherit"/>
                        </a:rPr>
                        <a:t>th</a:t>
                      </a:r>
                      <a:r>
                        <a:rPr lang="en-GB" sz="2400" b="1" dirty="0" smtClean="0">
                          <a:effectLst/>
                          <a:latin typeface="inherit"/>
                        </a:rPr>
                        <a:t> May 2018</a:t>
                      </a:r>
                      <a:endParaRPr lang="en-GB" sz="2400" b="1" dirty="0">
                        <a:effectLst/>
                        <a:latin typeface="inherit"/>
                      </a:endParaRPr>
                    </a:p>
                  </a:txBody>
                  <a:tcPr marL="76901" marR="80106" marT="80106" marB="801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400" b="0" dirty="0" smtClean="0">
                          <a:effectLst/>
                          <a:latin typeface="inherit"/>
                        </a:rPr>
                        <a:t>Mathematics Paper 3: reasoning</a:t>
                      </a:r>
                      <a:endParaRPr lang="en-GB" sz="2400" b="0" dirty="0">
                        <a:effectLst/>
                        <a:latin typeface="inherit"/>
                      </a:endParaRPr>
                    </a:p>
                  </a:txBody>
                  <a:tcPr marL="76901" marR="80106" marT="80106" marB="801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1456" y="2100822"/>
            <a:ext cx="2882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THE </a:t>
            </a:r>
          </a:p>
          <a:p>
            <a:pPr algn="ctr"/>
            <a:r>
              <a:rPr lang="en-GB" sz="4000" dirty="0" smtClean="0"/>
              <a:t>TESTING </a:t>
            </a:r>
          </a:p>
          <a:p>
            <a:pPr algn="ctr"/>
            <a:r>
              <a:rPr lang="en-GB" sz="4000" dirty="0" smtClean="0"/>
              <a:t>ELEMENT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56204" y="5606647"/>
            <a:ext cx="11146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>
                <a:solidFill>
                  <a:srgbClr val="FF0000"/>
                </a:solidFill>
              </a:rPr>
              <a:t>All exams are in the morning and there are none on Friday. 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Please avoid booking holiday during this time.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242" y="252248"/>
            <a:ext cx="8911687" cy="77155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How well did my child do?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80870437"/>
              </p:ext>
            </p:extLst>
          </p:nvPr>
        </p:nvGraphicFramePr>
        <p:xfrm>
          <a:off x="2101515" y="1395662"/>
          <a:ext cx="9577137" cy="524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72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82" y="3846784"/>
            <a:ext cx="11955518" cy="641266"/>
          </a:xfrm>
        </p:spPr>
        <p:txBody>
          <a:bodyPr/>
          <a:lstStyle/>
          <a:p>
            <a:pPr marL="0" indent="0" algn="l">
              <a:buNone/>
            </a:pPr>
            <a:r>
              <a:rPr lang="en-GB" b="0" dirty="0" smtClean="0"/>
              <a:t>80                           100                         120</a:t>
            </a:r>
            <a:endParaRPr lang="en-GB" b="0" dirty="0"/>
          </a:p>
        </p:txBody>
      </p:sp>
      <p:sp>
        <p:nvSpPr>
          <p:cNvPr id="4" name="Rectangle 3"/>
          <p:cNvSpPr/>
          <p:nvPr/>
        </p:nvSpPr>
        <p:spPr>
          <a:xfrm>
            <a:off x="236482" y="3736426"/>
            <a:ext cx="11666483" cy="22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965" y="267878"/>
            <a:ext cx="11955518" cy="64126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en-GB" b="0" dirty="0" smtClean="0"/>
              <a:t>Scaled Score</a:t>
            </a:r>
            <a:endParaRPr lang="en-GB" b="0" dirty="0"/>
          </a:p>
        </p:txBody>
      </p:sp>
      <p:sp>
        <p:nvSpPr>
          <p:cNvPr id="6" name="TextBox 5"/>
          <p:cNvSpPr txBox="1"/>
          <p:nvPr/>
        </p:nvSpPr>
        <p:spPr>
          <a:xfrm>
            <a:off x="4855779" y="1637464"/>
            <a:ext cx="3279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Child B</a:t>
            </a:r>
          </a:p>
          <a:p>
            <a:r>
              <a:rPr lang="en-GB" dirty="0" smtClean="0"/>
              <a:t>Raw score 26/50</a:t>
            </a:r>
          </a:p>
          <a:p>
            <a:r>
              <a:rPr lang="en-GB" dirty="0" smtClean="0"/>
              <a:t>Standardised score of 100</a:t>
            </a:r>
          </a:p>
          <a:p>
            <a:r>
              <a:rPr lang="en-GB" dirty="0" smtClean="0"/>
              <a:t>Met the expected standard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82414" y="1360465"/>
            <a:ext cx="3673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Child A</a:t>
            </a:r>
          </a:p>
          <a:p>
            <a:r>
              <a:rPr lang="en-GB" dirty="0" smtClean="0"/>
              <a:t>Raw score 17/50</a:t>
            </a:r>
          </a:p>
          <a:p>
            <a:r>
              <a:rPr lang="en-GB" dirty="0" smtClean="0"/>
              <a:t>Standardised score of 93</a:t>
            </a:r>
          </a:p>
          <a:p>
            <a:r>
              <a:rPr lang="en-GB" dirty="0" smtClean="0"/>
              <a:t>Did not meet the expected standard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862849" y="1360465"/>
            <a:ext cx="3673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Child C</a:t>
            </a:r>
          </a:p>
          <a:p>
            <a:r>
              <a:rPr lang="en-GB" dirty="0" smtClean="0"/>
              <a:t>Raw score 42/50</a:t>
            </a:r>
          </a:p>
          <a:p>
            <a:r>
              <a:rPr lang="en-GB" dirty="0" smtClean="0"/>
              <a:t>Standardised score of 114</a:t>
            </a:r>
          </a:p>
          <a:p>
            <a:r>
              <a:rPr lang="en-GB" dirty="0" smtClean="0"/>
              <a:t>Met the expected standard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58966" y="2560794"/>
            <a:ext cx="1087820" cy="11441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069724" y="2837793"/>
            <a:ext cx="1" cy="867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155622" y="2560793"/>
            <a:ext cx="249619" cy="11441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6483" y="4611398"/>
            <a:ext cx="119555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Meeting the expected standard indicates that the child is in a good academic position to access the KS3 curriculum as their KS2 curriculum knowledge and understanding is at a good standard. </a:t>
            </a:r>
          </a:p>
          <a:p>
            <a:endParaRPr lang="en-GB" sz="2000" dirty="0" smtClean="0"/>
          </a:p>
          <a:p>
            <a:r>
              <a:rPr lang="en-GB" sz="2400" dirty="0" smtClean="0"/>
              <a:t>Of course, some children will not meet the expected standard so we will endeavour to get them as close to this as possible as we will focus on their progress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631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75035" y="419159"/>
            <a:ext cx="4312372" cy="7433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800" dirty="0" smtClean="0"/>
              <a:t>Reading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599" y="1418897"/>
            <a:ext cx="11041117" cy="48715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3200" dirty="0" smtClean="0"/>
              <a:t>1 hour to complete the test</a:t>
            </a:r>
            <a:endParaRPr lang="en-GB" sz="3200" dirty="0"/>
          </a:p>
          <a:p>
            <a:pPr>
              <a:buFontTx/>
              <a:buChar char="-"/>
            </a:pPr>
            <a:r>
              <a:rPr lang="en-GB" sz="3200" dirty="0" smtClean="0"/>
              <a:t> 3 texts, usually a range of fiction and non-fiction </a:t>
            </a:r>
          </a:p>
          <a:p>
            <a:pPr>
              <a:buFontTx/>
              <a:buChar char="-"/>
            </a:pPr>
            <a:r>
              <a:rPr lang="en-GB" sz="3200" dirty="0" smtClean="0"/>
              <a:t>A Set of questions (usually around 12) about each text</a:t>
            </a:r>
          </a:p>
          <a:p>
            <a:pPr>
              <a:buFontTx/>
              <a:buChar char="-"/>
            </a:pPr>
            <a:r>
              <a:rPr lang="en-GB" sz="3200" dirty="0" smtClean="0"/>
              <a:t>Not a memory test – the children can refer to the questions as much as they want!</a:t>
            </a:r>
          </a:p>
          <a:p>
            <a:pPr>
              <a:buFontTx/>
              <a:buChar char="-"/>
            </a:pPr>
            <a:r>
              <a:rPr lang="en-GB" sz="3200" dirty="0" smtClean="0"/>
              <a:t>Focus on understanding language and comprehension</a:t>
            </a:r>
          </a:p>
        </p:txBody>
      </p:sp>
    </p:spTree>
    <p:extLst>
      <p:ext uri="{BB962C8B-B14F-4D97-AF65-F5344CB8AC3E}">
        <p14:creationId xmlns:p14="http://schemas.microsoft.com/office/powerpoint/2010/main" val="30622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5819" y="3142593"/>
            <a:ext cx="8915400" cy="172170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4497" y="411961"/>
            <a:ext cx="11540358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5400" dirty="0" smtClean="0"/>
              <a:t>Hearing your child read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Consider the type of questions you are asking your child when they are reading</a:t>
            </a:r>
            <a:r>
              <a:rPr lang="en-GB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GB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/>
            </a:r>
            <a:br>
              <a:rPr lang="en-GB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en-GB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“What does that word mean? Can you think of another word which means something similar</a:t>
            </a:r>
            <a:r>
              <a:rPr lang="en-GB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?”</a:t>
            </a:r>
          </a:p>
          <a:p>
            <a:pPr algn="ctr"/>
            <a:r>
              <a:rPr lang="en-GB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/>
            </a:r>
            <a:br>
              <a:rPr lang="en-GB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en-GB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“How was the character feeling when…? How do you know? What evidence is there in the text?”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77" y="4090495"/>
            <a:ext cx="67437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7" y="1442544"/>
            <a:ext cx="69246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09955" y="-23647"/>
            <a:ext cx="8683348" cy="1143000"/>
          </a:xfrm>
          <a:prstGeom prst="rect">
            <a:avLst/>
          </a:prstGeom>
          <a:noFill/>
          <a:ln w="15875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GB" dirty="0" smtClean="0"/>
              <a:t>Retrieving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0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1072</TotalTime>
  <Words>667</Words>
  <Application>Microsoft Office PowerPoint</Application>
  <PresentationFormat>Custom</PresentationFormat>
  <Paragraphs>107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Slipstream</vt:lpstr>
      <vt:lpstr>PowerPoint Presentation</vt:lpstr>
      <vt:lpstr>PowerPoint Presentation</vt:lpstr>
      <vt:lpstr>- Their education throughout the whole of school - Revising the curriculum - Re-visiting learning often (Morning Challenge, Early Morning Work) - SATs style homework tasks - Practice papers (formal and informal) - Interventions and booster groups </vt:lpstr>
      <vt:lpstr>PowerPoint Presentation</vt:lpstr>
      <vt:lpstr>How well did my child do?</vt:lpstr>
      <vt:lpstr>80                           100                         120</vt:lpstr>
      <vt:lpstr>Reading</vt:lpstr>
      <vt:lpstr>PowerPoint Presentation</vt:lpstr>
      <vt:lpstr>PowerPoint Presentation</vt:lpstr>
      <vt:lpstr>Understanding Language</vt:lpstr>
      <vt:lpstr>Comprehension</vt:lpstr>
      <vt:lpstr>Spelling, Punctuation and Grammar (SPaG) </vt:lpstr>
      <vt:lpstr>PowerPoint Presentation</vt:lpstr>
      <vt:lpstr>PowerPoint Presentation</vt:lpstr>
      <vt:lpstr>PowerPoint Presentation</vt:lpstr>
      <vt:lpstr>Mathematics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Hanson</dc:creator>
  <cp:lastModifiedBy>amelia.pettitt</cp:lastModifiedBy>
  <cp:revision>36</cp:revision>
  <cp:lastPrinted>2016-11-25T08:19:20Z</cp:lastPrinted>
  <dcterms:created xsi:type="dcterms:W3CDTF">2016-11-18T08:27:12Z</dcterms:created>
  <dcterms:modified xsi:type="dcterms:W3CDTF">2018-01-23T16:34:14Z</dcterms:modified>
</cp:coreProperties>
</file>