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282" r:id="rId3"/>
    <p:sldId id="265" r:id="rId4"/>
    <p:sldId id="310" r:id="rId5"/>
    <p:sldId id="312" r:id="rId6"/>
    <p:sldId id="320" r:id="rId7"/>
    <p:sldId id="322" r:id="rId8"/>
    <p:sldId id="321" r:id="rId9"/>
    <p:sldId id="324" r:id="rId10"/>
    <p:sldId id="300" r:id="rId11"/>
    <p:sldId id="307" r:id="rId12"/>
    <p:sldId id="260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h.carter" initials="h" lastIdx="0" clrIdx="0">
    <p:extLst>
      <p:ext uri="{19B8F6BF-5375-455C-9EA6-DF929625EA0E}">
        <p15:presenceInfo xmlns:p15="http://schemas.microsoft.com/office/powerpoint/2012/main" userId="hannah.car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DF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78" autoAdjust="0"/>
    <p:restoredTop sz="94374" autoAdjust="0"/>
  </p:normalViewPr>
  <p:slideViewPr>
    <p:cSldViewPr>
      <p:cViewPr>
        <p:scale>
          <a:sx n="60" d="100"/>
          <a:sy n="60" d="100"/>
        </p:scale>
        <p:origin x="1044" y="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56" y="198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58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45CE3-3E74-4D08-B882-3F6723B12835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F594B-B449-46A1-BDB4-75A29FD75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58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CA95B-C289-42A0-BED4-9461368CC98C}" type="datetimeFigureOut">
              <a:rPr lang="en-GB" smtClean="0"/>
              <a:pPr/>
              <a:t>13/09/2018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79506-2594-4528-9341-BC4D21F5E02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077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79506-2594-4528-9341-BC4D21F5E023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716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79506-2594-4528-9341-BC4D21F5E02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972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79506-2594-4528-9341-BC4D21F5E023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119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79506-2594-4528-9341-BC4D21F5E023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620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79506-2594-4528-9341-BC4D21F5E02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995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u="sng" dirty="0" smtClean="0"/>
              <a:t>Megan </a:t>
            </a:r>
            <a:endParaRPr lang="en-GB" u="sng" dirty="0"/>
          </a:p>
          <a:p>
            <a:endParaRPr lang="en-GB" dirty="0"/>
          </a:p>
          <a:p>
            <a:r>
              <a:rPr lang="en-GB" dirty="0"/>
              <a:t>These are the topics we teach in Year 1.</a:t>
            </a:r>
          </a:p>
          <a:p>
            <a:r>
              <a:rPr lang="en-GB" dirty="0"/>
              <a:t>We try to make links where possible between all the curriculum subjects that we teach within the topic</a:t>
            </a:r>
            <a:r>
              <a:rPr lang="en-GB" dirty="0" smtClean="0"/>
              <a:t>. </a:t>
            </a:r>
          </a:p>
          <a:p>
            <a:r>
              <a:rPr lang="en-GB" dirty="0" smtClean="0"/>
              <a:t>Focus of topics?</a:t>
            </a:r>
          </a:p>
          <a:p>
            <a:r>
              <a:rPr lang="en-GB" dirty="0" smtClean="0"/>
              <a:t>Hungry and Polar – science links</a:t>
            </a:r>
          </a:p>
          <a:p>
            <a:r>
              <a:rPr lang="en-GB" dirty="0" smtClean="0"/>
              <a:t>Toy and on the move – history links</a:t>
            </a:r>
          </a:p>
          <a:p>
            <a:r>
              <a:rPr lang="en-GB" dirty="0" smtClean="0"/>
              <a:t>Gardeners and nature – geography links</a:t>
            </a:r>
          </a:p>
          <a:p>
            <a:r>
              <a:rPr lang="en-GB" dirty="0" smtClean="0"/>
              <a:t>Art and DT in every term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79506-2594-4528-9341-BC4D21F5E02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291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79506-2594-4528-9341-BC4D21F5E02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937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79506-2594-4528-9341-BC4D21F5E02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723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79506-2594-4528-9341-BC4D21F5E02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856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79506-2594-4528-9341-BC4D21F5E02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581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u="none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79506-2594-4528-9341-BC4D21F5E02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722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u="none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79506-2594-4528-9341-BC4D21F5E02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962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1F5-67BB-45B9-BF39-1CD547C3C3FC}" type="datetimeFigureOut">
              <a:rPr lang="en-GB" smtClean="0"/>
              <a:pPr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6537-9926-4C32-84E2-C1AC4E225A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1F5-67BB-45B9-BF39-1CD547C3C3FC}" type="datetimeFigureOut">
              <a:rPr lang="en-GB" smtClean="0"/>
              <a:pPr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6537-9926-4C32-84E2-C1AC4E225A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1F5-67BB-45B9-BF39-1CD547C3C3FC}" type="datetimeFigureOut">
              <a:rPr lang="en-GB" smtClean="0"/>
              <a:pPr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6537-9926-4C32-84E2-C1AC4E225A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1F5-67BB-45B9-BF39-1CD547C3C3FC}" type="datetimeFigureOut">
              <a:rPr lang="en-GB" smtClean="0"/>
              <a:pPr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6537-9926-4C32-84E2-C1AC4E225A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1F5-67BB-45B9-BF39-1CD547C3C3FC}" type="datetimeFigureOut">
              <a:rPr lang="en-GB" smtClean="0"/>
              <a:pPr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6537-9926-4C32-84E2-C1AC4E225A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1F5-67BB-45B9-BF39-1CD547C3C3FC}" type="datetimeFigureOut">
              <a:rPr lang="en-GB" smtClean="0"/>
              <a:pPr/>
              <a:t>13/09/2018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6537-9926-4C32-84E2-C1AC4E225A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1F5-67BB-45B9-BF39-1CD547C3C3FC}" type="datetimeFigureOut">
              <a:rPr lang="en-GB" smtClean="0"/>
              <a:pPr/>
              <a:t>13/09/2018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6537-9926-4C32-84E2-C1AC4E225A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1F5-67BB-45B9-BF39-1CD547C3C3FC}" type="datetimeFigureOut">
              <a:rPr lang="en-GB" smtClean="0"/>
              <a:pPr/>
              <a:t>13/09/2018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6537-9926-4C32-84E2-C1AC4E225A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1F5-67BB-45B9-BF39-1CD547C3C3FC}" type="datetimeFigureOut">
              <a:rPr lang="en-GB" smtClean="0"/>
              <a:pPr/>
              <a:t>13/09/2018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6537-9926-4C32-84E2-C1AC4E225A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1F5-67BB-45B9-BF39-1CD547C3C3FC}" type="datetimeFigureOut">
              <a:rPr lang="en-GB" smtClean="0"/>
              <a:pPr/>
              <a:t>13/09/2018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6537-9926-4C32-84E2-C1AC4E225A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1F5-67BB-45B9-BF39-1CD547C3C3FC}" type="datetimeFigureOut">
              <a:rPr lang="en-GB" smtClean="0"/>
              <a:pPr/>
              <a:t>13/09/2018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6537-9926-4C32-84E2-C1AC4E225A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D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CF1F5-67BB-45B9-BF39-1CD547C3C3FC}" type="datetimeFigureOut">
              <a:rPr lang="en-GB" smtClean="0"/>
              <a:pPr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96537-9926-4C32-84E2-C1AC4E225AE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/>
          <a:lstStyle/>
          <a:p>
            <a:pPr algn="ctr">
              <a:buNone/>
            </a:pPr>
            <a:r>
              <a:rPr lang="en-GB" sz="6000" dirty="0">
                <a:latin typeface="+mj-lt"/>
              </a:rPr>
              <a:t>St Mark’s Primary School</a:t>
            </a:r>
          </a:p>
          <a:p>
            <a:pPr algn="ctr">
              <a:buNone/>
            </a:pPr>
            <a:endParaRPr lang="en-GB" dirty="0">
              <a:latin typeface="+mj-lt"/>
            </a:endParaRPr>
          </a:p>
          <a:p>
            <a:pPr algn="ctr">
              <a:buNone/>
            </a:pPr>
            <a:r>
              <a:rPr lang="en-GB" sz="4000" dirty="0">
                <a:latin typeface="+mj-lt"/>
              </a:rPr>
              <a:t>Year 1 Curriculum Evening</a:t>
            </a:r>
          </a:p>
          <a:p>
            <a:pPr algn="ctr">
              <a:buNone/>
            </a:pPr>
            <a:endParaRPr lang="en-GB" sz="1600" dirty="0">
              <a:latin typeface="+mj-lt"/>
            </a:endParaRPr>
          </a:p>
          <a:p>
            <a:pPr algn="ctr">
              <a:buNone/>
            </a:pPr>
            <a:r>
              <a:rPr lang="en-GB" sz="4000" dirty="0" smtClean="0">
                <a:latin typeface="+mj-lt"/>
              </a:rPr>
              <a:t>13</a:t>
            </a:r>
            <a:r>
              <a:rPr lang="en-GB" sz="4000" baseline="30000" dirty="0" smtClean="0">
                <a:latin typeface="+mj-lt"/>
              </a:rPr>
              <a:t>th</a:t>
            </a:r>
            <a:r>
              <a:rPr lang="en-GB" sz="4000" dirty="0" smtClean="0">
                <a:latin typeface="+mj-lt"/>
              </a:rPr>
              <a:t> </a:t>
            </a:r>
            <a:r>
              <a:rPr lang="en-GB" sz="4000" dirty="0">
                <a:latin typeface="+mj-lt"/>
              </a:rPr>
              <a:t>September </a:t>
            </a:r>
            <a:r>
              <a:rPr lang="en-GB" sz="4000" dirty="0" smtClean="0">
                <a:latin typeface="+mj-lt"/>
              </a:rPr>
              <a:t>2018</a:t>
            </a:r>
            <a:endParaRPr lang="en-GB" sz="40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0742" y="3736831"/>
            <a:ext cx="2520280" cy="19080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Picture 3" descr="St Mark's CofE Primary School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41" y="5877272"/>
            <a:ext cx="8469631" cy="856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546" y="101624"/>
            <a:ext cx="3536950" cy="181520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77" y="260648"/>
            <a:ext cx="2054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072" y="4776675"/>
            <a:ext cx="198755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91" y="2055068"/>
            <a:ext cx="6448425" cy="4686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1000" y="2039908"/>
            <a:ext cx="2469212" cy="246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en-GB" dirty="0"/>
              <a:t>It sounds like a lot of hard work…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844824"/>
            <a:ext cx="7776864" cy="175260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But we still want your children to have fun!</a:t>
            </a:r>
          </a:p>
        </p:txBody>
      </p:sp>
      <p:sp>
        <p:nvSpPr>
          <p:cNvPr id="4" name="AutoShape 4" descr="Click for Options"/>
          <p:cNvSpPr>
            <a:spLocks noChangeAspect="1" noChangeArrowheads="1"/>
          </p:cNvSpPr>
          <p:nvPr/>
        </p:nvSpPr>
        <p:spPr bwMode="auto">
          <a:xfrm>
            <a:off x="0" y="-555625"/>
            <a:ext cx="209550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7" descr="Click for Options"/>
          <p:cNvSpPr>
            <a:spLocks noChangeAspect="1" noChangeArrowheads="1"/>
          </p:cNvSpPr>
          <p:nvPr/>
        </p:nvSpPr>
        <p:spPr bwMode="auto">
          <a:xfrm>
            <a:off x="152400" y="-403225"/>
            <a:ext cx="209550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Image result for having fu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11"/>
          <a:stretch/>
        </p:blipFill>
        <p:spPr bwMode="auto">
          <a:xfrm>
            <a:off x="2903293" y="2602952"/>
            <a:ext cx="4163408" cy="21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83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551" y="2204864"/>
            <a:ext cx="8229600" cy="2952328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1200" dirty="0"/>
          </a:p>
          <a:p>
            <a:pPr>
              <a:buNone/>
            </a:pPr>
            <a:endParaRPr lang="en-GB" sz="1200" dirty="0"/>
          </a:p>
          <a:p>
            <a:pPr algn="ctr">
              <a:buNone/>
            </a:pPr>
            <a:r>
              <a:rPr lang="en-GB" dirty="0" smtClean="0"/>
              <a:t>Thank you for listening; please </a:t>
            </a:r>
            <a:r>
              <a:rPr lang="en-GB" dirty="0"/>
              <a:t>visit your child’s classroom to look around and see examples of the resources your child will use in Year 1 and to ask any questions you may have.</a:t>
            </a:r>
          </a:p>
          <a:p>
            <a:pPr algn="ctr">
              <a:buNone/>
            </a:pPr>
            <a:endParaRPr lang="en-GB" dirty="0"/>
          </a:p>
          <a:p>
            <a:pPr algn="ctr">
              <a:buNone/>
            </a:pPr>
            <a:endParaRPr lang="en-GB" dirty="0"/>
          </a:p>
          <a:p>
            <a:pPr algn="ctr">
              <a:buNone/>
            </a:pPr>
            <a:endParaRPr lang="en-GB" dirty="0"/>
          </a:p>
          <a:p>
            <a:pPr algn="ctr"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  <p:pic>
        <p:nvPicPr>
          <p:cNvPr id="4" name="Picture 3" descr="St Mark's CofE Primary Schoo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05264"/>
            <a:ext cx="8469631" cy="856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752" y="116633"/>
            <a:ext cx="4273496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Year 1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5712" y="1573542"/>
            <a:ext cx="2746648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b="1" dirty="0"/>
              <a:t>Other adults who support in Year 1:</a:t>
            </a:r>
          </a:p>
          <a:p>
            <a:pPr marL="0" indent="0" algn="ctr">
              <a:buNone/>
            </a:pPr>
            <a:r>
              <a:rPr lang="en-GB" dirty="0"/>
              <a:t>Mrs </a:t>
            </a:r>
            <a:r>
              <a:rPr lang="en-GB" dirty="0" err="1"/>
              <a:t>Hygate</a:t>
            </a:r>
            <a:endParaRPr lang="en-GB" dirty="0"/>
          </a:p>
          <a:p>
            <a:pPr marL="0" indent="0" algn="ctr">
              <a:buNone/>
            </a:pPr>
            <a:r>
              <a:rPr lang="en-GB" dirty="0"/>
              <a:t>Mrs Gatfield</a:t>
            </a:r>
          </a:p>
          <a:p>
            <a:pPr marL="0" indent="0" algn="ctr">
              <a:buNone/>
            </a:pPr>
            <a:r>
              <a:rPr lang="en-GB" dirty="0"/>
              <a:t>Mrs </a:t>
            </a:r>
            <a:r>
              <a:rPr lang="en-GB" dirty="0" err="1" smtClean="0"/>
              <a:t>Parramore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Miss Weller-Evans</a:t>
            </a:r>
          </a:p>
          <a:p>
            <a:pPr marL="0" indent="0" algn="ctr">
              <a:buNone/>
            </a:pPr>
            <a:r>
              <a:rPr lang="en-GB" dirty="0" smtClean="0"/>
              <a:t>Mrs Osborn</a:t>
            </a:r>
          </a:p>
          <a:p>
            <a:pPr marL="0" indent="0" algn="ctr">
              <a:buNone/>
            </a:pPr>
            <a:r>
              <a:rPr lang="en-GB" dirty="0" smtClean="0"/>
              <a:t>Miss Poet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63688" y="1556792"/>
            <a:ext cx="27466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algn="ctr">
              <a:buFont typeface="Arial" pitchFamily="34" charset="0"/>
              <a:buNone/>
            </a:pPr>
            <a:r>
              <a:rPr lang="en-GB" sz="3200" b="1" u="sng" dirty="0"/>
              <a:t>Teachers</a:t>
            </a:r>
          </a:p>
          <a:p>
            <a:pPr marL="0" indent="0" algn="ctr">
              <a:buFont typeface="Arial" pitchFamily="34" charset="0"/>
              <a:buNone/>
            </a:pPr>
            <a:r>
              <a:rPr lang="en-GB" dirty="0"/>
              <a:t>Mrs Carter</a:t>
            </a:r>
          </a:p>
          <a:p>
            <a:pPr marL="0" indent="0" algn="ctr">
              <a:buFont typeface="Arial" pitchFamily="34" charset="0"/>
              <a:buNone/>
            </a:pPr>
            <a:r>
              <a:rPr lang="en-GB" dirty="0" smtClean="0"/>
              <a:t>(Head of Year)</a:t>
            </a:r>
          </a:p>
          <a:p>
            <a:pPr marL="0" indent="0" algn="ctr">
              <a:buFont typeface="Arial" pitchFamily="34" charset="0"/>
              <a:buNone/>
            </a:pPr>
            <a:endParaRPr lang="en-GB" dirty="0"/>
          </a:p>
          <a:p>
            <a:pPr marL="0" indent="0" algn="ctr">
              <a:buFont typeface="Arial" pitchFamily="34" charset="0"/>
              <a:buNone/>
            </a:pPr>
            <a:r>
              <a:rPr lang="en-GB" dirty="0"/>
              <a:t>Miss </a:t>
            </a:r>
            <a:r>
              <a:rPr lang="en-GB" dirty="0" smtClean="0"/>
              <a:t>Jamieson</a:t>
            </a:r>
          </a:p>
          <a:p>
            <a:pPr marL="0" indent="0" algn="ctr">
              <a:buFont typeface="Arial" pitchFamily="34" charset="0"/>
              <a:buNone/>
            </a:pPr>
            <a:endParaRPr lang="en-GB" dirty="0"/>
          </a:p>
          <a:p>
            <a:pPr marL="0" indent="0" algn="ctr">
              <a:buFont typeface="Arial" pitchFamily="34" charset="0"/>
              <a:buNone/>
            </a:pPr>
            <a:r>
              <a:rPr lang="en-GB" dirty="0" smtClean="0"/>
              <a:t>Miss Hall</a:t>
            </a:r>
            <a:endParaRPr lang="en-GB" dirty="0"/>
          </a:p>
          <a:p>
            <a:pPr marL="0" indent="0" algn="ctr">
              <a:buFont typeface="Arial" pitchFamily="34" charset="0"/>
              <a:buNone/>
            </a:pPr>
            <a:endParaRPr lang="en-GB" dirty="0"/>
          </a:p>
          <a:p>
            <a:pPr marL="0" indent="0" algn="ctr">
              <a:buFont typeface="Arial" pitchFamily="34" charset="0"/>
              <a:buNone/>
            </a:pPr>
            <a:endParaRPr lang="en-GB" dirty="0"/>
          </a:p>
        </p:txBody>
      </p:sp>
      <p:pic>
        <p:nvPicPr>
          <p:cNvPr id="5" name="Picture 4" descr="St Mark's CofE Primary Schoo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41" y="5877272"/>
            <a:ext cx="8469631" cy="856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846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u="sng" dirty="0"/>
              <a:t>Topics this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620688"/>
            <a:ext cx="8229600" cy="5760640"/>
          </a:xfrm>
        </p:spPr>
        <p:txBody>
          <a:bodyPr>
            <a:normAutofit/>
          </a:bodyPr>
          <a:lstStyle/>
          <a:p>
            <a:pPr>
              <a:buNone/>
            </a:pPr>
            <a:endParaRPr lang="en-GB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n-GB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Autumn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Hungry, Hungry Animals</a:t>
            </a:r>
            <a:endParaRPr lang="en-GB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			Polar Lands</a:t>
            </a:r>
          </a:p>
          <a:p>
            <a:pPr>
              <a:buNone/>
            </a:pPr>
            <a:endParaRPr lang="en-GB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n-GB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Spring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	A Toy’s Story</a:t>
            </a:r>
          </a:p>
          <a:p>
            <a:pPr>
              <a:buNone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			On The Move</a:t>
            </a:r>
          </a:p>
          <a:p>
            <a:pPr>
              <a:buNone/>
            </a:pPr>
            <a:endParaRPr lang="en-GB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n-GB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Summer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Gardener’s World</a:t>
            </a:r>
            <a:endParaRPr lang="en-GB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			Nature Detectives</a:t>
            </a:r>
          </a:p>
          <a:p>
            <a:pPr marL="0"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 descr="St Mark's CofE Primary Schoo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36" y="5980747"/>
            <a:ext cx="8469631" cy="856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21CC1-93E6-4D4F-AFE3-E328E2167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856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en-GB" sz="4000" dirty="0"/>
              <a:t>A typical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59625-1911-4892-B535-C2A08DE03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60640"/>
          </a:xfrm>
        </p:spPr>
        <p:txBody>
          <a:bodyPr>
            <a:normAutofit/>
          </a:bodyPr>
          <a:lstStyle/>
          <a:p>
            <a:r>
              <a:rPr lang="en-GB" sz="2400" dirty="0"/>
              <a:t>Early morning work and register</a:t>
            </a:r>
          </a:p>
          <a:p>
            <a:r>
              <a:rPr lang="en-GB" sz="2400" dirty="0" smtClean="0"/>
              <a:t>Worship</a:t>
            </a:r>
            <a:endParaRPr lang="en-GB" sz="2400" dirty="0"/>
          </a:p>
          <a:p>
            <a:r>
              <a:rPr lang="en-GB" sz="2400" dirty="0"/>
              <a:t>Phonics</a:t>
            </a:r>
          </a:p>
          <a:p>
            <a:r>
              <a:rPr lang="en-GB" sz="2400" dirty="0"/>
              <a:t>English</a:t>
            </a:r>
          </a:p>
          <a:p>
            <a:r>
              <a:rPr lang="en-GB" sz="2400" dirty="0"/>
              <a:t>Snack and playtime</a:t>
            </a:r>
          </a:p>
          <a:p>
            <a:r>
              <a:rPr lang="en-GB" sz="2400" dirty="0"/>
              <a:t>Maths</a:t>
            </a:r>
          </a:p>
          <a:p>
            <a:r>
              <a:rPr lang="en-GB" sz="2400" dirty="0"/>
              <a:t>Book Club</a:t>
            </a:r>
          </a:p>
          <a:p>
            <a:r>
              <a:rPr lang="en-GB" sz="2400" dirty="0"/>
              <a:t>Lunchtime</a:t>
            </a:r>
          </a:p>
          <a:p>
            <a:r>
              <a:rPr lang="en-GB" sz="2400" dirty="0"/>
              <a:t>Topic and </a:t>
            </a:r>
            <a:r>
              <a:rPr lang="en-GB" sz="2400" dirty="0" smtClean="0"/>
              <a:t>challenges (discovery time)</a:t>
            </a:r>
            <a:endParaRPr lang="en-GB" sz="2400" dirty="0"/>
          </a:p>
          <a:p>
            <a:r>
              <a:rPr lang="en-GB" sz="2400" dirty="0"/>
              <a:t>Afternoon playtime</a:t>
            </a:r>
          </a:p>
          <a:p>
            <a:r>
              <a:rPr lang="en-GB" sz="2400" dirty="0"/>
              <a:t>Handwriting</a:t>
            </a:r>
          </a:p>
          <a:p>
            <a:r>
              <a:rPr lang="en-GB" sz="2400" dirty="0"/>
              <a:t>Storytime</a:t>
            </a:r>
          </a:p>
          <a:p>
            <a:r>
              <a:rPr lang="en-GB" sz="2400" dirty="0"/>
              <a:t>Home-time</a:t>
            </a:r>
          </a:p>
        </p:txBody>
      </p:sp>
      <p:pic>
        <p:nvPicPr>
          <p:cNvPr id="4" name="Picture 3" descr="St Mark's CofE Primary Schoo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093296"/>
            <a:ext cx="6621179" cy="634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989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2204864"/>
            <a:ext cx="2458616" cy="1143000"/>
          </a:xfrm>
        </p:spPr>
        <p:txBody>
          <a:bodyPr>
            <a:noAutofit/>
          </a:bodyPr>
          <a:lstStyle/>
          <a:p>
            <a:r>
              <a:rPr lang="en-GB" sz="3200" b="1" u="sng" dirty="0" smtClean="0"/>
              <a:t>Writing Expectations</a:t>
            </a:r>
            <a:endParaRPr lang="en-GB" sz="3200" b="1" u="sng" dirty="0"/>
          </a:p>
        </p:txBody>
      </p:sp>
      <p:pic>
        <p:nvPicPr>
          <p:cNvPr id="4" name="Picture 3" descr="St Mark's CofE Primary Schoo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05264"/>
            <a:ext cx="8469631" cy="8560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ular Callout 5"/>
          <p:cNvSpPr/>
          <p:nvPr/>
        </p:nvSpPr>
        <p:spPr>
          <a:xfrm>
            <a:off x="251520" y="260648"/>
            <a:ext cx="2477767" cy="1198365"/>
          </a:xfrm>
          <a:prstGeom prst="wedgeRoundRectCallout">
            <a:avLst>
              <a:gd name="adj1" fmla="val 84514"/>
              <a:gd name="adj2" fmla="val 135822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Write sentences using finger spaces and begin to use punctuation (full stops, question marks, exclamation marks).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22925" y="2399357"/>
            <a:ext cx="2204859" cy="1198365"/>
          </a:xfrm>
          <a:prstGeom prst="wedgeRoundRectCallout">
            <a:avLst>
              <a:gd name="adj1" fmla="val 84514"/>
              <a:gd name="adj2" fmla="val -3320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Use phonics and spelling patterns taught to help spell unknown words.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402734" y="260648"/>
            <a:ext cx="2204859" cy="1198365"/>
          </a:xfrm>
          <a:prstGeom prst="wedgeRoundRectCallout">
            <a:avLst>
              <a:gd name="adj1" fmla="val 4009"/>
              <a:gd name="adj2" fmla="val 107395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Spell common exception words, high frequency words and days of the week.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156176" y="260648"/>
            <a:ext cx="2708991" cy="1417096"/>
          </a:xfrm>
          <a:prstGeom prst="wedgeRoundRectCallout">
            <a:avLst>
              <a:gd name="adj1" fmla="val -75984"/>
              <a:gd name="adj2" fmla="val 102474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Name letters of the alphabet in order and use these names to show understanding of alternative spellings of the same sound, e.g. </a:t>
            </a:r>
            <a:r>
              <a:rPr lang="en-GB" sz="1400" dirty="0" err="1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ai</a:t>
            </a: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, ay, a-e.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24428" y="4293096"/>
            <a:ext cx="2204859" cy="1198365"/>
          </a:xfrm>
          <a:prstGeom prst="wedgeRoundRectCallout">
            <a:avLst>
              <a:gd name="adj1" fmla="val 78822"/>
              <a:gd name="adj2" fmla="val -123013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Form all letters (lower and upper case) and numbers correctly starting and ending in the correct place.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156176" y="4288208"/>
            <a:ext cx="2304256" cy="1198365"/>
          </a:xfrm>
          <a:prstGeom prst="wedgeRoundRectCallout">
            <a:avLst>
              <a:gd name="adj1" fmla="val -78759"/>
              <a:gd name="adj2" fmla="val -121516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Write with increasing independence, composing a sentence orally before writing it.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660308" y="2493104"/>
            <a:ext cx="2204859" cy="1198365"/>
          </a:xfrm>
          <a:prstGeom prst="wedgeRoundRectCallout">
            <a:avLst>
              <a:gd name="adj1" fmla="val -91132"/>
              <a:gd name="adj2" fmla="val -4817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Use joining words such as and to extend ideas.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153310" y="4288208"/>
            <a:ext cx="2204859" cy="1198365"/>
          </a:xfrm>
          <a:prstGeom prst="wedgeRoundRectCallout">
            <a:avLst>
              <a:gd name="adj1" fmla="val 3196"/>
              <a:gd name="adj2" fmla="val -114036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Sequence sentences to form short narratives, e.g. </a:t>
            </a: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story retells, information writing, instructions.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837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2204864"/>
            <a:ext cx="2458616" cy="1143000"/>
          </a:xfrm>
        </p:spPr>
        <p:txBody>
          <a:bodyPr>
            <a:noAutofit/>
          </a:bodyPr>
          <a:lstStyle/>
          <a:p>
            <a:r>
              <a:rPr lang="en-GB" sz="3200" b="1" u="sng" dirty="0" smtClean="0"/>
              <a:t>Reading Expectations </a:t>
            </a:r>
            <a:endParaRPr lang="en-GB" sz="3200" b="1" u="sng" dirty="0"/>
          </a:p>
        </p:txBody>
      </p:sp>
      <p:pic>
        <p:nvPicPr>
          <p:cNvPr id="4" name="Picture 3" descr="St Mark's CofE Primary Schoo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05264"/>
            <a:ext cx="8469631" cy="8560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ular Callout 5"/>
          <p:cNvSpPr/>
          <p:nvPr/>
        </p:nvSpPr>
        <p:spPr>
          <a:xfrm>
            <a:off x="251520" y="260648"/>
            <a:ext cx="2477767" cy="1198365"/>
          </a:xfrm>
          <a:prstGeom prst="wedgeRoundRectCallout">
            <a:avLst>
              <a:gd name="adj1" fmla="val 84514"/>
              <a:gd name="adj2" fmla="val 135822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Read a wide range of stories, poems and non-fiction books.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22925" y="2399357"/>
            <a:ext cx="2204859" cy="1198365"/>
          </a:xfrm>
          <a:prstGeom prst="wedgeRoundRectCallout">
            <a:avLst>
              <a:gd name="adj1" fmla="val 84514"/>
              <a:gd name="adj2" fmla="val -3320"/>
              <a:gd name="adj3" fmla="val 16667"/>
            </a:avLst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Become familiar with traditional tales and fairy stories, retelling them and talking about their characteristics.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807301" y="260648"/>
            <a:ext cx="2204859" cy="1198365"/>
          </a:xfrm>
          <a:prstGeom prst="wedgeRoundRectCallout">
            <a:avLst>
              <a:gd name="adj1" fmla="val 4009"/>
              <a:gd name="adj2" fmla="val 107395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Use their increasing phonics knowledge to help decode unknown words.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516216" y="291698"/>
            <a:ext cx="2304256" cy="1417096"/>
          </a:xfrm>
          <a:prstGeom prst="wedgeRoundRectCallout">
            <a:avLst>
              <a:gd name="adj1" fmla="val -75984"/>
              <a:gd name="adj2" fmla="val 102474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Re-read books to build up their fluency and confidence in reading.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24428" y="4293096"/>
            <a:ext cx="2204859" cy="1198365"/>
          </a:xfrm>
          <a:prstGeom prst="wedgeRoundRectCallout">
            <a:avLst>
              <a:gd name="adj1" fmla="val 78822"/>
              <a:gd name="adj2" fmla="val -123013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When reading, make predictions about what they think will happen next.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156176" y="4288208"/>
            <a:ext cx="2304256" cy="1198365"/>
          </a:xfrm>
          <a:prstGeom prst="wedgeRoundRectCallout">
            <a:avLst>
              <a:gd name="adj1" fmla="val -78759"/>
              <a:gd name="adj2" fmla="val -121516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Read common exception words and high frequency words with increasing confidence.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660308" y="2493104"/>
            <a:ext cx="2204859" cy="1198365"/>
          </a:xfrm>
          <a:prstGeom prst="wedgeRoundRectCallout">
            <a:avLst>
              <a:gd name="adj1" fmla="val -91132"/>
              <a:gd name="adj2" fmla="val -4817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Read words with contractions, knowing that the apostrophe means an </a:t>
            </a: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omitted letter(s).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275856" y="4221088"/>
            <a:ext cx="2458616" cy="1052807"/>
          </a:xfrm>
          <a:prstGeom prst="wedgeRoundRectCallout">
            <a:avLst>
              <a:gd name="adj1" fmla="val 2467"/>
              <a:gd name="adj2" fmla="val -130626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Segment, blend and read real and unreal words. 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8363" y="5064345"/>
            <a:ext cx="1323975" cy="419100"/>
          </a:xfrm>
          <a:prstGeom prst="rect">
            <a:avLst/>
          </a:prstGeom>
        </p:spPr>
      </p:pic>
      <p:pic>
        <p:nvPicPr>
          <p:cNvPr id="15" name="Picture 4" descr="Image result for read write in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484" y="1137228"/>
            <a:ext cx="1287633" cy="50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60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1 Phonics Screening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375" y="3284984"/>
            <a:ext cx="8229600" cy="2262981"/>
          </a:xfrm>
        </p:spPr>
        <p:txBody>
          <a:bodyPr/>
          <a:lstStyle/>
          <a:p>
            <a:r>
              <a:rPr lang="en-GB" dirty="0" smtClean="0"/>
              <a:t>Takes place in June.</a:t>
            </a:r>
          </a:p>
          <a:p>
            <a:r>
              <a:rPr lang="en-GB" dirty="0" smtClean="0"/>
              <a:t>40 words; real and un-real words</a:t>
            </a:r>
          </a:p>
          <a:p>
            <a:r>
              <a:rPr lang="en-GB" dirty="0" smtClean="0"/>
              <a:t>Shows their phonics knowledge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390970"/>
            <a:ext cx="3624943" cy="2472211"/>
          </a:xfrm>
          <a:prstGeom prst="rect">
            <a:avLst/>
          </a:prstGeom>
        </p:spPr>
      </p:pic>
      <p:pic>
        <p:nvPicPr>
          <p:cNvPr id="5" name="Picture 4" descr="St Mark's CofE Primary School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05264"/>
            <a:ext cx="8469631" cy="856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430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2204864"/>
            <a:ext cx="2458616" cy="1143000"/>
          </a:xfrm>
        </p:spPr>
        <p:txBody>
          <a:bodyPr>
            <a:noAutofit/>
          </a:bodyPr>
          <a:lstStyle/>
          <a:p>
            <a:r>
              <a:rPr lang="en-GB" sz="3200" b="1" u="sng" dirty="0" smtClean="0"/>
              <a:t>Maths Expectations </a:t>
            </a:r>
            <a:endParaRPr lang="en-GB" sz="3200" b="1" u="sng" dirty="0"/>
          </a:p>
        </p:txBody>
      </p:sp>
      <p:pic>
        <p:nvPicPr>
          <p:cNvPr id="4" name="Picture 3" descr="St Mark's CofE Primary Schoo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05264"/>
            <a:ext cx="8469631" cy="8560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ular Callout 5"/>
          <p:cNvSpPr/>
          <p:nvPr/>
        </p:nvSpPr>
        <p:spPr>
          <a:xfrm>
            <a:off x="251520" y="260648"/>
            <a:ext cx="2477767" cy="1198365"/>
          </a:xfrm>
          <a:prstGeom prst="wedgeRoundRectCallout">
            <a:avLst>
              <a:gd name="adj1" fmla="val 84514"/>
              <a:gd name="adj2" fmla="val 135822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Count to and across 100, forwards and backwards from any number.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22925" y="2399357"/>
            <a:ext cx="2204859" cy="1198365"/>
          </a:xfrm>
          <a:prstGeom prst="wedgeRoundRectCallout">
            <a:avLst>
              <a:gd name="adj1" fmla="val 84514"/>
              <a:gd name="adj2" fmla="val -3320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Tell the time to the hour and half past the hour.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402734" y="260648"/>
            <a:ext cx="2204859" cy="1198365"/>
          </a:xfrm>
          <a:prstGeom prst="wedgeRoundRectCallout">
            <a:avLst>
              <a:gd name="adj1" fmla="val 4009"/>
              <a:gd name="adj2" fmla="val 107395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Read and write numbers to 100; writing numbers to 20 in words and numerals.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156176" y="260648"/>
            <a:ext cx="2708991" cy="1417096"/>
          </a:xfrm>
          <a:prstGeom prst="wedgeRoundRectCallout">
            <a:avLst>
              <a:gd name="adj1" fmla="val -75984"/>
              <a:gd name="adj2" fmla="val 102474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Count in </a:t>
            </a: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multiples </a:t>
            </a: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of 2, 5 and 10.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24428" y="4293096"/>
            <a:ext cx="2204859" cy="1198365"/>
          </a:xfrm>
          <a:prstGeom prst="wedgeRoundRectCallout">
            <a:avLst>
              <a:gd name="adj1" fmla="val 78822"/>
              <a:gd name="adj2" fmla="val -123013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Find one more and one less than any given number.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156176" y="4288208"/>
            <a:ext cx="2304256" cy="1198365"/>
          </a:xfrm>
          <a:prstGeom prst="wedgeRoundRectCallout">
            <a:avLst>
              <a:gd name="adj1" fmla="val -78759"/>
              <a:gd name="adj2" fmla="val -121516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Know and use number bonds to all numbers within 20.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660308" y="2493104"/>
            <a:ext cx="2204859" cy="1198365"/>
          </a:xfrm>
          <a:prstGeom prst="wedgeRoundRectCallout">
            <a:avLst>
              <a:gd name="adj1" fmla="val -91132"/>
              <a:gd name="adj2" fmla="val -4817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Measure and begin to record length, height, weight, capacity and time.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153310" y="4288208"/>
            <a:ext cx="2204859" cy="1198365"/>
          </a:xfrm>
          <a:prstGeom prst="wedgeRoundRectCallout">
            <a:avLst>
              <a:gd name="adj1" fmla="val 3196"/>
              <a:gd name="adj2" fmla="val -114036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Add and subtract one and 2-digit numbers within 20.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737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2430016"/>
            <a:ext cx="2458616" cy="1143000"/>
          </a:xfrm>
        </p:spPr>
        <p:txBody>
          <a:bodyPr>
            <a:noAutofit/>
          </a:bodyPr>
          <a:lstStyle/>
          <a:p>
            <a:r>
              <a:rPr lang="en-GB" sz="3200" b="1" u="sng" dirty="0" smtClean="0"/>
              <a:t>At Home Please …</a:t>
            </a:r>
            <a:endParaRPr lang="en-GB" sz="3200" b="1" u="sng" dirty="0"/>
          </a:p>
        </p:txBody>
      </p:sp>
      <p:pic>
        <p:nvPicPr>
          <p:cNvPr id="4" name="Picture 3" descr="St Mark's CofE Primary Schoo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05264"/>
            <a:ext cx="8469631" cy="8560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ular Callout 5"/>
          <p:cNvSpPr/>
          <p:nvPr/>
        </p:nvSpPr>
        <p:spPr>
          <a:xfrm>
            <a:off x="286470" y="370013"/>
            <a:ext cx="2477767" cy="1198365"/>
          </a:xfrm>
          <a:prstGeom prst="wedgeRoundRectCallout">
            <a:avLst>
              <a:gd name="adj1" fmla="val 84514"/>
              <a:gd name="adj2" fmla="val 135822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Read with your child regularly.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22925" y="2399357"/>
            <a:ext cx="2204859" cy="1198365"/>
          </a:xfrm>
          <a:prstGeom prst="wedgeRoundRectCallout">
            <a:avLst>
              <a:gd name="adj1" fmla="val 84514"/>
              <a:gd name="adj2" fmla="val -3320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Practise key words sent home.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455296" y="75075"/>
            <a:ext cx="4509192" cy="1913765"/>
          </a:xfrm>
          <a:prstGeom prst="wedgeRoundRectCallout">
            <a:avLst>
              <a:gd name="adj1" fmla="val -35426"/>
              <a:gd name="adj2" fmla="val 79052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latin typeface="Comic Sans MS" panose="030F0702030302020204" pitchFamily="66" charset="0"/>
                <a:ea typeface="Calibri"/>
                <a:cs typeface="Times New Roman"/>
              </a:rPr>
              <a:t>Did you know a child who reads for 1 minute a day </a:t>
            </a:r>
            <a:br>
              <a:rPr lang="en-GB" sz="1400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1400" dirty="0">
                <a:latin typeface="Comic Sans MS" panose="030F0702030302020204" pitchFamily="66" charset="0"/>
                <a:ea typeface="Calibri"/>
                <a:cs typeface="Times New Roman"/>
              </a:rPr>
              <a:t>That is 180 </a:t>
            </a:r>
            <a:r>
              <a:rPr lang="en-GB" sz="1400" dirty="0" err="1">
                <a:latin typeface="Comic Sans MS" panose="030F0702030302020204" pitchFamily="66" charset="0"/>
                <a:ea typeface="Calibri"/>
                <a:cs typeface="Times New Roman"/>
              </a:rPr>
              <a:t>minutues</a:t>
            </a:r>
            <a:r>
              <a:rPr lang="en-GB" sz="1400" dirty="0">
                <a:latin typeface="Comic Sans MS" panose="030F0702030302020204" pitchFamily="66" charset="0"/>
                <a:ea typeface="Calibri"/>
                <a:cs typeface="Times New Roman"/>
              </a:rPr>
              <a:t> in a school year</a:t>
            </a:r>
            <a:br>
              <a:rPr lang="en-GB" sz="1400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1400" dirty="0" err="1">
                <a:latin typeface="Comic Sans MS" panose="030F0702030302020204" pitchFamily="66" charset="0"/>
                <a:ea typeface="Calibri"/>
                <a:cs typeface="Times New Roman"/>
              </a:rPr>
              <a:t>Learming</a:t>
            </a:r>
            <a:r>
              <a:rPr lang="en-GB" sz="1400" dirty="0">
                <a:latin typeface="Comic Sans MS" panose="030F0702030302020204" pitchFamily="66" charset="0"/>
                <a:ea typeface="Calibri"/>
                <a:cs typeface="Times New Roman"/>
              </a:rPr>
              <a:t> 8,000 words. </a:t>
            </a:r>
            <a:br>
              <a:rPr lang="en-GB" sz="1400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1400" dirty="0">
                <a:latin typeface="Comic Sans MS" panose="030F0702030302020204" pitchFamily="66" charset="0"/>
                <a:ea typeface="Calibri"/>
                <a:cs typeface="Times New Roman"/>
              </a:rPr>
              <a:t/>
            </a:r>
            <a:br>
              <a:rPr lang="en-GB" sz="1400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1400" dirty="0">
                <a:latin typeface="Comic Sans MS" panose="030F0702030302020204" pitchFamily="66" charset="0"/>
                <a:ea typeface="Calibri"/>
                <a:cs typeface="Times New Roman"/>
              </a:rPr>
              <a:t>A child who reads for 20 minutes a day</a:t>
            </a:r>
            <a:br>
              <a:rPr lang="en-GB" sz="1400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1400" dirty="0">
                <a:latin typeface="Comic Sans MS" panose="030F0702030302020204" pitchFamily="66" charset="0"/>
                <a:ea typeface="Calibri"/>
                <a:cs typeface="Times New Roman"/>
              </a:rPr>
              <a:t>3,600 minutes in a school year </a:t>
            </a:r>
            <a:br>
              <a:rPr lang="en-GB" sz="1400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1400" dirty="0">
                <a:latin typeface="Comic Sans MS" panose="030F0702030302020204" pitchFamily="66" charset="0"/>
                <a:ea typeface="Calibri"/>
                <a:cs typeface="Times New Roman"/>
              </a:rPr>
              <a:t>Learns 1,800.000 words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24428" y="4293096"/>
            <a:ext cx="2204859" cy="1198365"/>
          </a:xfrm>
          <a:prstGeom prst="wedgeRoundRectCallout">
            <a:avLst>
              <a:gd name="adj1" fmla="val 78822"/>
              <a:gd name="adj2" fmla="val -123013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Practise writing letters, their name and simple sentences.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156176" y="4288208"/>
            <a:ext cx="2304256" cy="1198365"/>
          </a:xfrm>
          <a:prstGeom prst="wedgeRoundRectCallout">
            <a:avLst>
              <a:gd name="adj1" fmla="val -78759"/>
              <a:gd name="adj2" fmla="val -121516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Play with play </a:t>
            </a:r>
            <a:r>
              <a:rPr lang="en-GB" sz="1400" dirty="0" err="1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doh</a:t>
            </a: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 and use scissors to develop hand control.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660308" y="2493104"/>
            <a:ext cx="2204859" cy="1198365"/>
          </a:xfrm>
          <a:prstGeom prst="wedgeRoundRectCallout">
            <a:avLst>
              <a:gd name="adj1" fmla="val -91132"/>
              <a:gd name="adj2" fmla="val -4817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Every Minute Counts</a:t>
            </a:r>
            <a:endParaRPr lang="en-GB" sz="20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153310" y="4288208"/>
            <a:ext cx="2204859" cy="1198365"/>
          </a:xfrm>
          <a:prstGeom prst="wedgeRoundRectCallout">
            <a:avLst>
              <a:gd name="adj1" fmla="val 3196"/>
              <a:gd name="adj2" fmla="val -114036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Allow your child time to play and explore their world around them.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153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1735</TotalTime>
  <Words>634</Words>
  <Application>Microsoft Office PowerPoint</Application>
  <PresentationFormat>On-screen Show (4:3)</PresentationFormat>
  <Paragraphs>112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Comic Sans MS</vt:lpstr>
      <vt:lpstr>Times New Roman</vt:lpstr>
      <vt:lpstr>Office Theme</vt:lpstr>
      <vt:lpstr>PowerPoint Presentation</vt:lpstr>
      <vt:lpstr>The Year 1 Team</vt:lpstr>
      <vt:lpstr>Topics this year</vt:lpstr>
      <vt:lpstr>A typical day</vt:lpstr>
      <vt:lpstr>Writing Expectations</vt:lpstr>
      <vt:lpstr>Reading Expectations </vt:lpstr>
      <vt:lpstr>Year 1 Phonics Screening</vt:lpstr>
      <vt:lpstr>Maths Expectations </vt:lpstr>
      <vt:lpstr>At Home Please …</vt:lpstr>
      <vt:lpstr>PowerPoint Presentation</vt:lpstr>
      <vt:lpstr>It sounds like a lot of hard work…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</dc:creator>
  <cp:lastModifiedBy>hannah.carter</cp:lastModifiedBy>
  <cp:revision>129</cp:revision>
  <cp:lastPrinted>2018-09-13T16:09:06Z</cp:lastPrinted>
  <dcterms:created xsi:type="dcterms:W3CDTF">2013-08-30T15:11:46Z</dcterms:created>
  <dcterms:modified xsi:type="dcterms:W3CDTF">2018-09-13T21:00:42Z</dcterms:modified>
</cp:coreProperties>
</file>