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8" r:id="rId4"/>
    <p:sldId id="265" r:id="rId5"/>
    <p:sldId id="264" r:id="rId6"/>
    <p:sldId id="261" r:id="rId7"/>
    <p:sldId id="260" r:id="rId8"/>
    <p:sldId id="263" r:id="rId9"/>
    <p:sldId id="262" r:id="rId10"/>
    <p:sldId id="266" r:id="rId11"/>
    <p:sldId id="267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8B22-021B-4E70-A1EE-30F971F505E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017D-E88F-40AA-B12E-1AD5B5649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0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4515-14C0-42BF-94A6-78C1457B475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394C-3CD5-4516-B70A-52108E416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AC6624-2274-441E-BE18-65A1B66EB37C}" type="slidenum">
              <a:rPr lang="en-GB" altLang="en-US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Kellie</a:t>
            </a:r>
          </a:p>
        </p:txBody>
      </p:sp>
    </p:spTree>
    <p:extLst>
      <p:ext uri="{BB962C8B-B14F-4D97-AF65-F5344CB8AC3E}">
        <p14:creationId xmlns:p14="http://schemas.microsoft.com/office/powerpoint/2010/main" val="135538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Kellie </a:t>
            </a:r>
          </a:p>
          <a:p>
            <a:r>
              <a:rPr lang="en-GB" dirty="0" err="1" smtClean="0"/>
              <a:t>HeartSmart</a:t>
            </a:r>
            <a:r>
              <a:rPr lang="en-GB" baseline="0" dirty="0" smtClean="0"/>
              <a:t> – You may hear your children talking about </a:t>
            </a:r>
            <a:r>
              <a:rPr lang="en-GB" baseline="0" dirty="0" err="1" smtClean="0"/>
              <a:t>about</a:t>
            </a:r>
            <a:r>
              <a:rPr lang="en-GB" baseline="0" dirty="0" smtClean="0"/>
              <a:t> this over the year – we have 5 high fives that can be found on our website that your children will be learning more about over the year.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continue to embed our Christian Values and learning behaviours throughout the day.  The children are used to hearing the language used. </a:t>
            </a:r>
          </a:p>
          <a:p>
            <a:r>
              <a:rPr lang="en-GB" baseline="0" dirty="0" smtClean="0"/>
              <a:t>We are a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school working towards independence and a growth and open mind using a I can’t do it ….. I can’t do it yet.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5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Kellie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Kellie to introduce the team.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6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4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Debbie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88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Debbie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9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8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Kellie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394C-3CD5-4516-B70A-52108E4166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8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5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9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B66062-0975-44BA-9A9F-1A2C562BE5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744" y="824280"/>
            <a:ext cx="8064500" cy="1736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>
                <a:latin typeface="Comic Sans MS" panose="030F0702030302020204" pitchFamily="66" charset="0"/>
              </a:rPr>
              <a:t>St. Mark’s Primary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592" y="2959864"/>
            <a:ext cx="6400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Year 2 Curriculum Evening</a:t>
            </a:r>
          </a:p>
          <a:p>
            <a:pPr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>
                <a:latin typeface="Comic Sans MS" panose="030F0702030302020204" pitchFamily="66" charset="0"/>
              </a:rPr>
              <a:t>September 2018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47" y="2303268"/>
            <a:ext cx="2947353" cy="2231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920"/>
            <a:ext cx="9154160" cy="89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1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St. Mark’s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80" y="359945"/>
            <a:ext cx="4176712" cy="214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56" y="321469"/>
            <a:ext cx="6448425" cy="46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100" y="2882900"/>
            <a:ext cx="35306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94" y="5007769"/>
            <a:ext cx="1837594" cy="16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11" y="5328691"/>
            <a:ext cx="1595796" cy="119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7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kellie.boyle\AppData\Local\Microsoft\Windows\Temporary Internet Files\Content.IE5\MCK6KK0W\thank-you-ki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2374900"/>
            <a:ext cx="2945753" cy="19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1698" y="210835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GB" sz="2800" dirty="0"/>
              <a:t>Thank you for listening; please visit your child’s classroom to look around and see examples of the resources your child will use in Year </a:t>
            </a:r>
            <a:r>
              <a:rPr lang="en-GB" sz="2800" dirty="0" smtClean="0"/>
              <a:t>2 </a:t>
            </a:r>
            <a:r>
              <a:rPr lang="en-GB" sz="2800" dirty="0"/>
              <a:t>and to ask any questions you may have.</a:t>
            </a:r>
          </a:p>
        </p:txBody>
      </p:sp>
    </p:spTree>
    <p:extLst>
      <p:ext uri="{BB962C8B-B14F-4D97-AF65-F5344CB8AC3E}">
        <p14:creationId xmlns:p14="http://schemas.microsoft.com/office/powerpoint/2010/main" val="2036185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Introducing the team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89223" y="2183227"/>
            <a:ext cx="6312159" cy="449580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b="1" u="sng" dirty="0" smtClean="0">
                <a:latin typeface="Comic Sans MS" panose="030F0702030302020204" pitchFamily="66" charset="0"/>
              </a:rPr>
              <a:t>Other adults supporting year 2 this year 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>
                <a:latin typeface="Comic Sans MS" panose="030F0702030302020204" pitchFamily="66" charset="0"/>
              </a:rPr>
              <a:t>Mrs Bragg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>
                <a:latin typeface="Comic Sans MS" panose="030F0702030302020204" pitchFamily="66" charset="0"/>
              </a:rPr>
              <a:t>Mrs Hatton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>
                <a:latin typeface="Comic Sans MS" panose="030F0702030302020204" pitchFamily="66" charset="0"/>
              </a:rPr>
              <a:t>Mrs Nicholls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</a:t>
            </a:r>
            <a:r>
              <a:rPr lang="en-GB" sz="2400" dirty="0" err="1" smtClean="0">
                <a:latin typeface="Comic Sans MS" panose="030F0702030302020204" pitchFamily="66" charset="0"/>
              </a:rPr>
              <a:t>Humpries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Miss </a:t>
            </a:r>
            <a:r>
              <a:rPr lang="en-GB" sz="2400" dirty="0" err="1" smtClean="0">
                <a:latin typeface="Comic Sans MS" panose="030F0702030302020204" pitchFamily="66" charset="0"/>
              </a:rPr>
              <a:t>Govier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Dobell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Weller-Evans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</a:t>
            </a:r>
            <a:r>
              <a:rPr lang="en-GB" sz="2400" dirty="0" err="1" smtClean="0">
                <a:latin typeface="Comic Sans MS" panose="030F0702030302020204" pitchFamily="66" charset="0"/>
              </a:rPr>
              <a:t>Brambridge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Gaze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Mrs Webster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4" y="3277383"/>
            <a:ext cx="1977572" cy="159035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89223" y="701964"/>
            <a:ext cx="7623722" cy="157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800" b="1" u="sng" dirty="0" smtClean="0">
                <a:latin typeface="Comic Sans MS" panose="030F0702030302020204" pitchFamily="66" charset="0"/>
              </a:rPr>
              <a:t>Teachers</a:t>
            </a:r>
          </a:p>
          <a:p>
            <a:pPr marL="274320" indent="-27432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Head of Year - Mrs Boyle/Mrs </a:t>
            </a:r>
            <a:r>
              <a:rPr lang="en-GB" sz="2800" dirty="0" err="1" smtClean="0">
                <a:latin typeface="Comic Sans MS" panose="030F0702030302020204" pitchFamily="66" charset="0"/>
              </a:rPr>
              <a:t>Spiers</a:t>
            </a:r>
            <a:r>
              <a:rPr lang="en-GB" sz="2800" dirty="0" smtClean="0">
                <a:latin typeface="Comic Sans MS" panose="030F0702030302020204" pitchFamily="66" charset="0"/>
              </a:rPr>
              <a:t> (2SB)</a:t>
            </a:r>
          </a:p>
          <a:p>
            <a:pPr marL="274320" indent="-27432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Mrs Rosso (2R)</a:t>
            </a:r>
          </a:p>
          <a:p>
            <a:pPr marL="274320" indent="-27432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Miss Burgess (2B)</a:t>
            </a:r>
            <a:r>
              <a:rPr lang="en-GB" sz="2800" b="1" u="sng" dirty="0" smtClean="0">
                <a:latin typeface="Comic Sans MS" panose="030F0702030302020204" pitchFamily="66" charset="0"/>
              </a:rPr>
              <a:t> </a:t>
            </a:r>
          </a:p>
          <a:p>
            <a:pPr marL="274320" indent="-274320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68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year to come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78568" y="887413"/>
            <a:ext cx="8229600" cy="44958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Autumn </a:t>
            </a:r>
            <a:r>
              <a:rPr lang="en-GB" sz="3200" dirty="0">
                <a:latin typeface="Comic Sans MS" panose="030F0702030302020204" pitchFamily="66" charset="0"/>
              </a:rPr>
              <a:t>1 – </a:t>
            </a:r>
            <a:r>
              <a:rPr lang="en-GB" sz="3200" dirty="0" smtClean="0">
                <a:latin typeface="Comic Sans MS" panose="030F0702030302020204" pitchFamily="66" charset="0"/>
              </a:rPr>
              <a:t>To the Moon and Back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Autumn </a:t>
            </a:r>
            <a:r>
              <a:rPr lang="en-GB" sz="3200" dirty="0">
                <a:latin typeface="Comic Sans MS" panose="030F0702030302020204" pitchFamily="66" charset="0"/>
              </a:rPr>
              <a:t>2 </a:t>
            </a:r>
            <a:r>
              <a:rPr lang="en-GB" sz="3200" dirty="0" smtClean="0">
                <a:latin typeface="Comic Sans MS" panose="030F0702030302020204" pitchFamily="66" charset="0"/>
              </a:rPr>
              <a:t>– Sparks and Flames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Spring </a:t>
            </a:r>
            <a:r>
              <a:rPr lang="en-GB" sz="3200" dirty="0">
                <a:latin typeface="Comic Sans MS" panose="030F0702030302020204" pitchFamily="66" charset="0"/>
              </a:rPr>
              <a:t>1 –  N</a:t>
            </a:r>
            <a:r>
              <a:rPr lang="en-GB" sz="3200" dirty="0" smtClean="0">
                <a:latin typeface="Comic Sans MS" panose="030F0702030302020204" pitchFamily="66" charset="0"/>
              </a:rPr>
              <a:t>ear and Far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Spring </a:t>
            </a:r>
            <a:r>
              <a:rPr lang="en-GB" sz="3200" dirty="0">
                <a:latin typeface="Comic Sans MS" panose="030F0702030302020204" pitchFamily="66" charset="0"/>
              </a:rPr>
              <a:t>2 –  </a:t>
            </a:r>
            <a:r>
              <a:rPr lang="en-GB" sz="3200" dirty="0" smtClean="0">
                <a:latin typeface="Comic Sans MS" panose="030F0702030302020204" pitchFamily="66" charset="0"/>
              </a:rPr>
              <a:t>Bow and Curtsey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Summer </a:t>
            </a:r>
            <a:r>
              <a:rPr lang="en-GB" sz="3200" dirty="0">
                <a:latin typeface="Comic Sans MS" panose="030F0702030302020204" pitchFamily="66" charset="0"/>
              </a:rPr>
              <a:t>1 – </a:t>
            </a:r>
            <a:r>
              <a:rPr lang="en-GB" sz="3200" dirty="0" smtClean="0">
                <a:latin typeface="Comic Sans MS" panose="030F0702030302020204" pitchFamily="66" charset="0"/>
              </a:rPr>
              <a:t>Wild and Wonderful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omic Sans MS" panose="030F0702030302020204" pitchFamily="66" charset="0"/>
              </a:rPr>
              <a:t>Summer </a:t>
            </a:r>
            <a:r>
              <a:rPr lang="en-GB" sz="3200" dirty="0">
                <a:latin typeface="Comic Sans MS" panose="030F0702030302020204" pitchFamily="66" charset="0"/>
              </a:rPr>
              <a:t>2 – </a:t>
            </a:r>
            <a:r>
              <a:rPr lang="en-GB" sz="3200" dirty="0" smtClean="0">
                <a:latin typeface="Comic Sans MS" panose="030F0702030302020204" pitchFamily="66" charset="0"/>
              </a:rPr>
              <a:t>Homes and Gardens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/>
              <a:t>  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4" y="3277383"/>
            <a:ext cx="1977572" cy="15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Homework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forms part of the whole school progression for homework. </a:t>
            </a: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899" y="3115893"/>
            <a:ext cx="1360884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62" y="221828"/>
            <a:ext cx="1611304" cy="1782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439" y="159287"/>
            <a:ext cx="1550099" cy="2077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619" y="4485639"/>
            <a:ext cx="2341455" cy="12393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34065" y="3728980"/>
            <a:ext cx="452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Library books – Changed every 2 weeks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1402" y="405829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every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6087" y="1198013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Maths challenge every 2 weeks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0347" y="489492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Occasional topic research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814" y="2419194"/>
            <a:ext cx="1328564" cy="10639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0016" y="249165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Spelling practise working towards test at school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can you support your child?</a:t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564953" y="173234"/>
            <a:ext cx="2204859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Writing numerals the correct way round and spelling the words.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23262" y="173234"/>
            <a:ext cx="2239738" cy="1285629"/>
          </a:xfrm>
          <a:prstGeom prst="wedgeRoundRectCallout">
            <a:avLst>
              <a:gd name="adj1" fmla="val -9162"/>
              <a:gd name="adj2" fmla="val 13343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Counting in 1’s, 2’s, 3’s, 5’s and 10’s.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Fo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rwards and backwards.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73416" y="2315594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Telling the time – Reading the time on different clocks around the house daily.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96002" y="4199585"/>
            <a:ext cx="2182653" cy="1386876"/>
          </a:xfrm>
          <a:prstGeom prst="wedgeRoundRectCallout">
            <a:avLst>
              <a:gd name="adj1" fmla="val 72482"/>
              <a:gd name="adj2" fmla="val -1145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Reading the scales with your child when preparing food.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349271" y="521128"/>
            <a:ext cx="2569411" cy="1728107"/>
          </a:xfrm>
          <a:prstGeom prst="wedgeRoundRectCallout">
            <a:avLst>
              <a:gd name="adj1" fmla="val -73874"/>
              <a:gd name="adj2" fmla="val 6284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Number bonds to 10 and 20. </a:t>
            </a:r>
            <a:r>
              <a:rPr lang="en-GB" sz="14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e.g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6 +  __ = 10, 2 + __ = 20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52491" y="2481873"/>
            <a:ext cx="2856607" cy="81682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en-GB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r>
              <a:rPr lang="en-GB" sz="4400" dirty="0" smtClean="0">
                <a:latin typeface="Boring Boring" pitchFamily="2" charset="0"/>
                <a:ea typeface="Calibri"/>
                <a:cs typeface="Times New Roman"/>
              </a:rPr>
              <a:t> </a:t>
            </a:r>
            <a:endParaRPr lang="en-GB" sz="4400" dirty="0">
              <a:effectLst/>
              <a:latin typeface="Boring Boring" pitchFamily="2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654071" y="2737357"/>
            <a:ext cx="2374901" cy="1269230"/>
          </a:xfrm>
          <a:prstGeom prst="wedgeRoundRectCallout">
            <a:avLst>
              <a:gd name="adj1" fmla="val -61320"/>
              <a:gd name="adj2" fmla="val -556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Complete the fortnightly homework.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Play ROCKSTARS.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10562" y="4335423"/>
            <a:ext cx="2204643" cy="1389597"/>
          </a:xfrm>
          <a:prstGeom prst="wedgeRoundRectCallout">
            <a:avLst>
              <a:gd name="adj1" fmla="val -2544"/>
              <a:gd name="adj2" fmla="val -120608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Give your child opportunities to pay for items with money. 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89288" y="4555288"/>
            <a:ext cx="2296396" cy="1362057"/>
          </a:xfrm>
          <a:prstGeom prst="wedgeRoundRectCallout">
            <a:avLst>
              <a:gd name="adj1" fmla="val -67981"/>
              <a:gd name="adj2" fmla="val -139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Attend the maths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workshop. Watch this space for a date.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37" y="3122320"/>
            <a:ext cx="2070600" cy="21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Reading Routines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5" y="5984748"/>
            <a:ext cx="8517757" cy="8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4" y="3015915"/>
            <a:ext cx="1447432" cy="13615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82557" y="225092"/>
            <a:ext cx="2204859" cy="1198365"/>
          </a:xfrm>
          <a:prstGeom prst="wedgeRoundRectCallout">
            <a:avLst>
              <a:gd name="adj1" fmla="val 83362"/>
              <a:gd name="adj2" fmla="val 13052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Complete daily reading activities during book club. </a:t>
            </a:r>
            <a:r>
              <a:rPr lang="en-GB" sz="11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en-GB" sz="11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23262" y="173234"/>
            <a:ext cx="3992338" cy="1285629"/>
          </a:xfrm>
          <a:prstGeom prst="wedgeRoundRectCallout">
            <a:avLst>
              <a:gd name="adj1" fmla="val -9162"/>
              <a:gd name="adj2" fmla="val 13343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once a week in guided reading session to help focus on comprehension.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once a week with LSA. </a:t>
            </a:r>
            <a:r>
              <a:rPr lang="en-GB" sz="1100" dirty="0" smtClean="0">
                <a:effectLst/>
                <a:ea typeface="Calibri"/>
                <a:cs typeface="Times New Roman"/>
              </a:rPr>
              <a:t>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73416" y="2090230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To help improve children’s fluency and understanding of texts.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04763" y="4086824"/>
            <a:ext cx="2818499" cy="1790828"/>
          </a:xfrm>
          <a:prstGeom prst="wedgeRoundRectCallout">
            <a:avLst>
              <a:gd name="adj1" fmla="val 51535"/>
              <a:gd name="adj2" fmla="val -9348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Work on 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* Recalling information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* Reading between the lines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* Making predictions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* Discuss aspects of text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473594" y="1696321"/>
            <a:ext cx="2569411" cy="1728107"/>
          </a:xfrm>
          <a:prstGeom prst="wedgeRoundRectCallout">
            <a:avLst>
              <a:gd name="adj1" fmla="val -76345"/>
              <a:gd name="adj2" fmla="val -4772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Book club activities include many activities working independently and with support over a two week period.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Examples to see in class.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52492" y="2481873"/>
            <a:ext cx="2338422" cy="65280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At s</a:t>
            </a:r>
            <a:r>
              <a:rPr lang="en-GB" sz="3600" dirty="0" smtClean="0">
                <a:latin typeface="Comic Sans MS" panose="030F0702030302020204" pitchFamily="66" charset="0"/>
                <a:ea typeface="Calibri"/>
                <a:cs typeface="Times New Roman"/>
              </a:rPr>
              <a:t>chool </a:t>
            </a:r>
            <a:endParaRPr lang="en-GB" sz="36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309099" y="4455790"/>
            <a:ext cx="2609583" cy="1362057"/>
          </a:xfrm>
          <a:prstGeom prst="wedgeRoundRectCallout">
            <a:avLst>
              <a:gd name="adj1" fmla="val -67737"/>
              <a:gd name="adj2" fmla="val -13969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Offer a workshop to support comprehension questions at home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. Watch this space for a date.</a:t>
            </a:r>
            <a:endParaRPr lang="en-GB" sz="14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74257" y="4335423"/>
            <a:ext cx="2283847" cy="1602790"/>
          </a:xfrm>
          <a:prstGeom prst="wedgeRoundRectCallout">
            <a:avLst>
              <a:gd name="adj1" fmla="val 1488"/>
              <a:gd name="adj2" fmla="val -11329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Assess children’s reading levels as and when needed based on their understanding of texts.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568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Reading Routines </a:t>
            </a:r>
            <a:r>
              <a:rPr lang="en-GB" altLang="en-US" dirty="0" smtClean="0">
                <a:solidFill>
                  <a:schemeClr val="bg1"/>
                </a:solidFill>
              </a:rPr>
              <a:t> </a:t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25" y="5984748"/>
            <a:ext cx="8517757" cy="8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4" y="3015915"/>
            <a:ext cx="1447432" cy="136156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44690" y="418987"/>
            <a:ext cx="2387809" cy="1409699"/>
          </a:xfrm>
          <a:prstGeom prst="wedgeRoundRectCallout">
            <a:avLst>
              <a:gd name="adj1" fmla="val 67585"/>
              <a:gd name="adj2" fmla="val 9756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Read daily at home and ask questions to support understanding.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28227" y="2450628"/>
            <a:ext cx="2047074" cy="1577729"/>
          </a:xfrm>
          <a:prstGeom prst="wedgeRoundRectCallout">
            <a:avLst>
              <a:gd name="adj1" fmla="val 91334"/>
              <a:gd name="adj2" fmla="val -2268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Record in Reading Log when they read at home.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Encourage your child to write in here too.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254002" y="308924"/>
            <a:ext cx="4277597" cy="1811976"/>
          </a:xfrm>
          <a:prstGeom prst="wedgeRoundRectCallout">
            <a:avLst>
              <a:gd name="adj1" fmla="val -44310"/>
              <a:gd name="adj2" fmla="val 6963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a typeface="Calibri"/>
                <a:cs typeface="Times New Roman"/>
              </a:rPr>
              <a:t>READ TO </a:t>
            </a:r>
            <a:r>
              <a:rPr lang="en-GB" sz="1400" dirty="0" smtClean="0">
                <a:ea typeface="Calibri"/>
                <a:cs typeface="Times New Roman"/>
              </a:rPr>
              <a:t>your child – look at vocabulary used by author/ discuss the story/ reread together.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/>
                <a:cs typeface="Times New Roman"/>
              </a:rPr>
              <a:t>READ WITH </a:t>
            </a:r>
            <a:r>
              <a:rPr lang="en-GB" sz="1400" dirty="0" smtClean="0">
                <a:effectLst/>
                <a:ea typeface="Calibri"/>
                <a:cs typeface="Times New Roman"/>
              </a:rPr>
              <a:t>your child -  Take turns to read a book together/ ask questions/ enjoy reading.   </a:t>
            </a:r>
            <a:endParaRPr lang="en-GB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321240" y="4161335"/>
            <a:ext cx="4469674" cy="1823413"/>
          </a:xfrm>
          <a:prstGeom prst="wedgeRoundRectCallout">
            <a:avLst>
              <a:gd name="adj1" fmla="val 3336"/>
              <a:gd name="adj2" fmla="val -9694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Did you know a child who reads for 1 minute a day 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That is 180 </a:t>
            </a:r>
            <a:r>
              <a:rPr lang="en-GB" sz="1400" dirty="0" err="1" smtClean="0">
                <a:latin typeface="Comic Sans MS" panose="030F0702030302020204" pitchFamily="66" charset="0"/>
                <a:ea typeface="Calibri"/>
                <a:cs typeface="Times New Roman"/>
              </a:rPr>
              <a:t>minutues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in a school year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err="1" smtClean="0">
                <a:latin typeface="Comic Sans MS" panose="030F0702030302020204" pitchFamily="66" charset="0"/>
                <a:ea typeface="Calibri"/>
                <a:cs typeface="Times New Roman"/>
              </a:rPr>
              <a:t>Learming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8,000 words. 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A child who reads for 20 minutes a day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3,600 minutes in a school year </a:t>
            </a:r>
            <a:b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Learns 1,800.000 words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92800" y="2281924"/>
            <a:ext cx="2184401" cy="1467982"/>
          </a:xfrm>
          <a:prstGeom prst="wedgeRoundRectCallout">
            <a:avLst>
              <a:gd name="adj1" fmla="val -81440"/>
              <a:gd name="adj2" fmla="val -2188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Attend our reading workshop and work with your child in class.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52492" y="2481873"/>
            <a:ext cx="2338422" cy="65280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At Home</a:t>
            </a:r>
            <a:endParaRPr lang="en-GB" sz="36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212874" y="4305729"/>
            <a:ext cx="2283847" cy="1602790"/>
          </a:xfrm>
          <a:prstGeom prst="wedgeRoundRectCallout">
            <a:avLst>
              <a:gd name="adj1" fmla="val -74139"/>
              <a:gd name="adj2" fmla="val -110128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Every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Minute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Counts</a:t>
            </a:r>
            <a:endParaRPr lang="en-GB" sz="20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62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Writing </a:t>
            </a: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Routines including Grammar</a:t>
            </a: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How can you support your child?</a:t>
            </a: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564953" y="173234"/>
            <a:ext cx="2204859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Consistently use </a:t>
            </a:r>
            <a:r>
              <a:rPr lang="en-GB" sz="1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full stops and capital letters. </a:t>
            </a:r>
            <a:endParaRPr lang="en-GB" sz="1100" b="1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523262" y="173234"/>
            <a:ext cx="2239738" cy="1285629"/>
          </a:xfrm>
          <a:prstGeom prst="wedgeRoundRectCallout">
            <a:avLst>
              <a:gd name="adj1" fmla="val -9162"/>
              <a:gd name="adj2" fmla="val 13343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Work on </a:t>
            </a:r>
            <a:r>
              <a:rPr lang="en-GB" sz="1400" b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spelling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an increasing number of key words.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73416" y="2315594"/>
            <a:ext cx="2296396" cy="1362057"/>
          </a:xfrm>
          <a:prstGeom prst="wedgeRoundRectCallout">
            <a:avLst>
              <a:gd name="adj1" fmla="val 80787"/>
              <a:gd name="adj2" fmla="val -822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Write with increasing </a:t>
            </a:r>
            <a:r>
              <a:rPr lang="en-GB" sz="1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independence.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96002" y="4199585"/>
            <a:ext cx="2182653" cy="1386876"/>
          </a:xfrm>
          <a:prstGeom prst="wedgeRoundRectCallout">
            <a:avLst>
              <a:gd name="adj1" fmla="val 72482"/>
              <a:gd name="adj2" fmla="val -1145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Form all letters correctly using out </a:t>
            </a:r>
            <a:r>
              <a:rPr lang="en-GB" sz="1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handwriting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style.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349271" y="521128"/>
            <a:ext cx="2569411" cy="1728107"/>
          </a:xfrm>
          <a:prstGeom prst="wedgeRoundRectCallout">
            <a:avLst>
              <a:gd name="adj1" fmla="val -73874"/>
              <a:gd name="adj2" fmla="val 6284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Understand and write in past and present tense correctly.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52491" y="2481873"/>
            <a:ext cx="2856607" cy="816827"/>
          </a:xfrm>
          <a:prstGeom prst="rect">
            <a:avLst/>
          </a:prstGeom>
          <a:solidFill>
            <a:srgbClr val="99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r>
              <a:rPr lang="en-GB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Expectations</a:t>
            </a:r>
            <a:r>
              <a:rPr lang="en-GB" sz="4400" dirty="0" smtClean="0">
                <a:latin typeface="Boring Boring" pitchFamily="2" charset="0"/>
                <a:ea typeface="Calibri"/>
                <a:cs typeface="Times New Roman"/>
              </a:rPr>
              <a:t> </a:t>
            </a:r>
            <a:endParaRPr lang="en-GB" sz="4400" dirty="0">
              <a:effectLst/>
              <a:latin typeface="Boring Boring" pitchFamily="2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654071" y="2737357"/>
            <a:ext cx="2374901" cy="1269230"/>
          </a:xfrm>
          <a:prstGeom prst="wedgeRoundRectCallout">
            <a:avLst>
              <a:gd name="adj1" fmla="val -61320"/>
              <a:gd name="adj2" fmla="val -556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Use </a:t>
            </a:r>
            <a:r>
              <a:rPr lang="en-GB" sz="1400" b="1" dirty="0">
                <a:latin typeface="Comic Sans MS" panose="030F0702030302020204" pitchFamily="66" charset="0"/>
                <a:ea typeface="Calibri"/>
                <a:cs typeface="Times New Roman"/>
              </a:rPr>
              <a:t>phonic strategies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 to attempt unfamiliar words.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10562" y="4335423"/>
            <a:ext cx="2204643" cy="1389597"/>
          </a:xfrm>
          <a:prstGeom prst="wedgeRoundRectCallout">
            <a:avLst>
              <a:gd name="adj1" fmla="val -2544"/>
              <a:gd name="adj2" fmla="val -120608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Learn new terminology nouns, </a:t>
            </a:r>
            <a:r>
              <a:rPr lang="en-GB" sz="14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adjectivies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, verbs and adverbs.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89288" y="4555288"/>
            <a:ext cx="2296396" cy="1362057"/>
          </a:xfrm>
          <a:prstGeom prst="wedgeRoundRectCallout">
            <a:avLst>
              <a:gd name="adj1" fmla="val -67981"/>
              <a:gd name="adj2" fmla="val -139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Know difference between a statement, question, exclamation or command.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91" y="4109587"/>
            <a:ext cx="1359738" cy="15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SAT’s 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Statutory Assessment Tests </a:t>
            </a: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 smtClean="0">
                <a:solidFill>
                  <a:schemeClr val="bg1"/>
                </a:solidFill>
              </a:rPr>
              <a:t/>
            </a:r>
            <a:br>
              <a:rPr lang="en-GB" altLang="en-US" dirty="0" smtClean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/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78568" y="887413"/>
            <a:ext cx="8229600" cy="44958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591420"/>
            <a:ext cx="2054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78568" y="431801"/>
            <a:ext cx="7930831" cy="529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Year 2 SATs tests in Reading, Mathematics; and Grammar, Punctuation &amp; Spelling will take place in May. </a:t>
            </a:r>
          </a:p>
          <a:p>
            <a:endParaRPr lang="en-GB" altLang="en-US" sz="2400" dirty="0" smtClean="0">
              <a:latin typeface="Comic Sans MS" panose="030F0702030302020204" pitchFamily="66" charset="0"/>
            </a:endParaRP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Test results go towards our ‘Teacher Assessment’ of your child – this will be reported and shared with you throughout the year. 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We DO NOT call these SAT’s with the children as we do not want to put pressure on the children. </a:t>
            </a:r>
          </a:p>
          <a:p>
            <a:pPr marL="0" indent="0"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44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458</TotalTime>
  <Words>740</Words>
  <Application>Microsoft Office PowerPoint</Application>
  <PresentationFormat>Widescreen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Boring Boring</vt:lpstr>
      <vt:lpstr>Calibri</vt:lpstr>
      <vt:lpstr>Comic Sans MS</vt:lpstr>
      <vt:lpstr>Corbel</vt:lpstr>
      <vt:lpstr>Times New Roman</vt:lpstr>
      <vt:lpstr>Wingdings 2</vt:lpstr>
      <vt:lpstr>Frame</vt:lpstr>
      <vt:lpstr>St. Mark’s Primary School</vt:lpstr>
      <vt:lpstr>Introducing the team    </vt:lpstr>
      <vt:lpstr>The year to come    </vt:lpstr>
      <vt:lpstr>Homework  This forms part of the whole school progression for homework.    </vt:lpstr>
      <vt:lpstr>Maths How can you support your child?       </vt:lpstr>
      <vt:lpstr>Reading Routines    </vt:lpstr>
      <vt:lpstr>Reading Routines      </vt:lpstr>
      <vt:lpstr>Writing Routines including Grammar How can you support your child?     </vt:lpstr>
      <vt:lpstr>SAT’s  Statutory Assessment Tests     </vt:lpstr>
      <vt:lpstr>At St. Mark’s   </vt:lpstr>
      <vt:lpstr>PowerPoint Presentation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Mark’s Primary School</dc:title>
  <dc:creator>kellie.boyle</dc:creator>
  <cp:lastModifiedBy>kellie.boyle</cp:lastModifiedBy>
  <cp:revision>37</cp:revision>
  <cp:lastPrinted>2018-09-12T16:44:32Z</cp:lastPrinted>
  <dcterms:created xsi:type="dcterms:W3CDTF">2018-08-31T17:26:00Z</dcterms:created>
  <dcterms:modified xsi:type="dcterms:W3CDTF">2018-09-12T16:49:57Z</dcterms:modified>
</cp:coreProperties>
</file>