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sldIdLst>
    <p:sldId id="257" r:id="rId2"/>
    <p:sldId id="258" r:id="rId3"/>
    <p:sldId id="262" r:id="rId4"/>
    <p:sldId id="265" r:id="rId5"/>
    <p:sldId id="261" r:id="rId6"/>
    <p:sldId id="268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98" autoAdjust="0"/>
  </p:normalViewPr>
  <p:slideViewPr>
    <p:cSldViewPr snapToGrid="0">
      <p:cViewPr varScale="1">
        <p:scale>
          <a:sx n="66" d="100"/>
          <a:sy n="66" d="100"/>
        </p:scale>
        <p:origin x="53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4515-14C0-42BF-94A6-78C1457B475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394C-3CD5-4516-B70A-52108E416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AC6624-2274-441E-BE18-65A1B66EB37C}" type="slidenum">
              <a:rPr lang="en-GB" altLang="en-US">
                <a:latin typeface="Arial" panose="020B0604020202020204" pitchFamily="34" charset="0"/>
              </a:rPr>
              <a:pPr/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Fiona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8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Joellie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4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Courtney</a:t>
            </a:r>
            <a:r>
              <a:rPr lang="en-GB" baseline="0" dirty="0" smtClean="0"/>
              <a:t> differences</a:t>
            </a:r>
          </a:p>
          <a:p>
            <a:r>
              <a:rPr lang="en-GB" baseline="0" dirty="0" smtClean="0"/>
              <a:t>Mandy assessment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8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Courtney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1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6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Fiona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6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7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Mandy</a:t>
            </a:r>
          </a:p>
          <a:p>
            <a:r>
              <a:rPr lang="en-GB" dirty="0" smtClean="0"/>
              <a:t>End of term bronze, silver,</a:t>
            </a:r>
            <a:r>
              <a:rPr lang="en-GB" baseline="0" dirty="0" smtClean="0"/>
              <a:t> gold</a:t>
            </a:r>
          </a:p>
          <a:p>
            <a:r>
              <a:rPr lang="en-GB" baseline="0" smtClean="0"/>
              <a:t>Recognition point, mopey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6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6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8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5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9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B66062-0975-44BA-9A9F-1A2C562BE5C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0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744" y="824280"/>
            <a:ext cx="8064500" cy="1736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 smtClean="0">
                <a:latin typeface="Comic Sans MS" panose="030F0702030302020204" pitchFamily="66" charset="0"/>
              </a:rPr>
              <a:t>St. Mark’s Primary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592" y="2959864"/>
            <a:ext cx="6400800" cy="300405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Year </a:t>
            </a:r>
            <a:r>
              <a:rPr lang="en-GB" sz="2800" dirty="0" smtClean="0">
                <a:latin typeface="Comic Sans MS" panose="030F0702030302020204" pitchFamily="66" charset="0"/>
              </a:rPr>
              <a:t>3 </a:t>
            </a:r>
            <a:r>
              <a:rPr lang="en-GB" sz="2800" dirty="0">
                <a:latin typeface="Comic Sans MS" panose="030F0702030302020204" pitchFamily="66" charset="0"/>
              </a:rPr>
              <a:t>Curriculum Evening</a:t>
            </a:r>
          </a:p>
          <a:p>
            <a:pPr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September </a:t>
            </a:r>
            <a:r>
              <a:rPr lang="en-GB" sz="2800" dirty="0" smtClean="0">
                <a:latin typeface="Comic Sans MS" panose="030F0702030302020204" pitchFamily="66" charset="0"/>
              </a:rPr>
              <a:t>2018</a:t>
            </a: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Year Leaders – Mrs Chapman &amp; Mrs Walker</a:t>
            </a: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3CB – Mrs Chapman &amp; Mrs Bridle</a:t>
            </a: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3B – Miss Barnett</a:t>
            </a:r>
          </a:p>
          <a:p>
            <a:pPr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3WG – Mrs Walker &amp; Mrs Gregory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47" y="2303268"/>
            <a:ext cx="2947353" cy="2231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920"/>
            <a:ext cx="9154160" cy="89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41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kellie.boyle\AppData\Local\Microsoft\Windows\Temporary Internet Files\Content.IE5\MCK6KK0W\thank-you-ki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2374900"/>
            <a:ext cx="2945753" cy="19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47391" y="1935773"/>
            <a:ext cx="7619109" cy="2062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en-GB" sz="28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Thank you for listening. Please join us in the classrooms to meet your child’s teachers and see some of the resources your children will be using. </a:t>
            </a:r>
            <a:r>
              <a:rPr lang="en-GB" sz="4400" dirty="0" smtClean="0">
                <a:latin typeface="Boring Boring" pitchFamily="2" charset="0"/>
                <a:ea typeface="Calibri"/>
                <a:cs typeface="Times New Roman"/>
              </a:rPr>
              <a:t> </a:t>
            </a:r>
            <a:endParaRPr lang="en-GB" sz="4400" dirty="0">
              <a:effectLst/>
              <a:latin typeface="Boring Boring" pitchFamily="2" charset="0"/>
              <a:ea typeface="Calibri"/>
              <a:cs typeface="Times New Roman"/>
            </a:endParaRPr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185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year to come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78568" y="887413"/>
            <a:ext cx="8229600" cy="4495800"/>
          </a:xfrm>
        </p:spPr>
        <p:txBody>
          <a:bodyPr>
            <a:noAutofit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Autumn </a:t>
            </a:r>
            <a:r>
              <a:rPr lang="en-GB" sz="2400" dirty="0">
                <a:latin typeface="Comic Sans MS" panose="030F0702030302020204" pitchFamily="66" charset="0"/>
              </a:rPr>
              <a:t>1 – </a:t>
            </a:r>
            <a:r>
              <a:rPr lang="en-GB" sz="2400" dirty="0" smtClean="0">
                <a:latin typeface="Comic Sans MS" panose="030F0702030302020204" pitchFamily="66" charset="0"/>
              </a:rPr>
              <a:t>Stone Age Adventure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Autumn </a:t>
            </a:r>
            <a:r>
              <a:rPr lang="en-GB" sz="2400" dirty="0">
                <a:latin typeface="Comic Sans MS" panose="030F0702030302020204" pitchFamily="66" charset="0"/>
              </a:rPr>
              <a:t>2 – </a:t>
            </a:r>
            <a:r>
              <a:rPr lang="en-GB" sz="2400" dirty="0" smtClean="0">
                <a:latin typeface="Comic Sans MS" panose="030F0702030302020204" pitchFamily="66" charset="0"/>
              </a:rPr>
              <a:t>From </a:t>
            </a:r>
            <a:r>
              <a:rPr lang="en-GB" sz="2400" dirty="0" smtClean="0">
                <a:latin typeface="Comic Sans MS" panose="030F0702030302020204" pitchFamily="66" charset="0"/>
              </a:rPr>
              <a:t>the Stone </a:t>
            </a:r>
            <a:r>
              <a:rPr lang="en-GB" sz="2400" dirty="0" smtClean="0">
                <a:latin typeface="Comic Sans MS" panose="030F0702030302020204" pitchFamily="66" charset="0"/>
              </a:rPr>
              <a:t>Age to the Iron Age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Spring </a:t>
            </a:r>
            <a:r>
              <a:rPr lang="en-GB" sz="2400" dirty="0">
                <a:latin typeface="Comic Sans MS" panose="030F0702030302020204" pitchFamily="66" charset="0"/>
              </a:rPr>
              <a:t>1 –  </a:t>
            </a:r>
            <a:r>
              <a:rPr lang="en-GB" sz="2400" dirty="0" smtClean="0">
                <a:latin typeface="Comic Sans MS" panose="030F0702030302020204" pitchFamily="66" charset="0"/>
              </a:rPr>
              <a:t>London Vs Paris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Spring </a:t>
            </a:r>
            <a:r>
              <a:rPr lang="en-GB" sz="2400" dirty="0">
                <a:latin typeface="Comic Sans MS" panose="030F0702030302020204" pitchFamily="66" charset="0"/>
              </a:rPr>
              <a:t>2 –  </a:t>
            </a:r>
            <a:r>
              <a:rPr lang="en-GB" sz="2400" dirty="0" smtClean="0">
                <a:latin typeface="Comic Sans MS" panose="030F0702030302020204" pitchFamily="66" charset="0"/>
              </a:rPr>
              <a:t>Blood, Bones and Body Bits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Summer </a:t>
            </a:r>
            <a:r>
              <a:rPr lang="en-GB" sz="2400" dirty="0">
                <a:latin typeface="Comic Sans MS" panose="030F0702030302020204" pitchFamily="66" charset="0"/>
              </a:rPr>
              <a:t>1 – </a:t>
            </a:r>
            <a:r>
              <a:rPr lang="en-GB" sz="2400" dirty="0" smtClean="0">
                <a:latin typeface="Comic Sans MS" panose="030F0702030302020204" pitchFamily="66" charset="0"/>
              </a:rPr>
              <a:t>How Does </a:t>
            </a:r>
            <a:r>
              <a:rPr lang="en-GB" sz="2400" dirty="0">
                <a:latin typeface="Comic Sans MS" panose="030F0702030302020204" pitchFamily="66" charset="0"/>
              </a:rPr>
              <a:t>Y</a:t>
            </a:r>
            <a:r>
              <a:rPr lang="en-GB" sz="2400" dirty="0" smtClean="0">
                <a:latin typeface="Comic Sans MS" panose="030F0702030302020204" pitchFamily="66" charset="0"/>
              </a:rPr>
              <a:t>our </a:t>
            </a:r>
            <a:r>
              <a:rPr lang="en-GB" sz="2400" dirty="0">
                <a:latin typeface="Comic Sans MS" panose="030F0702030302020204" pitchFamily="66" charset="0"/>
              </a:rPr>
              <a:t>G</a:t>
            </a:r>
            <a:r>
              <a:rPr lang="en-GB" sz="2400" dirty="0" smtClean="0">
                <a:latin typeface="Comic Sans MS" panose="030F0702030302020204" pitchFamily="66" charset="0"/>
              </a:rPr>
              <a:t>arden </a:t>
            </a:r>
            <a:r>
              <a:rPr lang="en-GB" sz="2400" dirty="0">
                <a:latin typeface="Comic Sans MS" panose="030F0702030302020204" pitchFamily="66" charset="0"/>
              </a:rPr>
              <a:t>G</a:t>
            </a:r>
            <a:r>
              <a:rPr lang="en-GB" sz="2400" dirty="0" smtClean="0">
                <a:latin typeface="Comic Sans MS" panose="030F0702030302020204" pitchFamily="66" charset="0"/>
              </a:rPr>
              <a:t>row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Summer </a:t>
            </a:r>
            <a:r>
              <a:rPr lang="en-GB" sz="2400" dirty="0">
                <a:latin typeface="Comic Sans MS" panose="030F0702030302020204" pitchFamily="66" charset="0"/>
              </a:rPr>
              <a:t>2 – </a:t>
            </a:r>
            <a:r>
              <a:rPr lang="en-GB" sz="2400" dirty="0" smtClean="0">
                <a:latin typeface="Comic Sans MS" panose="030F0702030302020204" pitchFamily="66" charset="0"/>
              </a:rPr>
              <a:t>Titanic: Triumph or Tragedy?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1600" dirty="0"/>
              <a:t>  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4" y="3277383"/>
            <a:ext cx="1977572" cy="15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Welcome to KS2 </a:t>
            </a: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78568" y="887413"/>
            <a:ext cx="8229600" cy="44958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3591420"/>
            <a:ext cx="2054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78568" y="431801"/>
            <a:ext cx="7930831" cy="529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Differences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French lessons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Hampshire m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usic lessons for all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– ukulele, brass &amp; samba drums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Increasing independence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Bring own snack</a:t>
            </a:r>
          </a:p>
          <a:p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Assessment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Tests at the end of each term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Termly school reports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Teacher assessment </a:t>
            </a:r>
          </a:p>
        </p:txBody>
      </p:sp>
    </p:spTree>
    <p:extLst>
      <p:ext uri="{BB962C8B-B14F-4D97-AF65-F5344CB8AC3E}">
        <p14:creationId xmlns:p14="http://schemas.microsoft.com/office/powerpoint/2010/main" val="32644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Homework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forms part of the whole school progression for homework. </a:t>
            </a: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899" y="3115893"/>
            <a:ext cx="1360884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562" y="221828"/>
            <a:ext cx="1611304" cy="1782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439" y="159287"/>
            <a:ext cx="1550099" cy="2077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619" y="4485639"/>
            <a:ext cx="2341455" cy="12393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34065" y="3728980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Library &amp; reading books – changed when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needed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1402" y="405829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every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0347" y="489492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Occasional topic </a:t>
            </a:r>
            <a:r>
              <a:rPr lang="en-GB" dirty="0" smtClean="0">
                <a:latin typeface="Comic Sans MS" panose="030F0702030302020204" pitchFamily="66" charset="0"/>
              </a:rPr>
              <a:t>research and creative homework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3814" y="2419194"/>
            <a:ext cx="1328564" cy="10639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0016" y="2491650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Spelling practise daily at home and school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402" y="1218157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Homework – English or Maths out on a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Thursday due back on Tuesday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pencil please!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Reading Routines</a:t>
            </a: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5" y="5984748"/>
            <a:ext cx="8517757" cy="8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44" y="3015915"/>
            <a:ext cx="1447432" cy="13615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82557" y="225092"/>
            <a:ext cx="2204859" cy="1198365"/>
          </a:xfrm>
          <a:prstGeom prst="wedgeRoundRectCallout">
            <a:avLst>
              <a:gd name="adj1" fmla="val 83362"/>
              <a:gd name="adj2" fmla="val 1305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Completing reading activities during book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club</a:t>
            </a:r>
            <a:endParaRPr lang="en-GB" sz="11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23262" y="173234"/>
            <a:ext cx="3992338" cy="1285629"/>
          </a:xfrm>
          <a:prstGeom prst="wedgeRoundRectCallout">
            <a:avLst>
              <a:gd name="adj1" fmla="val -12778"/>
              <a:gd name="adj2" fmla="val 11346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 smtClean="0">
                <a:latin typeface="Comic Sans MS" panose="030F0702030302020204" pitchFamily="66" charset="0"/>
                <a:ea typeface="Calibri"/>
                <a:cs typeface="Times New Roman"/>
              </a:rPr>
              <a:t>At Home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daily, use questions in log as a guide to aid progress  </a:t>
            </a:r>
            <a:r>
              <a:rPr lang="en-GB" sz="1100" dirty="0" smtClean="0">
                <a:effectLst/>
                <a:ea typeface="Calibri"/>
                <a:cs typeface="Times New Roman"/>
              </a:rPr>
              <a:t>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73416" y="2090230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To help improve children’s fluency and understanding of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texts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704763" y="3901464"/>
            <a:ext cx="2818499" cy="2105832"/>
          </a:xfrm>
          <a:prstGeom prst="wedgeRoundRectCallout">
            <a:avLst>
              <a:gd name="adj1" fmla="val 51535"/>
              <a:gd name="adj2" fmla="val -9348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Retrieving information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Finding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evidence in text to support thoughts,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opinions and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ideas </a:t>
            </a:r>
            <a:endParaRPr lang="en-GB" sz="14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Summarise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in their own words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Making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predictions</a:t>
            </a:r>
            <a:endParaRPr lang="en-GB" sz="14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473594" y="1505399"/>
            <a:ext cx="2569411" cy="1919030"/>
          </a:xfrm>
          <a:prstGeom prst="wedgeRoundRectCallout">
            <a:avLst>
              <a:gd name="adj1" fmla="val -76345"/>
              <a:gd name="adj2" fmla="val -4772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Comprehension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Ensuring children are understanding and explaining their ideas and thoughts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Emp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athising with characters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52492" y="2481873"/>
            <a:ext cx="2338422" cy="466025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Calibri"/>
                <a:cs typeface="Times New Roman"/>
              </a:rPr>
              <a:t>Expectations</a:t>
            </a:r>
            <a:endParaRPr lang="en-GB" sz="2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309099" y="4455790"/>
            <a:ext cx="2609583" cy="1362057"/>
          </a:xfrm>
          <a:prstGeom prst="wedgeRoundRectCallout">
            <a:avLst>
              <a:gd name="adj1" fmla="val -67737"/>
              <a:gd name="adj2" fmla="val -13969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Reading a range of text types</a:t>
            </a:r>
            <a:endParaRPr lang="en-GB" sz="1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774257" y="4335423"/>
            <a:ext cx="2283847" cy="1602790"/>
          </a:xfrm>
          <a:prstGeom prst="wedgeRoundRectCallout">
            <a:avLst>
              <a:gd name="adj1" fmla="val 1488"/>
              <a:gd name="adj2" fmla="val -11329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Enjoyment!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Enhancing vocabulary and skills for writing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568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Spelling, Grammar &amp; Handwriting</a:t>
            </a: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5" y="5984748"/>
            <a:ext cx="8517757" cy="8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44" y="3592813"/>
            <a:ext cx="1447432" cy="13615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82557" y="225092"/>
            <a:ext cx="2204859" cy="1198365"/>
          </a:xfrm>
          <a:prstGeom prst="wedgeRoundRectCallout">
            <a:avLst>
              <a:gd name="adj1" fmla="val 83362"/>
              <a:gd name="adj2" fmla="val 1305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Grammar hammer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Practise a range of skills weekly </a:t>
            </a:r>
            <a:r>
              <a:rPr lang="en-GB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en-GB" sz="11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23262" y="173234"/>
            <a:ext cx="3992338" cy="1285629"/>
          </a:xfrm>
          <a:prstGeom prst="wedgeRoundRectCallout">
            <a:avLst>
              <a:gd name="adj1" fmla="val -12778"/>
              <a:gd name="adj2" fmla="val 11346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 smtClean="0">
                <a:latin typeface="Comic Sans MS" panose="030F0702030302020204" pitchFamily="66" charset="0"/>
                <a:ea typeface="Calibri"/>
                <a:cs typeface="Times New Roman"/>
              </a:rPr>
              <a:t>At Home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Help with homework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Keep expectations high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Handwriting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GB" sz="1100" dirty="0" smtClean="0">
                <a:effectLst/>
                <a:ea typeface="Calibri"/>
                <a:cs typeface="Times New Roman"/>
              </a:rPr>
              <a:t>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73416" y="2090230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Don’t panic!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704763" y="3901464"/>
            <a:ext cx="2818499" cy="2105832"/>
          </a:xfrm>
          <a:prstGeom prst="wedgeRoundRectCallout">
            <a:avLst>
              <a:gd name="adj1" fmla="val 51535"/>
              <a:gd name="adj2" fmla="val -9348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Knowing a range of word classes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Noun, verb, adjective, adverb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Punctuation types including inverted commas for speech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473594" y="1505399"/>
            <a:ext cx="2569411" cy="1919030"/>
          </a:xfrm>
          <a:prstGeom prst="wedgeRoundRectCallout">
            <a:avLst>
              <a:gd name="adj1" fmla="val -76345"/>
              <a:gd name="adj2" fmla="val -4772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Handwriting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 legible, joined script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Correct pencil grip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52492" y="2481873"/>
            <a:ext cx="2338422" cy="466025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Calibri"/>
                <a:cs typeface="Times New Roman"/>
              </a:rPr>
              <a:t>Expectations</a:t>
            </a:r>
            <a:endParaRPr lang="en-GB" sz="2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309099" y="4455790"/>
            <a:ext cx="2609583" cy="1362057"/>
          </a:xfrm>
          <a:prstGeom prst="wedgeRoundRectCallout">
            <a:avLst>
              <a:gd name="adj1" fmla="val -67737"/>
              <a:gd name="adj2" fmla="val -13969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Please do come and see your child’s class teacher if you are unsure or need any help</a:t>
            </a:r>
            <a:endParaRPr lang="en-GB" sz="1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774257" y="3901464"/>
            <a:ext cx="2283847" cy="2083284"/>
          </a:xfrm>
          <a:prstGeom prst="wedgeRoundRectCallout">
            <a:avLst>
              <a:gd name="adj1" fmla="val 9597"/>
              <a:gd name="adj2" fmla="val -93295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Spellings based on year 3 spelling patterns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Practise daily at home and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Test on a Friday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Personal dictionaries</a:t>
            </a:r>
          </a:p>
        </p:txBody>
      </p:sp>
    </p:spTree>
    <p:extLst>
      <p:ext uri="{BB962C8B-B14F-4D97-AF65-F5344CB8AC3E}">
        <p14:creationId xmlns:p14="http://schemas.microsoft.com/office/powerpoint/2010/main" val="2235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Writing Routines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564953" y="173234"/>
            <a:ext cx="2204859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 Range of sentence types</a:t>
            </a:r>
            <a:endParaRPr lang="en-GB" sz="1100" b="1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23261" y="173234"/>
            <a:ext cx="5203517" cy="1285629"/>
          </a:xfrm>
          <a:prstGeom prst="wedgeRoundRectCallout">
            <a:avLst>
              <a:gd name="adj1" fmla="val -11320"/>
              <a:gd name="adj2" fmla="val 10722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 smtClean="0">
                <a:latin typeface="Comic Sans MS" panose="030F0702030302020204" pitchFamily="66" charset="0"/>
                <a:ea typeface="Calibri"/>
                <a:cs typeface="Times New Roman"/>
              </a:rPr>
              <a:t>At Home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For fun, follow your child’s interests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73416" y="2315594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Independence &amp; risk taking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96002" y="4199585"/>
            <a:ext cx="2182653" cy="1386876"/>
          </a:xfrm>
          <a:prstGeom prst="wedgeRoundRectCallout">
            <a:avLst>
              <a:gd name="adj1" fmla="val 72482"/>
              <a:gd name="adj2" fmla="val -1145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Paragraphing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472886" y="1708352"/>
            <a:ext cx="2569411" cy="1023010"/>
          </a:xfrm>
          <a:prstGeom prst="wedgeRoundRectCallout">
            <a:avLst>
              <a:gd name="adj1" fmla="val -53895"/>
              <a:gd name="adj2" fmla="val 7224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Stamina  with quality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52491" y="2481873"/>
            <a:ext cx="2856607" cy="816827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en-GB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Expectations</a:t>
            </a:r>
            <a:r>
              <a:rPr lang="en-GB" sz="4400" dirty="0" smtClean="0">
                <a:latin typeface="Boring Boring" pitchFamily="2" charset="0"/>
                <a:ea typeface="Calibri"/>
                <a:cs typeface="Times New Roman"/>
              </a:rPr>
              <a:t> </a:t>
            </a:r>
            <a:endParaRPr lang="en-GB" sz="4400" dirty="0">
              <a:effectLst/>
              <a:latin typeface="Boring Boring" pitchFamily="2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741005" y="3066193"/>
            <a:ext cx="2374901" cy="1269230"/>
          </a:xfrm>
          <a:prstGeom prst="wedgeRoundRectCallout">
            <a:avLst>
              <a:gd name="adj1" fmla="val -64697"/>
              <a:gd name="adj2" fmla="val -3289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Variety of genres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Fact, fiction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&amp; poetry </a:t>
            </a:r>
            <a:endParaRPr lang="en-GB" sz="14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10562" y="4335423"/>
            <a:ext cx="2204643" cy="1389597"/>
          </a:xfrm>
          <a:prstGeom prst="wedgeRoundRectCallout">
            <a:avLst>
              <a:gd name="adj1" fmla="val -2544"/>
              <a:gd name="adj2" fmla="val -120608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Developing the w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riters voice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89288" y="4668253"/>
            <a:ext cx="2008101" cy="1249092"/>
          </a:xfrm>
          <a:prstGeom prst="wedgeRoundRectCallout">
            <a:avLst>
              <a:gd name="adj1" fmla="val -67981"/>
              <a:gd name="adj2" fmla="val -139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Past and present tense consistently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91" y="4109587"/>
            <a:ext cx="1359738" cy="15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564953" y="173234"/>
            <a:ext cx="2204859" cy="1620426"/>
          </a:xfrm>
          <a:prstGeom prst="wedgeRoundRectCallout">
            <a:avLst>
              <a:gd name="adj1" fmla="val 89239"/>
              <a:gd name="adj2" fmla="val 8582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Times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Tables Awards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Times tables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and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division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2,5,10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3,4,8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23262" y="173234"/>
            <a:ext cx="5331252" cy="1530598"/>
          </a:xfrm>
          <a:prstGeom prst="wedgeRoundRectCallout">
            <a:avLst>
              <a:gd name="adj1" fmla="val -11268"/>
              <a:gd name="adj2" fmla="val 9360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1400" u="sng" dirty="0" smtClean="0">
                <a:latin typeface="Comic Sans MS" panose="030F0702030302020204" pitchFamily="66" charset="0"/>
                <a:ea typeface="Calibri"/>
                <a:cs typeface="Times New Roman"/>
              </a:rPr>
              <a:t>At Home</a:t>
            </a:r>
          </a:p>
          <a:p>
            <a:pPr algn="ctr">
              <a:lnSpc>
                <a:spcPct val="107000"/>
              </a:lnSpc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Help with homework</a:t>
            </a:r>
          </a:p>
          <a:p>
            <a:pPr algn="ctr">
              <a:lnSpc>
                <a:spcPct val="107000"/>
              </a:lnSpc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Rock Star Timetables</a:t>
            </a:r>
          </a:p>
          <a:p>
            <a:pPr algn="ctr">
              <a:lnSpc>
                <a:spcPct val="107000"/>
              </a:lnSpc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Cooking, measuring, money and telling the time</a:t>
            </a:r>
          </a:p>
          <a:p>
            <a:pPr algn="ctr">
              <a:lnSpc>
                <a:spcPct val="107000"/>
              </a:lnSpc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Practising time tables and key number facts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73416" y="2315594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Please do see your class teacher if you need any help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96002" y="4199585"/>
            <a:ext cx="2182653" cy="1386876"/>
          </a:xfrm>
          <a:prstGeom prst="wedgeRoundRectCallout">
            <a:avLst>
              <a:gd name="adj1" fmla="val 72482"/>
              <a:gd name="adj2" fmla="val -1145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Maths talk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Reasoning, problem solving and explaining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52491" y="2481873"/>
            <a:ext cx="2856607" cy="816827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en-GB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Expectations</a:t>
            </a:r>
            <a:r>
              <a:rPr lang="en-GB" sz="4400" dirty="0" smtClean="0">
                <a:latin typeface="Boring Boring" pitchFamily="2" charset="0"/>
                <a:ea typeface="Calibri"/>
                <a:cs typeface="Times New Roman"/>
              </a:rPr>
              <a:t> </a:t>
            </a:r>
            <a:endParaRPr lang="en-GB" sz="4400" dirty="0">
              <a:effectLst/>
              <a:latin typeface="Boring Boring" pitchFamily="2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654071" y="2737357"/>
            <a:ext cx="2374901" cy="1269230"/>
          </a:xfrm>
          <a:prstGeom prst="wedgeRoundRectCallout">
            <a:avLst>
              <a:gd name="adj1" fmla="val -61320"/>
              <a:gd name="adj2" fmla="val -5564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Focus on place value and understanding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10562" y="4335423"/>
            <a:ext cx="2204643" cy="1389597"/>
          </a:xfrm>
          <a:prstGeom prst="wedgeRoundRectCallout">
            <a:avLst>
              <a:gd name="adj1" fmla="val -2544"/>
              <a:gd name="adj2" fmla="val -120608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Formal column methods for addition and subtraction- not yet!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89288" y="4555288"/>
            <a:ext cx="2296396" cy="1362057"/>
          </a:xfrm>
          <a:prstGeom prst="wedgeRoundRectCallout">
            <a:avLst>
              <a:gd name="adj1" fmla="val -67981"/>
              <a:gd name="adj2" fmla="val -139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Resources to </a:t>
            </a:r>
            <a:r>
              <a:rPr lang="en-GB" sz="1400" smtClean="0">
                <a:latin typeface="Comic Sans MS" panose="030F0702030302020204" pitchFamily="66" charset="0"/>
                <a:ea typeface="Calibri"/>
                <a:cs typeface="Times New Roman"/>
              </a:rPr>
              <a:t>support learning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37" y="3122320"/>
            <a:ext cx="2070600" cy="21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St. Mark’s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280" y="359945"/>
            <a:ext cx="4176712" cy="2143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7" y="1123837"/>
            <a:ext cx="6448425" cy="468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100" y="2882900"/>
            <a:ext cx="3530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545</TotalTime>
  <Words>497</Words>
  <Application>Microsoft Office PowerPoint</Application>
  <PresentationFormat>Widescreen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Boring Boring</vt:lpstr>
      <vt:lpstr>Calibri</vt:lpstr>
      <vt:lpstr>Comic Sans MS</vt:lpstr>
      <vt:lpstr>Corbel</vt:lpstr>
      <vt:lpstr>Times New Roman</vt:lpstr>
      <vt:lpstr>Wingdings 2</vt:lpstr>
      <vt:lpstr>Frame</vt:lpstr>
      <vt:lpstr>St. Mark’s Primary School</vt:lpstr>
      <vt:lpstr>The year to come    </vt:lpstr>
      <vt:lpstr>Welcome to KS2     </vt:lpstr>
      <vt:lpstr>Homework  This forms part of the whole school progression for homework.    </vt:lpstr>
      <vt:lpstr>Reading Routines    </vt:lpstr>
      <vt:lpstr>Spelling, Grammar &amp; Handwriting    </vt:lpstr>
      <vt:lpstr>Writing Routines     </vt:lpstr>
      <vt:lpstr>Maths        </vt:lpstr>
      <vt:lpstr>At St. Mark’s   </vt:lpstr>
      <vt:lpstr>PowerPoint Presentation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Mark’s Primary School</dc:title>
  <dc:creator>kellie.boyle</dc:creator>
  <cp:lastModifiedBy>fiona.chapman</cp:lastModifiedBy>
  <cp:revision>48</cp:revision>
  <dcterms:created xsi:type="dcterms:W3CDTF">2018-08-31T17:26:00Z</dcterms:created>
  <dcterms:modified xsi:type="dcterms:W3CDTF">2018-09-13T17:07:50Z</dcterms:modified>
</cp:coreProperties>
</file>