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82" r:id="rId3"/>
    <p:sldId id="265" r:id="rId4"/>
    <p:sldId id="310" r:id="rId5"/>
    <p:sldId id="312" r:id="rId6"/>
    <p:sldId id="320" r:id="rId7"/>
    <p:sldId id="321" r:id="rId8"/>
    <p:sldId id="327" r:id="rId9"/>
    <p:sldId id="328" r:id="rId10"/>
    <p:sldId id="324" r:id="rId11"/>
    <p:sldId id="300" r:id="rId12"/>
    <p:sldId id="325" r:id="rId13"/>
    <p:sldId id="326" r:id="rId14"/>
    <p:sldId id="260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.carter" initials="h" lastIdx="0" clrIdx="0">
    <p:extLst>
      <p:ext uri="{19B8F6BF-5375-455C-9EA6-DF929625EA0E}">
        <p15:presenceInfo xmlns:p15="http://schemas.microsoft.com/office/powerpoint/2012/main" userId="hannah.car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DF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149" autoAdjust="0"/>
    <p:restoredTop sz="73432" autoAdjust="0"/>
  </p:normalViewPr>
  <p:slideViewPr>
    <p:cSldViewPr>
      <p:cViewPr varScale="1">
        <p:scale>
          <a:sx n="54" d="100"/>
          <a:sy n="54" d="100"/>
        </p:scale>
        <p:origin x="12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56" y="198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58" y="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45CE3-3E74-4D08-B882-3F6723B12835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F594B-B449-46A1-BDB4-75A29FD75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58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CA95B-C289-42A0-BED4-9461368CC98C}" type="datetimeFigureOut">
              <a:rPr lang="en-GB" smtClean="0"/>
              <a:pPr/>
              <a:t>19/09/2018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79506-2594-4528-9341-BC4D21F5E0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07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716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u="none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962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972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44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109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62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Parent Readers</a:t>
            </a:r>
          </a:p>
          <a:p>
            <a:r>
              <a:rPr lang="en-GB" dirty="0" smtClean="0"/>
              <a:t>Ruth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995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013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Sharon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937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723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856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u="none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722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271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9506-2594-4528-9341-BC4D21F5E02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88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19/09/2018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19/09/2018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19/09/2018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1F5-67BB-45B9-BF39-1CD547C3C3FC}" type="datetimeFigureOut">
              <a:rPr lang="en-GB" smtClean="0"/>
              <a:pPr/>
              <a:t>19/09/2018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CF1F5-67BB-45B9-BF39-1CD547C3C3FC}" type="datetimeFigureOut">
              <a:rPr lang="en-GB" smtClean="0"/>
              <a:pPr/>
              <a:t>19/09/2018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96537-9926-4C32-84E2-C1AC4E225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/>
          <a:lstStyle/>
          <a:p>
            <a:pPr algn="ctr">
              <a:buNone/>
            </a:pPr>
            <a:r>
              <a:rPr lang="en-GB" sz="6000" dirty="0">
                <a:latin typeface="+mj-lt"/>
              </a:rPr>
              <a:t>St Mark’s Primary School</a:t>
            </a:r>
          </a:p>
          <a:p>
            <a:pPr algn="ctr">
              <a:buNone/>
            </a:pPr>
            <a:endParaRPr lang="en-GB" dirty="0">
              <a:latin typeface="+mj-lt"/>
            </a:endParaRPr>
          </a:p>
          <a:p>
            <a:pPr algn="ctr">
              <a:buNone/>
            </a:pPr>
            <a:r>
              <a:rPr lang="en-GB" sz="4000" dirty="0">
                <a:latin typeface="+mj-lt"/>
              </a:rPr>
              <a:t>Year </a:t>
            </a:r>
            <a:r>
              <a:rPr lang="en-GB" sz="4000" dirty="0" smtClean="0">
                <a:latin typeface="+mj-lt"/>
              </a:rPr>
              <a:t>4 </a:t>
            </a:r>
            <a:r>
              <a:rPr lang="en-GB" sz="4000" dirty="0">
                <a:latin typeface="+mj-lt"/>
              </a:rPr>
              <a:t>Curriculum Evening</a:t>
            </a:r>
          </a:p>
          <a:p>
            <a:pPr algn="ctr">
              <a:buNone/>
            </a:pPr>
            <a:endParaRPr lang="en-GB" sz="1600" dirty="0">
              <a:latin typeface="+mj-lt"/>
            </a:endParaRPr>
          </a:p>
          <a:p>
            <a:pPr algn="ctr">
              <a:buNone/>
            </a:pPr>
            <a:r>
              <a:rPr lang="en-GB" sz="4000" dirty="0" smtClean="0">
                <a:latin typeface="+mj-lt"/>
              </a:rPr>
              <a:t>19</a:t>
            </a:r>
            <a:r>
              <a:rPr lang="en-GB" sz="4000" baseline="30000" dirty="0" smtClean="0">
                <a:latin typeface="+mj-lt"/>
              </a:rPr>
              <a:t>th</a:t>
            </a:r>
            <a:r>
              <a:rPr lang="en-GB" sz="4000" dirty="0" smtClean="0">
                <a:latin typeface="+mj-lt"/>
              </a:rPr>
              <a:t> </a:t>
            </a:r>
            <a:r>
              <a:rPr lang="en-GB" sz="4000" dirty="0">
                <a:latin typeface="+mj-lt"/>
              </a:rPr>
              <a:t>September </a:t>
            </a:r>
            <a:r>
              <a:rPr lang="en-GB" sz="4000" dirty="0" smtClean="0">
                <a:latin typeface="+mj-lt"/>
              </a:rPr>
              <a:t>2018</a:t>
            </a:r>
            <a:endParaRPr lang="en-GB" sz="40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0742" y="3736831"/>
            <a:ext cx="2520280" cy="19080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Picture 3" descr="St Mark's CofE Primary Schoo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41" y="5877272"/>
            <a:ext cx="8469631" cy="856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2430016"/>
            <a:ext cx="2458616" cy="1143000"/>
          </a:xfrm>
        </p:spPr>
        <p:txBody>
          <a:bodyPr>
            <a:noAutofit/>
          </a:bodyPr>
          <a:lstStyle/>
          <a:p>
            <a:r>
              <a:rPr lang="en-GB" sz="3200" b="1" u="sng" dirty="0" smtClean="0"/>
              <a:t>At </a:t>
            </a:r>
            <a:r>
              <a:rPr lang="en-GB" sz="3200" b="1" u="sng" dirty="0"/>
              <a:t>h</a:t>
            </a:r>
            <a:r>
              <a:rPr lang="en-GB" sz="3200" b="1" u="sng" dirty="0" smtClean="0"/>
              <a:t>ome </a:t>
            </a:r>
            <a:r>
              <a:rPr lang="en-GB" sz="3200" b="1" u="sng" dirty="0"/>
              <a:t>p</a:t>
            </a:r>
            <a:r>
              <a:rPr lang="en-GB" sz="3200" b="1" u="sng" dirty="0" smtClean="0"/>
              <a:t>lease also …</a:t>
            </a:r>
            <a:endParaRPr lang="en-GB" sz="3200" b="1" u="sng" dirty="0"/>
          </a:p>
        </p:txBody>
      </p:sp>
      <p:pic>
        <p:nvPicPr>
          <p:cNvPr id="4" name="Picture 3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4"/>
            <a:ext cx="8469631" cy="8560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ular Callout 5"/>
          <p:cNvSpPr/>
          <p:nvPr/>
        </p:nvSpPr>
        <p:spPr>
          <a:xfrm>
            <a:off x="286470" y="370013"/>
            <a:ext cx="2477767" cy="1198365"/>
          </a:xfrm>
          <a:prstGeom prst="wedgeRoundRectCallout">
            <a:avLst>
              <a:gd name="adj1" fmla="val 84514"/>
              <a:gd name="adj2" fmla="val 135822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Read and talk about their book with your child regularly.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22925" y="2399357"/>
            <a:ext cx="2204859" cy="1198365"/>
          </a:xfrm>
          <a:prstGeom prst="wedgeRoundRectCallout">
            <a:avLst>
              <a:gd name="adj1" fmla="val 84514"/>
              <a:gd name="adj2" fmla="val -3320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Use analogue and digital clocks to teach children to tell the time.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455296" y="75075"/>
            <a:ext cx="4509192" cy="1913765"/>
          </a:xfrm>
          <a:prstGeom prst="wedgeRoundRectCallout">
            <a:avLst>
              <a:gd name="adj1" fmla="val -35426"/>
              <a:gd name="adj2" fmla="val 79052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  <a:t>Did you </a:t>
            </a: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know for </a:t>
            </a:r>
            <a: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  <a:t>a child who reads for 1 minute a day </a:t>
            </a:r>
            <a:b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  <a:t>That is 180 </a:t>
            </a: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minutes </a:t>
            </a:r>
            <a: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  <a:t>in a school year</a:t>
            </a:r>
            <a:b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Learning </a:t>
            </a:r>
            <a: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  <a:t>8,000 words. </a:t>
            </a:r>
            <a:b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  <a:t>A child who reads for 20 minutes a day</a:t>
            </a:r>
            <a:b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That is 3,600 </a:t>
            </a:r>
            <a: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  <a:t>minutes in a school year </a:t>
            </a:r>
            <a:b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Learning 1,800,000 </a:t>
            </a:r>
            <a:r>
              <a:rPr lang="en-GB" sz="1400" dirty="0">
                <a:latin typeface="Comic Sans MS" panose="030F0702030302020204" pitchFamily="66" charset="0"/>
                <a:ea typeface="Calibri"/>
                <a:cs typeface="Times New Roman"/>
              </a:rPr>
              <a:t>words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24428" y="4293096"/>
            <a:ext cx="2204859" cy="1198365"/>
          </a:xfrm>
          <a:prstGeom prst="wedgeRoundRectCallout">
            <a:avLst>
              <a:gd name="adj1" fmla="val 78822"/>
              <a:gd name="adj2" fmla="val -123013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Use Times Table </a:t>
            </a:r>
            <a:r>
              <a:rPr lang="en-GB" sz="1400" dirty="0" err="1" smtClean="0">
                <a:latin typeface="Comic Sans MS" panose="030F0702030302020204" pitchFamily="66" charset="0"/>
                <a:ea typeface="Calibri"/>
                <a:cs typeface="Times New Roman"/>
              </a:rPr>
              <a:t>Rockstars</a:t>
            </a: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 and spelling practice sheets daily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56176" y="4288208"/>
            <a:ext cx="2304256" cy="1198365"/>
          </a:xfrm>
          <a:prstGeom prst="wedgeRoundRectCallout">
            <a:avLst>
              <a:gd name="adj1" fmla="val -78759"/>
              <a:gd name="adj2" fmla="val -121516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Encourage independence and </a:t>
            </a:r>
            <a:r>
              <a:rPr lang="en-GB" sz="1400" dirty="0" err="1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organistion</a:t>
            </a: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660308" y="2493104"/>
            <a:ext cx="2204859" cy="1198365"/>
          </a:xfrm>
          <a:prstGeom prst="wedgeRoundRectCallout">
            <a:avLst>
              <a:gd name="adj1" fmla="val -91132"/>
              <a:gd name="adj2" fmla="val -4817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Enjoy family time together playing games, colouring and enjoying the great outdoors!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153310" y="4288208"/>
            <a:ext cx="2204859" cy="1198365"/>
          </a:xfrm>
          <a:prstGeom prst="wedgeRoundRectCallout">
            <a:avLst>
              <a:gd name="adj1" fmla="val 3196"/>
              <a:gd name="adj2" fmla="val -114036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Enjoy practical maths: Cooking, using timetables,  money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15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32656"/>
            <a:ext cx="8464649" cy="615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692696"/>
            <a:ext cx="547260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9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few reminders…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Please ensure your child has:-</a:t>
            </a:r>
          </a:p>
          <a:p>
            <a:pPr lvl="1"/>
            <a:r>
              <a:rPr lang="en-GB" dirty="0" smtClean="0"/>
              <a:t>A named water bottle</a:t>
            </a:r>
          </a:p>
          <a:p>
            <a:pPr lvl="1"/>
            <a:r>
              <a:rPr lang="en-GB" dirty="0" smtClean="0"/>
              <a:t>A full, named PE kit</a:t>
            </a:r>
          </a:p>
          <a:p>
            <a:pPr lvl="1"/>
            <a:r>
              <a:rPr lang="en-GB" dirty="0" smtClean="0"/>
              <a:t>Reading book and reading log</a:t>
            </a:r>
          </a:p>
          <a:p>
            <a:pPr lvl="1"/>
            <a:r>
              <a:rPr lang="en-GB" dirty="0" smtClean="0"/>
              <a:t>A fruit or vegetable snack</a:t>
            </a:r>
            <a:endParaRPr lang="en-GB" dirty="0"/>
          </a:p>
        </p:txBody>
      </p:sp>
      <p:pic>
        <p:nvPicPr>
          <p:cNvPr id="4" name="Picture 3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6" y="5980747"/>
            <a:ext cx="8469631" cy="856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4822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551" y="2204864"/>
            <a:ext cx="8229600" cy="2952328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1200" dirty="0"/>
          </a:p>
          <a:p>
            <a:pPr>
              <a:buNone/>
            </a:pPr>
            <a:endParaRPr lang="en-GB" sz="1200" dirty="0"/>
          </a:p>
          <a:p>
            <a:pPr algn="ctr">
              <a:buNone/>
            </a:pPr>
            <a:r>
              <a:rPr lang="en-GB" dirty="0" smtClean="0"/>
              <a:t>Thank you for listening; please </a:t>
            </a:r>
            <a:r>
              <a:rPr lang="en-GB" dirty="0"/>
              <a:t>visit your child’s classroom to look around and see examples of the resources your child will use in Year </a:t>
            </a:r>
            <a:r>
              <a:rPr lang="en-GB" dirty="0" smtClean="0"/>
              <a:t>4 </a:t>
            </a:r>
            <a:r>
              <a:rPr lang="en-GB" dirty="0"/>
              <a:t>and to ask any questions you may have.</a:t>
            </a:r>
          </a:p>
          <a:p>
            <a:pPr algn="ctr">
              <a:buNone/>
            </a:pPr>
            <a:endParaRPr lang="en-GB" dirty="0"/>
          </a:p>
          <a:p>
            <a:pPr algn="ctr">
              <a:buNone/>
            </a:pPr>
            <a:endParaRPr lang="en-GB" dirty="0"/>
          </a:p>
          <a:p>
            <a:pPr algn="ctr">
              <a:buNone/>
            </a:pPr>
            <a:endParaRPr lang="en-GB" dirty="0"/>
          </a:p>
          <a:p>
            <a:pPr algn="ctr"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4"/>
            <a:ext cx="8469631" cy="85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752" y="116633"/>
            <a:ext cx="4273496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Year </a:t>
            </a:r>
            <a:r>
              <a:rPr lang="en-GB" dirty="0" smtClean="0"/>
              <a:t>4 </a:t>
            </a:r>
            <a:r>
              <a:rPr lang="en-GB" dirty="0"/>
              <a:t>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72" y="1484784"/>
            <a:ext cx="3322712" cy="46818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b="1" dirty="0"/>
              <a:t>Other adults who support in Year </a:t>
            </a:r>
            <a:r>
              <a:rPr lang="en-GB" b="1" dirty="0" smtClean="0"/>
              <a:t>4:</a:t>
            </a:r>
            <a:endParaRPr lang="en-GB" b="1" dirty="0"/>
          </a:p>
          <a:p>
            <a:pPr marL="0" indent="0" algn="ctr">
              <a:buNone/>
            </a:pPr>
            <a:r>
              <a:rPr lang="en-GB" dirty="0" smtClean="0"/>
              <a:t>Mrs Archibald</a:t>
            </a:r>
          </a:p>
          <a:p>
            <a:pPr marL="0" indent="0" algn="ctr">
              <a:buNone/>
            </a:pPr>
            <a:r>
              <a:rPr lang="en-GB" dirty="0" smtClean="0"/>
              <a:t>Mrs Bennett</a:t>
            </a:r>
          </a:p>
          <a:p>
            <a:pPr marL="0" indent="0" algn="ctr">
              <a:buNone/>
            </a:pPr>
            <a:r>
              <a:rPr lang="en-GB" dirty="0" smtClean="0"/>
              <a:t>Miss Crow</a:t>
            </a:r>
          </a:p>
          <a:p>
            <a:pPr marL="0" indent="0" algn="ctr">
              <a:buNone/>
            </a:pPr>
            <a:r>
              <a:rPr lang="en-GB" dirty="0" smtClean="0"/>
              <a:t>Miss Gaze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Mrs </a:t>
            </a:r>
            <a:r>
              <a:rPr lang="en-GB" dirty="0" smtClean="0"/>
              <a:t>Joshi</a:t>
            </a:r>
          </a:p>
          <a:p>
            <a:pPr marL="0" indent="0" algn="ctr">
              <a:buNone/>
            </a:pPr>
            <a:r>
              <a:rPr lang="en-GB" dirty="0" smtClean="0"/>
              <a:t>Mrs </a:t>
            </a:r>
            <a:r>
              <a:rPr lang="en-GB" dirty="0" err="1" smtClean="0"/>
              <a:t>Lethaby</a:t>
            </a: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Mrs O’Neill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556792"/>
            <a:ext cx="38987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ctr">
              <a:buFont typeface="Arial" pitchFamily="34" charset="0"/>
              <a:buNone/>
            </a:pPr>
            <a:r>
              <a:rPr lang="en-GB" sz="3200" b="1" u="sng" dirty="0"/>
              <a:t>Teachers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dirty="0"/>
              <a:t>Mrs </a:t>
            </a:r>
            <a:r>
              <a:rPr lang="en-GB" dirty="0" smtClean="0"/>
              <a:t>Tunnicliffe (4T)</a:t>
            </a:r>
            <a:endParaRPr lang="en-GB" dirty="0"/>
          </a:p>
          <a:p>
            <a:pPr marL="0" indent="0" algn="ctr">
              <a:buFont typeface="Arial" pitchFamily="34" charset="0"/>
              <a:buNone/>
            </a:pPr>
            <a:r>
              <a:rPr lang="en-GB" dirty="0" smtClean="0"/>
              <a:t>(Head of Year)</a:t>
            </a:r>
          </a:p>
          <a:p>
            <a:pPr marL="0" indent="0" algn="ctr">
              <a:buFont typeface="Arial" pitchFamily="34" charset="0"/>
              <a:buNone/>
            </a:pPr>
            <a:endParaRPr lang="en-GB" dirty="0"/>
          </a:p>
          <a:p>
            <a:pPr marL="0" indent="0" algn="ctr">
              <a:buFont typeface="Arial" pitchFamily="34" charset="0"/>
              <a:buNone/>
            </a:pPr>
            <a:r>
              <a:rPr lang="en-GB" dirty="0"/>
              <a:t>Miss </a:t>
            </a:r>
            <a:r>
              <a:rPr lang="en-GB" dirty="0" smtClean="0"/>
              <a:t>Hardy (4EH)</a:t>
            </a:r>
          </a:p>
          <a:p>
            <a:pPr marL="0" indent="0" algn="ctr">
              <a:buFont typeface="Arial" pitchFamily="34" charset="0"/>
              <a:buNone/>
            </a:pPr>
            <a:endParaRPr lang="en-GB" dirty="0"/>
          </a:p>
          <a:p>
            <a:pPr marL="0" indent="0" algn="ctr">
              <a:buFont typeface="Arial" pitchFamily="34" charset="0"/>
              <a:buNone/>
            </a:pPr>
            <a:r>
              <a:rPr lang="en-GB" dirty="0" smtClean="0"/>
              <a:t>Mrs Happy (4SH)</a:t>
            </a:r>
            <a:endParaRPr lang="en-GB" dirty="0"/>
          </a:p>
          <a:p>
            <a:pPr marL="0" indent="0" algn="ctr">
              <a:buFont typeface="Arial" pitchFamily="34" charset="0"/>
              <a:buNone/>
            </a:pPr>
            <a:endParaRPr lang="en-GB" dirty="0"/>
          </a:p>
          <a:p>
            <a:pPr marL="0" indent="0" algn="ctr">
              <a:buFont typeface="Arial" pitchFamily="34" charset="0"/>
              <a:buNone/>
            </a:pPr>
            <a:endParaRPr lang="en-GB" dirty="0"/>
          </a:p>
        </p:txBody>
      </p:sp>
      <p:pic>
        <p:nvPicPr>
          <p:cNvPr id="5" name="Picture 4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41" y="5877272"/>
            <a:ext cx="8469631" cy="856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4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u="sng" dirty="0"/>
              <a:t>Topics this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620688"/>
            <a:ext cx="8229600" cy="5760640"/>
          </a:xfrm>
        </p:spPr>
        <p:txBody>
          <a:bodyPr>
            <a:normAutofit/>
          </a:bodyPr>
          <a:lstStyle/>
          <a:p>
            <a:pPr>
              <a:buNone/>
            </a:pPr>
            <a:endParaRPr lang="en-GB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GB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Autumn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Walk like an Egyptian</a:t>
            </a:r>
            <a:endParaRPr lang="en-GB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	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Born and Bread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en-GB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GB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Spring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to Move a Mountain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	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It’s Showtime!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en-GB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GB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Summer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Prancing Piranhas</a:t>
            </a:r>
            <a:endParaRPr lang="en-GB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	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Rotten Romans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6" y="5980747"/>
            <a:ext cx="8469631" cy="856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D21CC1-93E6-4D4F-AFE3-E328E216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856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en-GB" sz="4000" dirty="0"/>
              <a:t>A typical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459625-1911-4892-B535-C2A08DE03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/>
          </a:bodyPr>
          <a:lstStyle/>
          <a:p>
            <a:r>
              <a:rPr lang="en-GB" sz="2400" dirty="0"/>
              <a:t>Early morning </a:t>
            </a:r>
            <a:r>
              <a:rPr lang="en-GB" sz="2400" dirty="0" smtClean="0"/>
              <a:t>activity </a:t>
            </a:r>
            <a:r>
              <a:rPr lang="en-GB" sz="2400" dirty="0"/>
              <a:t>and </a:t>
            </a:r>
            <a:r>
              <a:rPr lang="en-GB" sz="2400" dirty="0" smtClean="0"/>
              <a:t>register</a:t>
            </a:r>
          </a:p>
          <a:p>
            <a:r>
              <a:rPr lang="en-GB" sz="2400" dirty="0" smtClean="0"/>
              <a:t>Morning Challenge</a:t>
            </a:r>
            <a:endParaRPr lang="en-GB" sz="2400" dirty="0"/>
          </a:p>
          <a:p>
            <a:r>
              <a:rPr lang="en-GB" sz="2400" dirty="0" smtClean="0"/>
              <a:t>Worship</a:t>
            </a:r>
            <a:endParaRPr lang="en-GB" sz="2400" dirty="0"/>
          </a:p>
          <a:p>
            <a:r>
              <a:rPr lang="en-GB" sz="2400" dirty="0" smtClean="0"/>
              <a:t>English</a:t>
            </a:r>
            <a:endParaRPr lang="en-GB" sz="2400" dirty="0"/>
          </a:p>
          <a:p>
            <a:r>
              <a:rPr lang="en-GB" sz="2400" dirty="0" smtClean="0"/>
              <a:t>Playtime</a:t>
            </a:r>
            <a:endParaRPr lang="en-GB" sz="2400" dirty="0"/>
          </a:p>
          <a:p>
            <a:r>
              <a:rPr lang="en-GB" sz="2400" dirty="0"/>
              <a:t>Book </a:t>
            </a:r>
            <a:r>
              <a:rPr lang="en-GB" sz="2400" dirty="0" smtClean="0"/>
              <a:t>Club or Grammar, Punctuation &amp; Spelling</a:t>
            </a:r>
            <a:endParaRPr lang="en-GB" sz="2400" dirty="0"/>
          </a:p>
          <a:p>
            <a:r>
              <a:rPr lang="en-GB" sz="2400" dirty="0" smtClean="0"/>
              <a:t>Maths</a:t>
            </a:r>
            <a:endParaRPr lang="en-GB" sz="2400" dirty="0"/>
          </a:p>
          <a:p>
            <a:r>
              <a:rPr lang="en-GB" sz="2400" dirty="0" smtClean="0"/>
              <a:t>Lunchtime</a:t>
            </a:r>
            <a:endParaRPr lang="en-GB" sz="2400" dirty="0"/>
          </a:p>
          <a:p>
            <a:r>
              <a:rPr lang="en-GB" sz="2400" dirty="0" smtClean="0"/>
              <a:t>Reading or Handwriting</a:t>
            </a:r>
            <a:endParaRPr lang="en-GB" sz="2400" dirty="0"/>
          </a:p>
          <a:p>
            <a:r>
              <a:rPr lang="en-GB" sz="2400" dirty="0" smtClean="0"/>
              <a:t>Topic </a:t>
            </a:r>
          </a:p>
          <a:p>
            <a:r>
              <a:rPr lang="en-GB" sz="2400" dirty="0" smtClean="0"/>
              <a:t>Story time</a:t>
            </a:r>
            <a:endParaRPr lang="en-GB" sz="2400" dirty="0"/>
          </a:p>
          <a:p>
            <a:r>
              <a:rPr lang="en-GB" sz="2400" dirty="0" smtClean="0"/>
              <a:t>Home time</a:t>
            </a:r>
            <a:endParaRPr lang="en-GB" sz="2400" dirty="0"/>
          </a:p>
        </p:txBody>
      </p:sp>
      <p:pic>
        <p:nvPicPr>
          <p:cNvPr id="4" name="Picture 3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93296"/>
            <a:ext cx="6621179" cy="634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8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2204864"/>
            <a:ext cx="2458616" cy="1143000"/>
          </a:xfrm>
        </p:spPr>
        <p:txBody>
          <a:bodyPr>
            <a:noAutofit/>
          </a:bodyPr>
          <a:lstStyle/>
          <a:p>
            <a:r>
              <a:rPr lang="en-GB" sz="3200" b="1" u="sng" dirty="0" smtClean="0"/>
              <a:t>Writing Expectations</a:t>
            </a:r>
            <a:endParaRPr lang="en-GB" sz="3200" b="1" u="sng" dirty="0"/>
          </a:p>
        </p:txBody>
      </p:sp>
      <p:pic>
        <p:nvPicPr>
          <p:cNvPr id="4" name="Picture 3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4"/>
            <a:ext cx="8469631" cy="8560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ular Callout 5"/>
          <p:cNvSpPr/>
          <p:nvPr/>
        </p:nvSpPr>
        <p:spPr>
          <a:xfrm>
            <a:off x="251520" y="260648"/>
            <a:ext cx="2477767" cy="1198365"/>
          </a:xfrm>
          <a:prstGeom prst="wedgeRoundRectCallout">
            <a:avLst>
              <a:gd name="adj1" fmla="val 84514"/>
              <a:gd name="adj2" fmla="val 135822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Children will have opportunities to write for a range of real purposes.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22925" y="2399357"/>
            <a:ext cx="2204859" cy="2757835"/>
          </a:xfrm>
          <a:prstGeom prst="wedgeRoundRectCallout">
            <a:avLst>
              <a:gd name="adj1" fmla="val 83701"/>
              <a:gd name="adj2" fmla="val -27375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Children will be taught a range of grammar and punctuation concepts including:-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Fronted adverbials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Conjunctions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Pronouns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Prepositions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402734" y="260648"/>
            <a:ext cx="2204859" cy="1198365"/>
          </a:xfrm>
          <a:prstGeom prst="wedgeRoundRectCallout">
            <a:avLst>
              <a:gd name="adj1" fmla="val 4009"/>
              <a:gd name="adj2" fmla="val 107395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Children should be able to plan, draft and write their ideas. 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156176" y="260648"/>
            <a:ext cx="2708991" cy="1417096"/>
          </a:xfrm>
          <a:prstGeom prst="wedgeRoundRectCallout">
            <a:avLst>
              <a:gd name="adj1" fmla="val -75984"/>
              <a:gd name="adj2" fmla="val 102474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Children should structure their writing using paragraphs and other simple organisational devices.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56176" y="4288208"/>
            <a:ext cx="2304256" cy="1198365"/>
          </a:xfrm>
          <a:prstGeom prst="wedgeRoundRectCallout">
            <a:avLst>
              <a:gd name="adj1" fmla="val -78759"/>
              <a:gd name="adj2" fmla="val -121516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Children should proofread their writing for spelling and punctuation errors.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660308" y="2493104"/>
            <a:ext cx="2204859" cy="1198365"/>
          </a:xfrm>
          <a:prstGeom prst="wedgeRoundRectCallout">
            <a:avLst>
              <a:gd name="adj1" fmla="val -91132"/>
              <a:gd name="adj2" fmla="val -4817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Children should evaluate and edit their writing to improve consistency.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153310" y="4288208"/>
            <a:ext cx="2454283" cy="1298325"/>
          </a:xfrm>
          <a:prstGeom prst="wedgeRoundRectCallout">
            <a:avLst>
              <a:gd name="adj1" fmla="val 3196"/>
              <a:gd name="adj2" fmla="val -114036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Children will use a wider range of punctuation including commas, inverted commas and the possessive apostrophe.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83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2204864"/>
            <a:ext cx="2458616" cy="1143000"/>
          </a:xfrm>
        </p:spPr>
        <p:txBody>
          <a:bodyPr>
            <a:noAutofit/>
          </a:bodyPr>
          <a:lstStyle/>
          <a:p>
            <a:r>
              <a:rPr lang="en-GB" sz="3200" b="1" u="sng" dirty="0" smtClean="0"/>
              <a:t>Reading Expectations </a:t>
            </a:r>
            <a:endParaRPr lang="en-GB" sz="3200" b="1" u="sng" dirty="0"/>
          </a:p>
        </p:txBody>
      </p:sp>
      <p:pic>
        <p:nvPicPr>
          <p:cNvPr id="4" name="Picture 3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4"/>
            <a:ext cx="8469631" cy="8560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ular Callout 5"/>
          <p:cNvSpPr/>
          <p:nvPr/>
        </p:nvSpPr>
        <p:spPr>
          <a:xfrm>
            <a:off x="251520" y="260648"/>
            <a:ext cx="2477767" cy="1198365"/>
          </a:xfrm>
          <a:prstGeom prst="wedgeRoundRectCallout">
            <a:avLst>
              <a:gd name="adj1" fmla="val 84514"/>
              <a:gd name="adj2" fmla="val 13582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Times New Roman"/>
              </a:rPr>
              <a:t>Children will maintain positive attitudes to reading by reading a wide range of stories, poems and non-fiction books.</a:t>
            </a:r>
            <a:endParaRPr lang="en-GB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22925" y="2399357"/>
            <a:ext cx="2204859" cy="1198365"/>
          </a:xfrm>
          <a:prstGeom prst="wedgeRoundRectCallout">
            <a:avLst>
              <a:gd name="adj1" fmla="val 84514"/>
              <a:gd name="adj2" fmla="val -3320"/>
              <a:gd name="adj3" fmla="val 16667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Children can identify th</a:t>
            </a:r>
            <a:r>
              <a:rPr lang="en-GB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Times New Roman"/>
              </a:rPr>
              <a:t>e main ideas from across a text and summarise key points.</a:t>
            </a:r>
            <a:endParaRPr lang="en-GB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807301" y="260648"/>
            <a:ext cx="2204859" cy="1198365"/>
          </a:xfrm>
          <a:prstGeom prst="wedgeRoundRectCallout">
            <a:avLst>
              <a:gd name="adj1" fmla="val 4009"/>
              <a:gd name="adj2" fmla="val 10739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Children will apply their knowledge of root words, prefixes and suffixes to reading aloud.  </a:t>
            </a:r>
            <a:endParaRPr lang="en-GB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516216" y="291698"/>
            <a:ext cx="2304256" cy="1417096"/>
          </a:xfrm>
          <a:prstGeom prst="wedgeRoundRectCallout">
            <a:avLst>
              <a:gd name="adj1" fmla="val -75984"/>
              <a:gd name="adj2" fmla="val 10247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solidFill>
                  <a:schemeClr val="tx1"/>
                </a:solidFill>
                <a:effectLst/>
                <a:latin typeface="+mj-lt"/>
                <a:ea typeface="Calibri"/>
                <a:cs typeface="Times New Roman"/>
              </a:rPr>
              <a:t>Children will identify themes and conventions in a wide range of books. </a:t>
            </a:r>
            <a:endParaRPr lang="en-GB" sz="1400" dirty="0">
              <a:solidFill>
                <a:schemeClr val="tx1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24428" y="4293096"/>
            <a:ext cx="2204859" cy="1198365"/>
          </a:xfrm>
          <a:prstGeom prst="wedgeRoundRectCallout">
            <a:avLst>
              <a:gd name="adj1" fmla="val 78822"/>
              <a:gd name="adj2" fmla="val -123013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Children wil</a:t>
            </a:r>
            <a:r>
              <a:rPr lang="en-GB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Times New Roman"/>
              </a:rPr>
              <a:t>l be able to retrieve and record information from a range of non-fiction sources.</a:t>
            </a:r>
            <a:endParaRPr lang="en-GB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56176" y="4288208"/>
            <a:ext cx="2304256" cy="1198365"/>
          </a:xfrm>
          <a:prstGeom prst="wedgeRoundRectCallout">
            <a:avLst>
              <a:gd name="adj1" fmla="val -78759"/>
              <a:gd name="adj2" fmla="val -12151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Children will be able to explain the meaning of words in context.</a:t>
            </a:r>
            <a:endParaRPr lang="en-GB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660308" y="2493104"/>
            <a:ext cx="2204859" cy="1198365"/>
          </a:xfrm>
          <a:prstGeom prst="wedgeRoundRectCallout">
            <a:avLst>
              <a:gd name="adj1" fmla="val -91132"/>
              <a:gd name="adj2" fmla="val -481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Children will </a:t>
            </a:r>
            <a:r>
              <a:rPr lang="en-GB" sz="1400" dirty="0" smtClean="0">
                <a:solidFill>
                  <a:schemeClr val="tx1"/>
                </a:solidFill>
              </a:rPr>
              <a:t>discuss words </a:t>
            </a:r>
            <a:r>
              <a:rPr lang="en-GB" sz="1400" dirty="0">
                <a:solidFill>
                  <a:schemeClr val="tx1"/>
                </a:solidFill>
              </a:rPr>
              <a:t>and phrases that capture the reader’s interest and imagination.</a:t>
            </a:r>
            <a:endParaRPr lang="en-GB" sz="1400" dirty="0">
              <a:solidFill>
                <a:schemeClr val="tx1"/>
              </a:solidFill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275856" y="4221088"/>
            <a:ext cx="2458616" cy="1052807"/>
          </a:xfrm>
          <a:prstGeom prst="wedgeRoundRectCallout">
            <a:avLst>
              <a:gd name="adj1" fmla="val 2467"/>
              <a:gd name="adj2" fmla="val -13062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Children will be able to predict what might happen and make inferences based on what they have read.</a:t>
            </a:r>
            <a:endParaRPr lang="en-GB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260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2204864"/>
            <a:ext cx="2458616" cy="1143000"/>
          </a:xfrm>
        </p:spPr>
        <p:txBody>
          <a:bodyPr>
            <a:noAutofit/>
          </a:bodyPr>
          <a:lstStyle/>
          <a:p>
            <a:r>
              <a:rPr lang="en-GB" sz="3200" b="1" u="sng" dirty="0" smtClean="0"/>
              <a:t>Maths Expectations </a:t>
            </a:r>
            <a:endParaRPr lang="en-GB" sz="3200" b="1" u="sng" dirty="0"/>
          </a:p>
        </p:txBody>
      </p:sp>
      <p:pic>
        <p:nvPicPr>
          <p:cNvPr id="4" name="Picture 3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4"/>
            <a:ext cx="8469631" cy="8560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ular Callout 5"/>
          <p:cNvSpPr/>
          <p:nvPr/>
        </p:nvSpPr>
        <p:spPr>
          <a:xfrm>
            <a:off x="251520" y="260648"/>
            <a:ext cx="2477767" cy="1198365"/>
          </a:xfrm>
          <a:prstGeom prst="wedgeRoundRectCallout">
            <a:avLst>
              <a:gd name="adj1" fmla="val 84514"/>
              <a:gd name="adj2" fmla="val 135822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Children will become fluent </a:t>
            </a: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in their knowledge and will be able to reason mathematically.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74505" y="2276872"/>
            <a:ext cx="2204859" cy="1198365"/>
          </a:xfrm>
          <a:prstGeom prst="wedgeRoundRectCallout">
            <a:avLst>
              <a:gd name="adj1" fmla="val 84514"/>
              <a:gd name="adj2" fmla="val -3320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/>
              <a:t>Pupils should be taught to recall multiplication and division facts up to </a:t>
            </a:r>
            <a:r>
              <a:rPr lang="en-GB" sz="1600" b="1" dirty="0" smtClean="0"/>
              <a:t>12 </a:t>
            </a:r>
            <a:r>
              <a:rPr lang="en-GB" sz="1600" b="1" dirty="0"/>
              <a:t>x 12 </a:t>
            </a:r>
            <a:endParaRPr lang="en-GB" sz="1600" b="1" dirty="0" smtClean="0"/>
          </a:p>
        </p:txBody>
      </p:sp>
      <p:sp>
        <p:nvSpPr>
          <p:cNvPr id="8" name="Rounded Rectangular Callout 7"/>
          <p:cNvSpPr/>
          <p:nvPr/>
        </p:nvSpPr>
        <p:spPr>
          <a:xfrm>
            <a:off x="3402734" y="260648"/>
            <a:ext cx="2204859" cy="1198365"/>
          </a:xfrm>
          <a:prstGeom prst="wedgeRoundRectCallout">
            <a:avLst>
              <a:gd name="adj1" fmla="val 4009"/>
              <a:gd name="adj2" fmla="val 107395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omic Sans MS" panose="030F0702030302020204" pitchFamily="66" charset="0"/>
                <a:ea typeface="Calibri"/>
                <a:cs typeface="Times New Roman"/>
              </a:rPr>
              <a:t>Children will count in multiples of 6,7,9,25 and 1,000.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156176" y="260648"/>
            <a:ext cx="2708991" cy="1417096"/>
          </a:xfrm>
          <a:prstGeom prst="wedgeRoundRectCallout">
            <a:avLst>
              <a:gd name="adj1" fmla="val -75984"/>
              <a:gd name="adj2" fmla="val 102474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Children will deepen their knowledge of place value in four digit numbers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(1000s, 100s, 10s and 1s).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24428" y="4293096"/>
            <a:ext cx="2204859" cy="1198365"/>
          </a:xfrm>
          <a:prstGeom prst="wedgeRoundRectCallout">
            <a:avLst>
              <a:gd name="adj1" fmla="val 78822"/>
              <a:gd name="adj2" fmla="val -123013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Children will be able to convert between units of measure, compare and classify shapes, and interpret data.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156176" y="4288208"/>
            <a:ext cx="2304256" cy="1198365"/>
          </a:xfrm>
          <a:prstGeom prst="wedgeRoundRectCallout">
            <a:avLst>
              <a:gd name="adj1" fmla="val -78759"/>
              <a:gd name="adj2" fmla="val -121516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Children will be able to calculate fluently, developing more formal strategies.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660308" y="2493104"/>
            <a:ext cx="2204859" cy="1198365"/>
          </a:xfrm>
          <a:prstGeom prst="wedgeRoundRectCallout">
            <a:avLst>
              <a:gd name="adj1" fmla="val -91132"/>
              <a:gd name="adj2" fmla="val -4817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Children will be able to round any number to the nearest 10, 100 and 1000.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153310" y="4288208"/>
            <a:ext cx="2204859" cy="1198365"/>
          </a:xfrm>
          <a:prstGeom prst="wedgeRoundRectCallout">
            <a:avLst>
              <a:gd name="adj1" fmla="val 3196"/>
              <a:gd name="adj2" fmla="val -114036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Children will recognise, show and solve problems involving fractions.</a:t>
            </a:r>
            <a:endParaRPr lang="en-GB" sz="1400" dirty="0"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37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u="sng" dirty="0" smtClean="0"/>
              <a:t>Homework in Year 4</a:t>
            </a:r>
            <a:endParaRPr lang="en-GB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728" y="1700808"/>
            <a:ext cx="8229600" cy="4279939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English or maths homework</a:t>
            </a:r>
          </a:p>
          <a:p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Set on a Friday to return by Wednesday</a:t>
            </a:r>
          </a:p>
          <a:p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Spellings will be set on 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Fridays 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 tested 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following Friday</a:t>
            </a:r>
            <a:endParaRPr lang="en-GB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Reading most days </a:t>
            </a:r>
          </a:p>
          <a:p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Topic Homework may be sent home over most holidays</a:t>
            </a:r>
          </a:p>
          <a:p>
            <a:endParaRPr lang="en-GB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St Mark's CofE Primary Schoo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6" y="5980747"/>
            <a:ext cx="8469631" cy="856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90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Practical ways to learn spellings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10318" t="18355" r="27910" b="7206"/>
          <a:stretch/>
        </p:blipFill>
        <p:spPr bwMode="auto">
          <a:xfrm>
            <a:off x="1231883" y="1268760"/>
            <a:ext cx="6680233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St Mark's CofE Primary Schoo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6" y="5980747"/>
            <a:ext cx="8469631" cy="856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527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1804</TotalTime>
  <Words>651</Words>
  <Application>Microsoft Office PowerPoint</Application>
  <PresentationFormat>On-screen Show (4:3)</PresentationFormat>
  <Paragraphs>119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Times New Roman</vt:lpstr>
      <vt:lpstr>Office Theme</vt:lpstr>
      <vt:lpstr>PowerPoint Presentation</vt:lpstr>
      <vt:lpstr>The Year 4 Team</vt:lpstr>
      <vt:lpstr>Topics this year</vt:lpstr>
      <vt:lpstr>A typical day</vt:lpstr>
      <vt:lpstr>Writing Expectations</vt:lpstr>
      <vt:lpstr>Reading Expectations </vt:lpstr>
      <vt:lpstr>Maths Expectations </vt:lpstr>
      <vt:lpstr>Homework in Year 4</vt:lpstr>
      <vt:lpstr>Practical ways to learn spellings</vt:lpstr>
      <vt:lpstr>At home please also …</vt:lpstr>
      <vt:lpstr>PowerPoint Presentation</vt:lpstr>
      <vt:lpstr>PowerPoint Presentation</vt:lpstr>
      <vt:lpstr>A few reminders…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</dc:creator>
  <cp:lastModifiedBy>Ruth Tunnicliffe</cp:lastModifiedBy>
  <cp:revision>138</cp:revision>
  <cp:lastPrinted>2016-10-07T16:41:30Z</cp:lastPrinted>
  <dcterms:created xsi:type="dcterms:W3CDTF">2013-08-30T15:11:46Z</dcterms:created>
  <dcterms:modified xsi:type="dcterms:W3CDTF">2018-09-19T18:26:05Z</dcterms:modified>
</cp:coreProperties>
</file>