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78" r:id="rId3"/>
    <p:sldId id="257" r:id="rId4"/>
    <p:sldId id="288" r:id="rId5"/>
    <p:sldId id="289" r:id="rId6"/>
    <p:sldId id="272" r:id="rId7"/>
    <p:sldId id="273" r:id="rId8"/>
    <p:sldId id="274" r:id="rId9"/>
    <p:sldId id="275" r:id="rId10"/>
    <p:sldId id="276" r:id="rId11"/>
    <p:sldId id="281" r:id="rId12"/>
    <p:sldId id="279" r:id="rId13"/>
    <p:sldId id="267" r:id="rId14"/>
    <p:sldId id="280" r:id="rId15"/>
    <p:sldId id="287" r:id="rId16"/>
    <p:sldId id="285" r:id="rId17"/>
    <p:sldId id="283" r:id="rId18"/>
    <p:sldId id="282" r:id="rId19"/>
    <p:sldId id="268" r:id="rId20"/>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lvl2pPr>
    <a:lvl3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lvl3pPr>
    <a:lvl4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lvl4pPr>
    <a:lvl5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lvl5pPr>
    <a:lvl6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lvl6pPr>
    <a:lvl7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lvl7pPr>
    <a:lvl8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lvl8pPr>
    <a:lvl9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6679" autoAdjust="0"/>
  </p:normalViewPr>
  <p:slideViewPr>
    <p:cSldViewPr snapToGrid="0">
      <p:cViewPr varScale="1">
        <p:scale>
          <a:sx n="51" d="100"/>
          <a:sy n="51" d="100"/>
        </p:scale>
        <p:origin x="10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B0FE162-FDDD-464C-8969-F58DFE352BCC}" type="datetimeFigureOut">
              <a:rPr lang="en-GB" smtClean="0"/>
              <a:t>28/02/2020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2F445BB-2608-4133-9774-F5E707826330}" type="slidenum">
              <a:rPr lang="en-GB" smtClean="0"/>
              <a:t>‹#›</a:t>
            </a:fld>
            <a:endParaRPr lang="en-GB"/>
          </a:p>
        </p:txBody>
      </p:sp>
    </p:spTree>
    <p:extLst>
      <p:ext uri="{BB962C8B-B14F-4D97-AF65-F5344CB8AC3E}">
        <p14:creationId xmlns:p14="http://schemas.microsoft.com/office/powerpoint/2010/main" val="3431170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90488" y="744538"/>
            <a:ext cx="6616700" cy="3722687"/>
          </a:xfrm>
          <a:prstGeom prst="rect">
            <a:avLst/>
          </a:prstGeom>
        </p:spPr>
        <p:txBody>
          <a:bodyPr/>
          <a:lstStyle/>
          <a:p>
            <a:endParaRPr/>
          </a:p>
        </p:txBody>
      </p:sp>
      <p:sp>
        <p:nvSpPr>
          <p:cNvPr id="126" name="Shape 126"/>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282162461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52406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smtClean="0"/>
              <a:t>Debbie</a:t>
            </a:r>
            <a:r>
              <a:rPr lang="en-GB" baseline="0" dirty="0" smtClean="0"/>
              <a:t> - </a:t>
            </a:r>
            <a:r>
              <a:rPr lang="en-GB" dirty="0" smtClean="0"/>
              <a:t>Introduce and explain</a:t>
            </a:r>
            <a:r>
              <a:rPr lang="en-GB" baseline="0" dirty="0" smtClean="0"/>
              <a:t> the fifth principle.</a:t>
            </a:r>
            <a:endParaRPr lang="en-GB" dirty="0" smtClean="0"/>
          </a:p>
          <a:p>
            <a:endParaRPr lang="en-GB" dirty="0"/>
          </a:p>
        </p:txBody>
      </p:sp>
    </p:spTree>
    <p:extLst>
      <p:ext uri="{BB962C8B-B14F-4D97-AF65-F5344CB8AC3E}">
        <p14:creationId xmlns:p14="http://schemas.microsoft.com/office/powerpoint/2010/main" val="296192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Debbie - When the children come in we will read Boris’ story. Talk about how this page is really key</a:t>
            </a:r>
            <a:r>
              <a:rPr lang="en-GB" baseline="0" dirty="0" smtClean="0"/>
              <a:t> for the children that we have in our school. Sometimes they hear different voices in their heads – the voice of the scrap man saying that they’re rubbish and the voices of you and us, who say that we care for them and love them, that we believe in them and they’re brilliant. It’s really hard for children to ignore the voice of the </a:t>
            </a:r>
            <a:r>
              <a:rPr lang="en-GB" baseline="0" dirty="0" err="1" smtClean="0"/>
              <a:t>scrapman</a:t>
            </a:r>
            <a:r>
              <a:rPr lang="en-GB" baseline="0" dirty="0" smtClean="0"/>
              <a:t> at times – its hard for adults too! </a:t>
            </a:r>
            <a:r>
              <a:rPr lang="en-GB" baseline="0" dirty="0" err="1" smtClean="0"/>
              <a:t>HeartSmart</a:t>
            </a:r>
            <a:r>
              <a:rPr lang="en-GB" baseline="0" dirty="0" smtClean="0"/>
              <a:t> is all about using the five principles to help us be </a:t>
            </a:r>
            <a:r>
              <a:rPr lang="en-GB" baseline="0" dirty="0" err="1" smtClean="0"/>
              <a:t>HeartSmart</a:t>
            </a:r>
            <a:r>
              <a:rPr lang="en-GB" baseline="0" dirty="0" smtClean="0"/>
              <a:t> and drain out the voice of the </a:t>
            </a:r>
            <a:r>
              <a:rPr lang="en-GB" baseline="0" dirty="0" err="1" smtClean="0"/>
              <a:t>scrapman</a:t>
            </a:r>
            <a:r>
              <a:rPr lang="en-GB" baseline="0" dirty="0" smtClean="0"/>
              <a:t>. </a:t>
            </a:r>
            <a:endParaRPr lang="en-GB" dirty="0"/>
          </a:p>
        </p:txBody>
      </p:sp>
    </p:spTree>
    <p:extLst>
      <p:ext uri="{BB962C8B-B14F-4D97-AF65-F5344CB8AC3E}">
        <p14:creationId xmlns:p14="http://schemas.microsoft.com/office/powerpoint/2010/main" val="171312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err="1" smtClean="0"/>
              <a:t>Bex</a:t>
            </a:r>
            <a:r>
              <a:rPr lang="en-GB" dirty="0" smtClean="0"/>
              <a:t> -</a:t>
            </a:r>
            <a:endParaRPr lang="en-GB" dirty="0"/>
          </a:p>
        </p:txBody>
      </p:sp>
    </p:spTree>
    <p:extLst>
      <p:ext uri="{BB962C8B-B14F-4D97-AF65-F5344CB8AC3E}">
        <p14:creationId xmlns:p14="http://schemas.microsoft.com/office/powerpoint/2010/main" val="79131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Bex</a:t>
            </a:r>
            <a:endParaRPr lang="en-GB" dirty="0"/>
          </a:p>
        </p:txBody>
      </p:sp>
    </p:spTree>
    <p:extLst>
      <p:ext uri="{BB962C8B-B14F-4D97-AF65-F5344CB8AC3E}">
        <p14:creationId xmlns:p14="http://schemas.microsoft.com/office/powerpoint/2010/main" val="420584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Debbie - Ask children</a:t>
            </a:r>
            <a:r>
              <a:rPr lang="en-GB" baseline="0" dirty="0" smtClean="0"/>
              <a:t> and parents to read the book together </a:t>
            </a:r>
          </a:p>
          <a:p>
            <a:r>
              <a:rPr lang="en-GB" baseline="0" dirty="0" smtClean="0"/>
              <a:t>NB – Order enough books – one per family </a:t>
            </a:r>
            <a:endParaRPr lang="en-GB" dirty="0"/>
          </a:p>
        </p:txBody>
      </p:sp>
    </p:spTree>
    <p:extLst>
      <p:ext uri="{BB962C8B-B14F-4D97-AF65-F5344CB8AC3E}">
        <p14:creationId xmlns:p14="http://schemas.microsoft.com/office/powerpoint/2010/main" val="1095519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Debbie - Decorate Boris using he pens.</a:t>
            </a:r>
            <a:r>
              <a:rPr lang="en-GB" baseline="0" dirty="0" smtClean="0"/>
              <a:t>  Can you show where Boris’ heart is?</a:t>
            </a:r>
            <a:endParaRPr lang="en-GB" dirty="0"/>
          </a:p>
        </p:txBody>
      </p:sp>
    </p:spTree>
    <p:extLst>
      <p:ext uri="{BB962C8B-B14F-4D97-AF65-F5344CB8AC3E}">
        <p14:creationId xmlns:p14="http://schemas.microsoft.com/office/powerpoint/2010/main" val="332986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err="1" smtClean="0"/>
              <a:t>Bex</a:t>
            </a:r>
            <a:endParaRPr lang="en-GB" dirty="0"/>
          </a:p>
        </p:txBody>
      </p:sp>
    </p:spTree>
    <p:extLst>
      <p:ext uri="{BB962C8B-B14F-4D97-AF65-F5344CB8AC3E}">
        <p14:creationId xmlns:p14="http://schemas.microsoft.com/office/powerpoint/2010/main" val="41114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err="1" smtClean="0"/>
              <a:t>Bex</a:t>
            </a:r>
            <a:endParaRPr lang="en-GB" dirty="0" smtClean="0"/>
          </a:p>
          <a:p>
            <a:r>
              <a:rPr lang="en-GB" dirty="0" smtClean="0"/>
              <a:t>Need grid for self reflection</a:t>
            </a:r>
            <a:endParaRPr lang="en-GB" dirty="0"/>
          </a:p>
        </p:txBody>
      </p:sp>
    </p:spTree>
    <p:extLst>
      <p:ext uri="{BB962C8B-B14F-4D97-AF65-F5344CB8AC3E}">
        <p14:creationId xmlns:p14="http://schemas.microsoft.com/office/powerpoint/2010/main" val="1323878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Debbie - In homework</a:t>
            </a:r>
            <a:r>
              <a:rPr lang="en-GB" baseline="0" dirty="0" smtClean="0"/>
              <a:t> packs:</a:t>
            </a:r>
          </a:p>
          <a:p>
            <a:r>
              <a:rPr lang="en-GB" baseline="0" dirty="0" smtClean="0"/>
              <a:t>Paper</a:t>
            </a:r>
          </a:p>
          <a:p>
            <a:r>
              <a:rPr lang="en-GB" baseline="0" dirty="0" smtClean="0"/>
              <a:t>Pencil </a:t>
            </a:r>
          </a:p>
          <a:p>
            <a:r>
              <a:rPr lang="en-GB" baseline="0" dirty="0" smtClean="0"/>
              <a:t>Scissors</a:t>
            </a:r>
          </a:p>
          <a:p>
            <a:r>
              <a:rPr lang="en-GB" baseline="0" dirty="0" smtClean="0"/>
              <a:t>Website link </a:t>
            </a:r>
          </a:p>
          <a:p>
            <a:r>
              <a:rPr lang="en-GB" baseline="0" dirty="0" smtClean="0"/>
              <a:t>Colouring pens/pencils? </a:t>
            </a:r>
            <a:endParaRPr lang="en-GB" dirty="0"/>
          </a:p>
        </p:txBody>
      </p:sp>
    </p:spTree>
    <p:extLst>
      <p:ext uri="{BB962C8B-B14F-4D97-AF65-F5344CB8AC3E}">
        <p14:creationId xmlns:p14="http://schemas.microsoft.com/office/powerpoint/2010/main" val="3799457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35275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Bex</a:t>
            </a:r>
            <a:endParaRPr lang="en-GB" dirty="0"/>
          </a:p>
        </p:txBody>
      </p:sp>
    </p:spTree>
    <p:extLst>
      <p:ext uri="{BB962C8B-B14F-4D97-AF65-F5344CB8AC3E}">
        <p14:creationId xmlns:p14="http://schemas.microsoft.com/office/powerpoint/2010/main" val="166211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sz="2200" b="0" i="0" u="none" strike="noStrike" baseline="0" dirty="0" err="1" smtClean="0">
                <a:latin typeface="+mn-lt"/>
                <a:ea typeface="+mn-ea"/>
                <a:cs typeface="+mn-cs"/>
                <a:sym typeface="Helvetica Neue"/>
              </a:rPr>
              <a:t>Bex</a:t>
            </a:r>
            <a:r>
              <a:rPr lang="en-GB" sz="2200" b="0" i="0" u="none" strike="noStrike" baseline="0" dirty="0" smtClean="0">
                <a:latin typeface="+mn-lt"/>
                <a:ea typeface="+mn-ea"/>
                <a:cs typeface="+mn-cs"/>
                <a:sym typeface="Helvetica Neue"/>
              </a:rPr>
              <a:t>  - </a:t>
            </a:r>
            <a:r>
              <a:rPr lang="en-GB" sz="2200" b="0" i="0" u="none" strike="noStrike" baseline="0" dirty="0" err="1" smtClean="0">
                <a:latin typeface="+mn-lt"/>
                <a:ea typeface="+mn-ea"/>
                <a:cs typeface="+mn-cs"/>
                <a:sym typeface="Helvetica Neue"/>
              </a:rPr>
              <a:t>HeartSmart</a:t>
            </a:r>
            <a:r>
              <a:rPr lang="en-GB" sz="2200" b="0" i="0" u="none" strike="noStrike" baseline="0" dirty="0" smtClean="0">
                <a:latin typeface="+mn-lt"/>
                <a:ea typeface="+mn-ea"/>
                <a:cs typeface="+mn-cs"/>
                <a:sym typeface="Helvetica Neue"/>
              </a:rPr>
              <a:t> is about being smart with our heart. The life of our heart affects the whole of our life. So with the children, we’ve been looking at how we can get the best out of our life by thinking about our heart. The Bible talks about the heart almost 300 times so it’s pretty important! We’ve been using Boris the Robot to help us on our journey. </a:t>
            </a:r>
          </a:p>
          <a:p>
            <a:r>
              <a:rPr lang="en-GB" sz="2200" b="0" i="0" u="none" strike="noStrike" baseline="0" dirty="0" smtClean="0">
                <a:latin typeface="+mn-lt"/>
                <a:ea typeface="+mn-ea"/>
                <a:cs typeface="+mn-cs"/>
                <a:sym typeface="Helvetica Neue"/>
              </a:rPr>
              <a:t>There’s a </a:t>
            </a:r>
            <a:r>
              <a:rPr lang="en-GB" sz="2200" b="0" i="0" u="none" strike="noStrike" baseline="0" dirty="0" err="1" smtClean="0">
                <a:latin typeface="+mn-lt"/>
                <a:ea typeface="+mn-ea"/>
                <a:cs typeface="+mn-cs"/>
                <a:sym typeface="Helvetica Neue"/>
              </a:rPr>
              <a:t>HeartSmart</a:t>
            </a:r>
            <a:r>
              <a:rPr lang="en-GB" sz="2200" b="0" i="0" u="none" strike="noStrike" baseline="0" dirty="0" smtClean="0">
                <a:latin typeface="+mn-lt"/>
                <a:ea typeface="+mn-ea"/>
                <a:cs typeface="+mn-cs"/>
                <a:sym typeface="Helvetica Neue"/>
              </a:rPr>
              <a:t> high five that help us know how to make good decisions. If you imagine a cake with five slices, each one of the high five is a slice, but the cake is </a:t>
            </a:r>
            <a:r>
              <a:rPr lang="en-GB" sz="2200" b="0" i="0" u="none" strike="noStrike" baseline="0" dirty="0" err="1" smtClean="0">
                <a:latin typeface="+mn-lt"/>
                <a:ea typeface="+mn-ea"/>
                <a:cs typeface="+mn-cs"/>
                <a:sym typeface="Helvetica Neue"/>
              </a:rPr>
              <a:t>HeartSmart</a:t>
            </a:r>
            <a:r>
              <a:rPr lang="en-GB" sz="2200" b="0" i="0" u="none" strike="noStrike" baseline="0" dirty="0" smtClean="0">
                <a:latin typeface="+mn-lt"/>
                <a:ea typeface="+mn-ea"/>
                <a:cs typeface="+mn-cs"/>
                <a:sym typeface="Helvetica Neue"/>
              </a:rPr>
              <a:t>. We’re starting our </a:t>
            </a:r>
            <a:r>
              <a:rPr lang="en-GB" sz="2200" b="0" i="0" u="none" strike="noStrike" baseline="0" dirty="0" err="1" smtClean="0">
                <a:latin typeface="+mn-lt"/>
                <a:ea typeface="+mn-ea"/>
                <a:cs typeface="+mn-cs"/>
                <a:sym typeface="Helvetica Neue"/>
              </a:rPr>
              <a:t>HeartSmart</a:t>
            </a:r>
            <a:r>
              <a:rPr lang="en-GB" sz="2200" b="0" i="0" u="none" strike="noStrike" baseline="0" dirty="0" smtClean="0">
                <a:latin typeface="+mn-lt"/>
                <a:ea typeface="+mn-ea"/>
                <a:cs typeface="+mn-cs"/>
                <a:sym typeface="Helvetica Neue"/>
              </a:rPr>
              <a:t> journey by thinking about the cake, which is of course, the heart. </a:t>
            </a:r>
            <a:endParaRPr lang="en-GB" dirty="0"/>
          </a:p>
        </p:txBody>
      </p:sp>
    </p:spTree>
    <p:extLst>
      <p:ext uri="{BB962C8B-B14F-4D97-AF65-F5344CB8AC3E}">
        <p14:creationId xmlns:p14="http://schemas.microsoft.com/office/powerpoint/2010/main" val="188313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sz="2200" b="0" i="0" u="none" strike="noStrike" baseline="0" dirty="0" smtClean="0">
                <a:latin typeface="+mn-lt"/>
                <a:ea typeface="+mn-ea"/>
                <a:cs typeface="+mn-cs"/>
                <a:sym typeface="Helvetica Neue"/>
              </a:rPr>
              <a:t>Debbie - We want the children to know that we all have a body, a mind and a heart. The heart is the epicentre of who we are, the driving force of why we do what we do. We want the children to understand that there are times to listen to our heart and times to lead our heart. So how can we know when to listen to our heart and when to lead our heart? How can we know how to be </a:t>
            </a:r>
            <a:r>
              <a:rPr lang="en-GB" sz="2200" b="0" i="0" u="none" strike="noStrike" baseline="0" dirty="0" err="1" smtClean="0">
                <a:latin typeface="+mn-lt"/>
                <a:ea typeface="+mn-ea"/>
                <a:cs typeface="+mn-cs"/>
                <a:sym typeface="Helvetica Neue"/>
              </a:rPr>
              <a:t>HeartSmart</a:t>
            </a:r>
            <a:r>
              <a:rPr lang="en-GB" sz="2200" b="0" i="0" u="none" strike="noStrike" baseline="0" dirty="0" smtClean="0">
                <a:latin typeface="+mn-lt"/>
                <a:ea typeface="+mn-ea"/>
                <a:cs typeface="+mn-cs"/>
                <a:sym typeface="Helvetica Neue"/>
              </a:rPr>
              <a:t>? The power on button helps us to do this.  It means –</a:t>
            </a:r>
          </a:p>
          <a:p>
            <a:r>
              <a:rPr lang="en-GB" sz="2200" b="0" i="0" u="none" strike="noStrike" baseline="0" dirty="0" smtClean="0">
                <a:latin typeface="+mn-lt"/>
                <a:ea typeface="+mn-ea"/>
                <a:cs typeface="+mn-cs"/>
                <a:sym typeface="Helvetica Neue"/>
              </a:rPr>
              <a:t>I - love yourself. The inside of you. Consider your feelings</a:t>
            </a:r>
          </a:p>
          <a:p>
            <a:r>
              <a:rPr lang="en-GB" sz="2200" b="0" i="0" u="none" strike="noStrike" baseline="0" dirty="0" smtClean="0">
                <a:latin typeface="+mn-lt"/>
                <a:ea typeface="+mn-ea"/>
                <a:cs typeface="+mn-cs"/>
                <a:sym typeface="Helvetica Neue"/>
              </a:rPr>
              <a:t>O - love others. The outside of you. Consider others. (Loving others doesn’t mean doing whatever the other person wants us to but it might mean</a:t>
            </a:r>
          </a:p>
          <a:p>
            <a:r>
              <a:rPr lang="en-GB" sz="2200" b="0" i="0" u="none" strike="noStrike" baseline="0" dirty="0" smtClean="0">
                <a:latin typeface="+mn-lt"/>
                <a:ea typeface="+mn-ea"/>
                <a:cs typeface="+mn-cs"/>
                <a:sym typeface="Helvetica Neue"/>
              </a:rPr>
              <a:t>finding a way to be kind to them.)  Every time we use the power on button, it gives our heart a work out and helps it to become strong.</a:t>
            </a:r>
            <a:endParaRPr lang="en-GB" dirty="0"/>
          </a:p>
        </p:txBody>
      </p:sp>
    </p:spTree>
    <p:extLst>
      <p:ext uri="{BB962C8B-B14F-4D97-AF65-F5344CB8AC3E}">
        <p14:creationId xmlns:p14="http://schemas.microsoft.com/office/powerpoint/2010/main" val="1360010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smtClean="0"/>
              <a:t>Debbie - Through our</a:t>
            </a:r>
            <a:r>
              <a:rPr lang="en-GB" baseline="0" dirty="0" smtClean="0"/>
              <a:t> Get </a:t>
            </a:r>
            <a:r>
              <a:rPr lang="en-GB" baseline="0" dirty="0" err="1" smtClean="0"/>
              <a:t>HeartSmart</a:t>
            </a:r>
            <a:r>
              <a:rPr lang="en-GB" baseline="0" dirty="0" smtClean="0"/>
              <a:t> unit we also explore the consequences of choices.  The choices we make will always affect us and can affect others around us too.  We want children to be thinking is this choice good for me?  Is it good for others?  When children do this, they learn to make powerful choices and this is being </a:t>
            </a:r>
            <a:r>
              <a:rPr lang="en-GB" baseline="0" dirty="0" err="1" smtClean="0"/>
              <a:t>HeartSmart</a:t>
            </a:r>
            <a:r>
              <a:rPr lang="en-GB" baseline="0" dirty="0" smtClean="0"/>
              <a:t>.  Often choices that are good for others (like choosing to help) are good for us to as they strengthen our hearts and make us feel good.</a:t>
            </a:r>
            <a:endParaRPr lang="en-GB" dirty="0"/>
          </a:p>
        </p:txBody>
      </p:sp>
    </p:spTree>
    <p:extLst>
      <p:ext uri="{BB962C8B-B14F-4D97-AF65-F5344CB8AC3E}">
        <p14:creationId xmlns:p14="http://schemas.microsoft.com/office/powerpoint/2010/main" val="255064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err="1" smtClean="0"/>
              <a:t>Bex</a:t>
            </a:r>
            <a:r>
              <a:rPr lang="en-GB" dirty="0" smtClean="0"/>
              <a:t> - Introduce and explain</a:t>
            </a:r>
            <a:r>
              <a:rPr lang="en-GB" baseline="0" dirty="0" smtClean="0"/>
              <a:t> the first principle.</a:t>
            </a:r>
            <a:endParaRPr lang="en-GB" dirty="0"/>
          </a:p>
        </p:txBody>
      </p:sp>
    </p:spTree>
    <p:extLst>
      <p:ext uri="{BB962C8B-B14F-4D97-AF65-F5344CB8AC3E}">
        <p14:creationId xmlns:p14="http://schemas.microsoft.com/office/powerpoint/2010/main" val="154415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err="1" smtClean="0"/>
              <a:t>Bex</a:t>
            </a:r>
            <a:r>
              <a:rPr lang="en-GB" dirty="0" smtClean="0"/>
              <a:t> - Introduce and explain the second principle.</a:t>
            </a:r>
            <a:endParaRPr lang="en-GB" dirty="0"/>
          </a:p>
        </p:txBody>
      </p:sp>
    </p:spTree>
    <p:extLst>
      <p:ext uri="{BB962C8B-B14F-4D97-AF65-F5344CB8AC3E}">
        <p14:creationId xmlns:p14="http://schemas.microsoft.com/office/powerpoint/2010/main" val="86551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err="1" smtClean="0"/>
              <a:t>Bex</a:t>
            </a:r>
            <a:r>
              <a:rPr lang="en-GB" dirty="0" smtClean="0"/>
              <a:t> - Introduce and explain</a:t>
            </a:r>
            <a:r>
              <a:rPr lang="en-GB" baseline="0" dirty="0" smtClean="0"/>
              <a:t> the third principle.</a:t>
            </a:r>
            <a:endParaRPr lang="en-GB" dirty="0" smtClean="0"/>
          </a:p>
          <a:p>
            <a:endParaRPr lang="en-GB" dirty="0"/>
          </a:p>
        </p:txBody>
      </p:sp>
    </p:spTree>
    <p:extLst>
      <p:ext uri="{BB962C8B-B14F-4D97-AF65-F5344CB8AC3E}">
        <p14:creationId xmlns:p14="http://schemas.microsoft.com/office/powerpoint/2010/main" val="2993121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smtClean="0"/>
              <a:t>Debbie - </a:t>
            </a:r>
            <a:r>
              <a:rPr lang="en-GB" dirty="0" err="1" smtClean="0"/>
              <a:t>ntIroduce</a:t>
            </a:r>
            <a:r>
              <a:rPr lang="en-GB" dirty="0" smtClean="0"/>
              <a:t> and explain</a:t>
            </a:r>
            <a:r>
              <a:rPr lang="en-GB" baseline="0" dirty="0" smtClean="0"/>
              <a:t> the fourth principle.</a:t>
            </a:r>
            <a:endParaRPr lang="en-GB" dirty="0" smtClean="0"/>
          </a:p>
          <a:p>
            <a:endParaRPr lang="en-GB" dirty="0"/>
          </a:p>
        </p:txBody>
      </p:sp>
    </p:spTree>
    <p:extLst>
      <p:ext uri="{BB962C8B-B14F-4D97-AF65-F5344CB8AC3E}">
        <p14:creationId xmlns:p14="http://schemas.microsoft.com/office/powerpoint/2010/main" val="96707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8"/>
            <a:ext cx="14716127" cy="4643440"/>
          </a:xfrm>
          <a:prstGeom prst="rect">
            <a:avLst/>
          </a:prstGeom>
        </p:spPr>
        <p:txBody>
          <a:bodyPr anchor="b"/>
          <a:lstStyle/>
          <a:p>
            <a:r>
              <a:t>Title Text</a:t>
            </a:r>
          </a:p>
        </p:txBody>
      </p:sp>
      <p:sp>
        <p:nvSpPr>
          <p:cNvPr id="12" name="Body Level One…"/>
          <p:cNvSpPr txBox="1">
            <a:spLocks noGrp="1"/>
          </p:cNvSpPr>
          <p:nvPr>
            <p:ph type="body" sz="quarter" idx="1"/>
          </p:nvPr>
        </p:nvSpPr>
        <p:spPr>
          <a:xfrm>
            <a:off x="4833937" y="7072310"/>
            <a:ext cx="14716127" cy="1589487"/>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000000"/>
        </a:solid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4833937" y="2303858"/>
            <a:ext cx="14716127" cy="4643440"/>
          </a:xfrm>
          <a:prstGeom prst="rect">
            <a:avLst/>
          </a:prstGeom>
        </p:spPr>
        <p:txBody>
          <a:bodyPr anchor="b"/>
          <a:lstStyle>
            <a:lvl1pPr>
              <a:defRPr>
                <a:solidFill>
                  <a:srgbClr val="FFFFFF"/>
                </a:solidFill>
              </a:defRPr>
            </a:lvl1pPr>
          </a:lstStyle>
          <a:p>
            <a:r>
              <a:t>Title Text</a:t>
            </a:r>
          </a:p>
        </p:txBody>
      </p:sp>
      <p:sp>
        <p:nvSpPr>
          <p:cNvPr id="118" name="Body Level One…"/>
          <p:cNvSpPr txBox="1">
            <a:spLocks noGrp="1"/>
          </p:cNvSpPr>
          <p:nvPr>
            <p:ph type="body" sz="quarter" idx="1"/>
          </p:nvPr>
        </p:nvSpPr>
        <p:spPr>
          <a:xfrm>
            <a:off x="4833937" y="7072310"/>
            <a:ext cx="14716127" cy="1589487"/>
          </a:xfrm>
          <a:prstGeom prst="rect">
            <a:avLst/>
          </a:prstGeom>
        </p:spPr>
        <p:txBody>
          <a:bodyPr anchor="t"/>
          <a:lstStyle>
            <a:lvl1pPr marL="0" indent="0" algn="ctr">
              <a:spcBef>
                <a:spcPts val="0"/>
              </a:spcBef>
              <a:buSzTx/>
              <a:buNone/>
              <a:defRPr sz="4400">
                <a:solidFill>
                  <a:srgbClr val="FFFFFF"/>
                </a:solidFill>
              </a:defRPr>
            </a:lvl1pPr>
            <a:lvl2pPr marL="0" indent="0" algn="ctr">
              <a:spcBef>
                <a:spcPts val="0"/>
              </a:spcBef>
              <a:buSzTx/>
              <a:buNone/>
              <a:defRPr sz="4400">
                <a:solidFill>
                  <a:srgbClr val="FFFFFF"/>
                </a:solidFill>
              </a:defRPr>
            </a:lvl2pPr>
            <a:lvl3pPr marL="0" indent="0" algn="ctr">
              <a:spcBef>
                <a:spcPts val="0"/>
              </a:spcBef>
              <a:buSzTx/>
              <a:buNone/>
              <a:defRPr sz="4400">
                <a:solidFill>
                  <a:srgbClr val="FFFFFF"/>
                </a:solidFill>
              </a:defRPr>
            </a:lvl3pPr>
            <a:lvl4pPr marL="0" indent="0" algn="ctr">
              <a:spcBef>
                <a:spcPts val="0"/>
              </a:spcBef>
              <a:buSzTx/>
              <a:buNone/>
              <a:defRPr sz="4400">
                <a:solidFill>
                  <a:srgbClr val="FFFFFF"/>
                </a:solidFill>
              </a:defRPr>
            </a:lvl4pPr>
            <a:lvl5pPr marL="0" indent="0" algn="ctr">
              <a:spcBef>
                <a:spcPts val="0"/>
              </a:spcBef>
              <a:buSzTx/>
              <a:buNone/>
              <a:defRPr sz="4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11935815" y="13019484"/>
            <a:ext cx="494511" cy="511173"/>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4387453" y="3661171"/>
            <a:ext cx="15609094" cy="884039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9" y="3661171"/>
            <a:ext cx="7500940" cy="8840394"/>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quarter" idx="1"/>
          </p:nvPr>
        </p:nvSpPr>
        <p:spPr>
          <a:xfrm>
            <a:off x="4387453" y="3661171"/>
            <a:ext cx="7500940" cy="8840394"/>
          </a:xfrm>
          <a:prstGeom prst="rect">
            <a:avLst/>
          </a:prstGeom>
        </p:spPr>
        <p:txBody>
          <a:bodyPr/>
          <a:lstStyle>
            <a:lvl1pPr marL="465363" indent="-465363">
              <a:spcBef>
                <a:spcPts val="4500"/>
              </a:spcBef>
              <a:defRPr sz="3800"/>
            </a:lvl1pPr>
            <a:lvl2pPr marL="808263" indent="-465363">
              <a:spcBef>
                <a:spcPts val="4500"/>
              </a:spcBef>
              <a:defRPr sz="3800"/>
            </a:lvl2pPr>
            <a:lvl3pPr marL="1151164" indent="-465363">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5"/>
            <a:ext cx="15609094" cy="1014412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95609" y="7161609"/>
            <a:ext cx="7500940" cy="5304237"/>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2504353" y="1250154"/>
            <a:ext cx="7500940" cy="5304239"/>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4387453" y="1250154"/>
            <a:ext cx="7500940" cy="11215691"/>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4833937" y="8947546"/>
            <a:ext cx="14716127" cy="660800"/>
          </a:xfrm>
          <a:prstGeom prst="rect">
            <a:avLst/>
          </a:prstGeom>
        </p:spPr>
        <p:txBody>
          <a:bodyPr anchor="t"/>
          <a:lstStyle>
            <a:lvl1pPr marL="0" indent="0" algn="ctr">
              <a:spcBef>
                <a:spcPts val="0"/>
              </a:spcBef>
              <a:buSzTx/>
              <a:buNone/>
              <a:defRPr sz="3200">
                <a:latin typeface="+mj-lt"/>
                <a:ea typeface="+mj-ea"/>
                <a:cs typeface="+mj-cs"/>
                <a:sym typeface="Helvetica"/>
              </a:defRPr>
            </a:lvl1pPr>
            <a:lvl2pPr marL="839609" indent="-395111" algn="ctr">
              <a:spcBef>
                <a:spcPts val="0"/>
              </a:spcBef>
              <a:defRPr sz="3200">
                <a:latin typeface="+mj-lt"/>
                <a:ea typeface="+mj-ea"/>
                <a:cs typeface="+mj-cs"/>
                <a:sym typeface="Helvetica"/>
              </a:defRPr>
            </a:lvl2pPr>
            <a:lvl3pPr marL="1284109" indent="-395109" algn="ctr">
              <a:spcBef>
                <a:spcPts val="0"/>
              </a:spcBef>
              <a:defRPr sz="3200">
                <a:latin typeface="+mj-lt"/>
                <a:ea typeface="+mj-ea"/>
                <a:cs typeface="+mj-cs"/>
                <a:sym typeface="Helvetica"/>
              </a:defRPr>
            </a:lvl3pPr>
            <a:lvl4pPr marL="1728609" indent="-395109" algn="ctr">
              <a:spcBef>
                <a:spcPts val="0"/>
              </a:spcBef>
              <a:defRPr sz="3200">
                <a:latin typeface="+mj-lt"/>
                <a:ea typeface="+mj-ea"/>
                <a:cs typeface="+mj-cs"/>
                <a:sym typeface="Helvetica"/>
              </a:defRPr>
            </a:lvl4pPr>
            <a:lvl5pPr marL="2173109" indent="-395109" algn="ctr">
              <a:spcBef>
                <a:spcPts val="0"/>
              </a:spcBef>
              <a:defRPr sz="3200">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4833937" y="6000353"/>
            <a:ext cx="14716129" cy="965203"/>
          </a:xfrm>
          <a:prstGeom prst="rect">
            <a:avLst/>
          </a:prstGeom>
        </p:spPr>
        <p:txBody>
          <a:bodyPr/>
          <a:lstStyle/>
          <a:p>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625077"/>
            <a:ext cx="15609094" cy="3036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5" tIns="71435" rIns="71435" bIns="71435" anchor="ctr">
            <a:normAutofit/>
          </a:bodyPr>
          <a:lstStyle/>
          <a:p>
            <a:r>
              <a:t>Title Text</a:t>
            </a:r>
          </a:p>
        </p:txBody>
      </p:sp>
      <p:sp>
        <p:nvSpPr>
          <p:cNvPr id="3" name="Body Level One…"/>
          <p:cNvSpPr txBox="1">
            <a:spLocks noGrp="1"/>
          </p:cNvSpPr>
          <p:nvPr>
            <p:ph type="body" idx="1"/>
          </p:nvPr>
        </p:nvSpPr>
        <p:spPr>
          <a:xfrm>
            <a:off x="13610166" y="3962400"/>
            <a:ext cx="9550401" cy="9753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5" tIns="71435" rIns="71435" bIns="71435"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35815" y="13010554"/>
            <a:ext cx="494511" cy="511173"/>
          </a:xfrm>
          <a:prstGeom prst="rect">
            <a:avLst/>
          </a:prstGeom>
          <a:ln w="12700">
            <a:miter lim="400000"/>
          </a:ln>
        </p:spPr>
        <p:txBody>
          <a:bodyPr wrap="none" lIns="71435" tIns="71435" rIns="71435" bIns="71435">
            <a:spAutoFit/>
          </a:bodyPr>
          <a:lstStyle>
            <a:lvl1pPr>
              <a:defRPr sz="2400">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transition spd="med"/>
  <p:txStyles>
    <p:titleStyle>
      <a:lvl1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1529"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617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1pPr>
      <a:lvl2pPr marL="1061859"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2pPr>
      <a:lvl3pPr marL="15063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3pPr>
      <a:lvl4pPr marL="1950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4pPr>
      <a:lvl5pPr marL="23953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5pPr>
      <a:lvl6pPr marL="2839859"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6pPr>
      <a:lvl7pPr marL="32843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7pPr>
      <a:lvl8pPr marL="3728861" marR="0" indent="-617359"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8pPr>
      <a:lvl9pPr marL="4173361" marR="0" indent="-617361" algn="l" defTabSz="821529"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1529"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hyperlink" Target="https://youtu.be/WI9XpRqJXw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www.heartsmart.school/hsCreative-getheartsmar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B5AB"/>
        </a:solidFill>
        <a:effectLst/>
      </p:bgPr>
    </p:bg>
    <p:spTree>
      <p:nvGrpSpPr>
        <p:cNvPr id="1" name=""/>
        <p:cNvGrpSpPr/>
        <p:nvPr/>
      </p:nvGrpSpPr>
      <p:grpSpPr>
        <a:xfrm>
          <a:off x="0" y="0"/>
          <a:ext cx="0" cy="0"/>
          <a:chOff x="0" y="0"/>
          <a:chExt cx="0" cy="0"/>
        </a:xfrm>
      </p:grpSpPr>
      <p:pic>
        <p:nvPicPr>
          <p:cNvPr id="128" name="heartsmart-logo-colour.ai" descr="heartsmart-logo-colour.ai"/>
          <p:cNvPicPr>
            <a:picLocks noChangeAspect="1"/>
          </p:cNvPicPr>
          <p:nvPr/>
        </p:nvPicPr>
        <p:blipFill>
          <a:blip r:embed="rId3">
            <a:extLst/>
          </a:blip>
          <a:stretch>
            <a:fillRect/>
          </a:stretch>
        </p:blipFill>
        <p:spPr>
          <a:xfrm>
            <a:off x="2152024" y="1827854"/>
            <a:ext cx="10419120" cy="10338590"/>
          </a:xfrm>
          <a:prstGeom prst="rect">
            <a:avLst/>
          </a:prstGeom>
          <a:ln w="12700">
            <a:miter lim="400000"/>
          </a:ln>
        </p:spPr>
      </p:pic>
      <p:sp>
        <p:nvSpPr>
          <p:cNvPr id="2" name="TextBox 1"/>
          <p:cNvSpPr txBox="1"/>
          <p:nvPr/>
        </p:nvSpPr>
        <p:spPr>
          <a:xfrm>
            <a:off x="14272591" y="2941880"/>
            <a:ext cx="8408505" cy="8269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5" tIns="71435" rIns="71435" bIns="71435"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kumimoji="0" lang="en-GB" sz="6600" b="0" i="0" u="none" strike="noStrike" cap="none" spc="0" normalizeH="0" baseline="0" dirty="0" smtClean="0">
                <a:ln>
                  <a:noFill/>
                </a:ln>
                <a:solidFill>
                  <a:srgbClr val="000000"/>
                </a:solidFill>
                <a:effectLst/>
                <a:uFillTx/>
                <a:latin typeface="+mj-lt"/>
                <a:ea typeface="+mj-ea"/>
                <a:cs typeface="+mj-cs"/>
                <a:sym typeface="Helvetica"/>
              </a:rPr>
              <a:t>Please</a:t>
            </a:r>
            <a:r>
              <a:rPr kumimoji="0" lang="en-GB" sz="6600" b="0" i="0" u="none" strike="noStrike" cap="none" spc="0" normalizeH="0" dirty="0" smtClean="0">
                <a:ln>
                  <a:noFill/>
                </a:ln>
                <a:solidFill>
                  <a:srgbClr val="000000"/>
                </a:solidFill>
                <a:effectLst/>
                <a:uFillTx/>
                <a:latin typeface="+mj-lt"/>
                <a:ea typeface="+mj-ea"/>
                <a:cs typeface="+mj-cs"/>
                <a:sym typeface="Helvetica"/>
              </a:rPr>
              <a:t> </a:t>
            </a:r>
            <a:r>
              <a:rPr kumimoji="0" lang="en-GB" sz="6600" b="0" i="0" u="none" strike="noStrike" cap="none" spc="0" normalizeH="0" dirty="0" smtClean="0">
                <a:ln>
                  <a:noFill/>
                </a:ln>
                <a:solidFill>
                  <a:srgbClr val="000000"/>
                </a:solidFill>
                <a:effectLst/>
                <a:uFillTx/>
                <a:latin typeface="+mj-lt"/>
                <a:ea typeface="+mj-ea"/>
                <a:cs typeface="+mj-cs"/>
                <a:sym typeface="Helvetica"/>
              </a:rPr>
              <a:t>sign the register, pick </a:t>
            </a:r>
            <a:r>
              <a:rPr kumimoji="0" lang="en-GB" sz="6600" b="0" i="0" u="none" strike="noStrike" cap="none" spc="0" normalizeH="0" dirty="0" smtClean="0">
                <a:ln>
                  <a:noFill/>
                </a:ln>
                <a:solidFill>
                  <a:srgbClr val="000000"/>
                </a:solidFill>
                <a:effectLst/>
                <a:uFillTx/>
                <a:latin typeface="+mj-lt"/>
                <a:ea typeface="+mj-ea"/>
                <a:cs typeface="+mj-cs"/>
                <a:sym typeface="Helvetica"/>
              </a:rPr>
              <a:t>up a pack and get yourself a drink</a:t>
            </a:r>
            <a:r>
              <a:rPr kumimoji="0" lang="en-GB" sz="6600" b="0" i="0" u="none" strike="noStrike" cap="none" spc="0" normalizeH="0" dirty="0" smtClean="0">
                <a:ln>
                  <a:noFill/>
                </a:ln>
                <a:solidFill>
                  <a:srgbClr val="000000"/>
                </a:solidFill>
                <a:effectLst/>
                <a:uFillTx/>
                <a:latin typeface="+mj-lt"/>
                <a:ea typeface="+mj-ea"/>
                <a:cs typeface="+mj-cs"/>
                <a:sym typeface="Helvetica"/>
              </a:rPr>
              <a:t>.</a:t>
            </a:r>
          </a:p>
          <a:p>
            <a:pPr marL="0" marR="0" indent="0" algn="ctr" defTabSz="821529" rtl="0" fontAlgn="auto" latinLnBrk="0" hangingPunct="0">
              <a:lnSpc>
                <a:spcPct val="100000"/>
              </a:lnSpc>
              <a:spcBef>
                <a:spcPts val="0"/>
              </a:spcBef>
              <a:spcAft>
                <a:spcPts val="0"/>
              </a:spcAft>
              <a:buClrTx/>
              <a:buSzTx/>
              <a:buFontTx/>
              <a:buNone/>
              <a:tabLst/>
            </a:pPr>
            <a:endParaRPr lang="en-GB" sz="6600" baseline="0" dirty="0"/>
          </a:p>
          <a:p>
            <a:pPr marL="0" marR="0" indent="0" algn="ctr" defTabSz="821529" rtl="0" fontAlgn="auto" latinLnBrk="0" hangingPunct="0">
              <a:lnSpc>
                <a:spcPct val="100000"/>
              </a:lnSpc>
              <a:spcBef>
                <a:spcPts val="0"/>
              </a:spcBef>
              <a:spcAft>
                <a:spcPts val="0"/>
              </a:spcAft>
              <a:buClrTx/>
              <a:buSzTx/>
              <a:buFontTx/>
              <a:buNone/>
              <a:tabLst/>
            </a:pPr>
            <a:r>
              <a:rPr lang="en-GB" sz="6600" dirty="0" smtClean="0"/>
              <a:t>Please sit down and keep a space for your child next to you.</a:t>
            </a:r>
            <a:endParaRPr kumimoji="0" lang="en-GB" sz="6600" b="0" i="0" u="none" strike="noStrike" cap="none" spc="0" normalizeH="0" baseline="0" dirty="0">
              <a:ln>
                <a:noFill/>
              </a:ln>
              <a:solidFill>
                <a:srgbClr val="000000"/>
              </a:solidFill>
              <a:effectLst/>
              <a:uFillTx/>
              <a:latin typeface="+mj-lt"/>
              <a:ea typeface="+mj-ea"/>
              <a:cs typeface="+mj-cs"/>
              <a:sym typeface="Helvetica"/>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1026" name="Picture 2" descr="Image result for heartsmart principl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3" y="0"/>
            <a:ext cx="20353111" cy="1367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82125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11266" name="Picture 2" descr="Image result for heartsmart bori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8548" y="1738074"/>
            <a:ext cx="21486903" cy="1023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3842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30" name="Get…"/>
          <p:cNvSpPr txBox="1"/>
          <p:nvPr/>
        </p:nvSpPr>
        <p:spPr>
          <a:xfrm>
            <a:off x="8585511" y="4182141"/>
            <a:ext cx="13297641" cy="5068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5" tIns="71435" rIns="71435" bIns="71435" anchor="ctr">
            <a:spAutoFit/>
          </a:bodyPr>
          <a:lstStyle/>
          <a:p>
            <a:pPr lvl="1">
              <a:lnSpc>
                <a:spcPct val="80000"/>
              </a:lnSpc>
              <a:defRPr sz="20000">
                <a:solidFill>
                  <a:srgbClr val="FFFFFF"/>
                </a:solidFill>
              </a:defRPr>
            </a:pPr>
            <a:r>
              <a:rPr lang="en-GB" dirty="0" smtClean="0">
                <a:solidFill>
                  <a:schemeClr val="tx1"/>
                </a:solidFill>
              </a:rPr>
              <a:t>Welcome children!</a:t>
            </a:r>
            <a:endParaRPr dirty="0">
              <a:solidFill>
                <a:schemeClr val="tx1"/>
              </a:solidFill>
            </a:endParaRPr>
          </a:p>
        </p:txBody>
      </p:sp>
      <p:pic>
        <p:nvPicPr>
          <p:cNvPr id="132" name="Borisnobackground-08.png" descr="Borisnobackground-08.png"/>
          <p:cNvPicPr>
            <a:picLocks noChangeAspect="1"/>
          </p:cNvPicPr>
          <p:nvPr/>
        </p:nvPicPr>
        <p:blipFill>
          <a:blip r:embed="rId4">
            <a:extLst/>
          </a:blip>
          <a:stretch>
            <a:fillRect/>
          </a:stretch>
        </p:blipFill>
        <p:spPr>
          <a:xfrm>
            <a:off x="-1840152" y="-1445475"/>
            <a:ext cx="11953448" cy="16323922"/>
          </a:xfrm>
          <a:prstGeom prst="rect">
            <a:avLst/>
          </a:prstGeom>
          <a:ln w="12700">
            <a:miter lim="400000"/>
          </a:ln>
        </p:spPr>
      </p:pic>
    </p:spTree>
    <p:extLst>
      <p:ext uri="{BB962C8B-B14F-4D97-AF65-F5344CB8AC3E}">
        <p14:creationId xmlns:p14="http://schemas.microsoft.com/office/powerpoint/2010/main" val="327262453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2"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 name="TextBox 1"/>
          <p:cNvSpPr txBox="1"/>
          <p:nvPr/>
        </p:nvSpPr>
        <p:spPr>
          <a:xfrm>
            <a:off x="351313" y="3092548"/>
            <a:ext cx="24032687" cy="75309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5" tIns="71435" rIns="71435" bIns="71435" numCol="1" spcCol="38100" rtlCol="0" anchor="ctr">
            <a:spAutoFit/>
          </a:bodyPr>
          <a:lstStyle/>
          <a:p>
            <a:r>
              <a:rPr lang="en-GB" sz="9600" dirty="0" smtClean="0"/>
              <a:t>Let’s hear all about </a:t>
            </a:r>
            <a:r>
              <a:rPr lang="en-GB" sz="9600" dirty="0" err="1" smtClean="0"/>
              <a:t>HeartSmart</a:t>
            </a:r>
            <a:r>
              <a:rPr lang="en-GB" sz="9600" dirty="0" smtClean="0"/>
              <a:t>, straight from the creator himself…</a:t>
            </a:r>
          </a:p>
          <a:p>
            <a:endParaRPr lang="en-GB" sz="9600" dirty="0"/>
          </a:p>
          <a:p>
            <a:r>
              <a:rPr lang="en-GB" sz="9600" dirty="0" smtClean="0">
                <a:hlinkClick r:id="rId4"/>
              </a:rPr>
              <a:t>https</a:t>
            </a:r>
            <a:r>
              <a:rPr lang="en-GB" sz="9600" dirty="0">
                <a:hlinkClick r:id="rId4"/>
              </a:rPr>
              <a:t>://</a:t>
            </a:r>
            <a:r>
              <a:rPr lang="en-GB" sz="9600" dirty="0" smtClean="0">
                <a:hlinkClick r:id="rId4"/>
              </a:rPr>
              <a:t>youtu.be/WI9XpRqJXwQ</a:t>
            </a:r>
            <a:endParaRPr lang="en-GB" sz="9600" dirty="0" smtClean="0"/>
          </a:p>
          <a:p>
            <a:endParaRPr kumimoji="0" lang="en-GB" sz="9600" b="0" i="0" u="none" strike="noStrike" cap="none" spc="0" normalizeH="0" baseline="0" dirty="0">
              <a:ln>
                <a:noFill/>
              </a:ln>
              <a:solidFill>
                <a:srgbClr val="000000"/>
              </a:solidFill>
              <a:effectLst/>
              <a:uFillTx/>
              <a:sym typeface="Helvetica"/>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6" name="*Boris Book kenote.001.jpeg" descr="*Boris Book kenote.001.jpeg"/>
          <p:cNvPicPr>
            <a:picLocks noChangeAspect="1"/>
          </p:cNvPicPr>
          <p:nvPr/>
        </p:nvPicPr>
        <p:blipFill>
          <a:blip r:embed="rId4">
            <a:extLst/>
          </a:blip>
          <a:stretch>
            <a:fillRect/>
          </a:stretch>
        </p:blipFill>
        <p:spPr>
          <a:xfrm>
            <a:off x="2385950" y="1342097"/>
            <a:ext cx="19612099" cy="11031806"/>
          </a:xfrm>
          <a:prstGeom prst="rect">
            <a:avLst/>
          </a:prstGeom>
          <a:ln w="3175">
            <a:miter lim="400000"/>
          </a:ln>
        </p:spPr>
      </p:pic>
    </p:spTree>
    <p:extLst>
      <p:ext uri="{BB962C8B-B14F-4D97-AF65-F5344CB8AC3E}">
        <p14:creationId xmlns:p14="http://schemas.microsoft.com/office/powerpoint/2010/main" val="256730186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7" name="Borisnobackground-08.png" descr="Borisnobackground-08.png"/>
          <p:cNvPicPr>
            <a:picLocks noChangeAspect="1"/>
          </p:cNvPicPr>
          <p:nvPr/>
        </p:nvPicPr>
        <p:blipFill>
          <a:blip r:embed="rId4">
            <a:extLst/>
          </a:blip>
          <a:stretch>
            <a:fillRect/>
          </a:stretch>
        </p:blipFill>
        <p:spPr>
          <a:xfrm>
            <a:off x="8904049" y="-1303961"/>
            <a:ext cx="11953448" cy="16323922"/>
          </a:xfrm>
          <a:prstGeom prst="rect">
            <a:avLst/>
          </a:prstGeom>
          <a:ln w="12700">
            <a:miter lim="400000"/>
          </a:ln>
        </p:spPr>
      </p:pic>
      <p:sp>
        <p:nvSpPr>
          <p:cNvPr id="9" name="Get…"/>
          <p:cNvSpPr txBox="1"/>
          <p:nvPr/>
        </p:nvSpPr>
        <p:spPr>
          <a:xfrm>
            <a:off x="16496437" y="5899346"/>
            <a:ext cx="6124311" cy="6053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5" tIns="71435" rIns="71435" bIns="71435" anchor="ctr">
            <a:spAutoFit/>
          </a:bodyPr>
          <a:lstStyle/>
          <a:p>
            <a:pPr lvl="1">
              <a:lnSpc>
                <a:spcPct val="80000"/>
              </a:lnSpc>
              <a:defRPr sz="20000">
                <a:solidFill>
                  <a:srgbClr val="FFFFFF"/>
                </a:solidFill>
              </a:defRPr>
            </a:pPr>
            <a:r>
              <a:rPr lang="en-GB" sz="8000" dirty="0" smtClean="0">
                <a:solidFill>
                  <a:schemeClr val="tx1"/>
                </a:solidFill>
              </a:rPr>
              <a:t>Make your own Boris using the card shapes and split pins.</a:t>
            </a:r>
            <a:endParaRPr sz="8000" dirty="0">
              <a:solidFill>
                <a:schemeClr val="tx1"/>
              </a:solidFill>
            </a:endParaRPr>
          </a:p>
        </p:txBody>
      </p:sp>
      <p:pic>
        <p:nvPicPr>
          <p:cNvPr id="8" name="Picture 7"/>
          <p:cNvPicPr/>
          <p:nvPr/>
        </p:nvPicPr>
        <p:blipFill>
          <a:blip r:embed="rId5"/>
          <a:stretch>
            <a:fillRect/>
          </a:stretch>
        </p:blipFill>
        <p:spPr>
          <a:xfrm>
            <a:off x="1968866" y="2429071"/>
            <a:ext cx="4323080" cy="3470275"/>
          </a:xfrm>
          <a:prstGeom prst="rect">
            <a:avLst/>
          </a:prstGeom>
        </p:spPr>
      </p:pic>
      <p:pic>
        <p:nvPicPr>
          <p:cNvPr id="2" name="Picture 1"/>
          <p:cNvPicPr>
            <a:picLocks noChangeAspect="1"/>
          </p:cNvPicPr>
          <p:nvPr/>
        </p:nvPicPr>
        <p:blipFill>
          <a:blip r:embed="rId6"/>
          <a:stretch>
            <a:fillRect/>
          </a:stretch>
        </p:blipFill>
        <p:spPr>
          <a:xfrm>
            <a:off x="6291946" y="6393180"/>
            <a:ext cx="4343400" cy="4343400"/>
          </a:xfrm>
          <a:prstGeom prst="rect">
            <a:avLst/>
          </a:prstGeom>
        </p:spPr>
      </p:pic>
    </p:spTree>
    <p:extLst>
      <p:ext uri="{BB962C8B-B14F-4D97-AF65-F5344CB8AC3E}">
        <p14:creationId xmlns:p14="http://schemas.microsoft.com/office/powerpoint/2010/main" val="360376249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130" name="Get…"/>
          <p:cNvSpPr txBox="1"/>
          <p:nvPr/>
        </p:nvSpPr>
        <p:spPr>
          <a:xfrm>
            <a:off x="8912083" y="4397521"/>
            <a:ext cx="13297641" cy="49209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5" tIns="71435" rIns="71435" bIns="71435" anchor="ctr">
            <a:spAutoFit/>
          </a:bodyPr>
          <a:lstStyle/>
          <a:p>
            <a:pPr lvl="1">
              <a:lnSpc>
                <a:spcPct val="80000"/>
              </a:lnSpc>
              <a:defRPr sz="20000">
                <a:solidFill>
                  <a:srgbClr val="FFFFFF"/>
                </a:solidFill>
              </a:defRPr>
            </a:pPr>
            <a:r>
              <a:rPr lang="en-GB" sz="9700" dirty="0" smtClean="0">
                <a:solidFill>
                  <a:schemeClr val="tx1"/>
                </a:solidFill>
              </a:rPr>
              <a:t>Thank you so much for joining us children – you may go back to class</a:t>
            </a:r>
            <a:endParaRPr sz="9700" dirty="0">
              <a:solidFill>
                <a:schemeClr val="tx1"/>
              </a:solidFill>
            </a:endParaRPr>
          </a:p>
        </p:txBody>
      </p:sp>
      <p:pic>
        <p:nvPicPr>
          <p:cNvPr id="132" name="Borisnobackground-08.png" descr="Borisnobackground-08.png"/>
          <p:cNvPicPr>
            <a:picLocks noChangeAspect="1"/>
          </p:cNvPicPr>
          <p:nvPr/>
        </p:nvPicPr>
        <p:blipFill>
          <a:blip r:embed="rId4">
            <a:extLst/>
          </a:blip>
          <a:stretch>
            <a:fillRect/>
          </a:stretch>
        </p:blipFill>
        <p:spPr>
          <a:xfrm>
            <a:off x="-1840152" y="-1445475"/>
            <a:ext cx="11953448" cy="16323922"/>
          </a:xfrm>
          <a:prstGeom prst="rect">
            <a:avLst/>
          </a:prstGeom>
          <a:ln w="12700">
            <a:miter lim="400000"/>
          </a:ln>
        </p:spPr>
      </p:pic>
    </p:spTree>
    <p:extLst>
      <p:ext uri="{BB962C8B-B14F-4D97-AF65-F5344CB8AC3E}">
        <p14:creationId xmlns:p14="http://schemas.microsoft.com/office/powerpoint/2010/main" val="14847498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 name="TextBox 1"/>
          <p:cNvSpPr txBox="1"/>
          <p:nvPr/>
        </p:nvSpPr>
        <p:spPr>
          <a:xfrm>
            <a:off x="1875064" y="1789425"/>
            <a:ext cx="20633871" cy="11685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5" tIns="71435" rIns="71435" bIns="71435"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kumimoji="0" lang="en-GB" sz="5000" b="1" i="0" u="none" strike="noStrike" cap="none" spc="0" normalizeH="0" baseline="0" dirty="0" smtClean="0">
                <a:ln>
                  <a:noFill/>
                </a:ln>
                <a:solidFill>
                  <a:srgbClr val="000000"/>
                </a:solidFill>
                <a:effectLst/>
                <a:uFillTx/>
                <a:latin typeface="+mj-lt"/>
                <a:ea typeface="+mj-ea"/>
                <a:cs typeface="+mj-cs"/>
                <a:sym typeface="Helvetica"/>
              </a:rPr>
              <a:t>Things to consider… </a:t>
            </a:r>
          </a:p>
          <a:p>
            <a:pPr marL="0" marR="0" indent="0" algn="ctr" defTabSz="821529" rtl="0" fontAlgn="auto" latinLnBrk="0" hangingPunct="0">
              <a:lnSpc>
                <a:spcPct val="100000"/>
              </a:lnSpc>
              <a:spcBef>
                <a:spcPts val="0"/>
              </a:spcBef>
              <a:spcAft>
                <a:spcPts val="0"/>
              </a:spcAft>
              <a:buClrTx/>
              <a:buSzTx/>
              <a:buFontTx/>
              <a:buNone/>
              <a:tabLst/>
            </a:pPr>
            <a:endParaRPr lang="en-GB" dirty="0"/>
          </a:p>
          <a:p>
            <a:pPr marL="0" marR="0" indent="0" algn="ctr" defTabSz="821529" rtl="0" fontAlgn="auto" latinLnBrk="0" hangingPunct="0">
              <a:lnSpc>
                <a:spcPct val="100000"/>
              </a:lnSpc>
              <a:spcBef>
                <a:spcPts val="0"/>
              </a:spcBef>
              <a:spcAft>
                <a:spcPts val="0"/>
              </a:spcAft>
              <a:buClrTx/>
              <a:buSzTx/>
              <a:buFontTx/>
              <a:buNone/>
              <a:tabLst/>
            </a:pPr>
            <a:r>
              <a:rPr lang="en-GB" dirty="0" smtClean="0"/>
              <a:t>The voice of the </a:t>
            </a:r>
            <a:r>
              <a:rPr lang="en-GB" dirty="0" err="1"/>
              <a:t>S</a:t>
            </a:r>
            <a:r>
              <a:rPr lang="en-GB" dirty="0" err="1" smtClean="0"/>
              <a:t>crapman</a:t>
            </a:r>
            <a:r>
              <a:rPr lang="en-GB" dirty="0" smtClean="0"/>
              <a:t> – how much does this impact upon your child?</a:t>
            </a:r>
          </a:p>
          <a:p>
            <a:pPr marL="0" marR="0" indent="0" algn="ctr" defTabSz="821529" rtl="0" fontAlgn="auto" latinLnBrk="0" hangingPunct="0">
              <a:lnSpc>
                <a:spcPct val="100000"/>
              </a:lnSpc>
              <a:spcBef>
                <a:spcPts val="0"/>
              </a:spcBef>
              <a:spcAft>
                <a:spcPts val="0"/>
              </a:spcAft>
              <a:buClrTx/>
              <a:buSzTx/>
              <a:buFontTx/>
              <a:buNone/>
              <a:tabLst/>
            </a:pPr>
            <a:endParaRPr lang="en-GB" dirty="0"/>
          </a:p>
          <a:p>
            <a:pPr marL="0" marR="0" indent="0" algn="ctr" defTabSz="821529" rtl="0" fontAlgn="auto" latinLnBrk="0" hangingPunct="0">
              <a:lnSpc>
                <a:spcPct val="100000"/>
              </a:lnSpc>
              <a:spcBef>
                <a:spcPts val="0"/>
              </a:spcBef>
              <a:spcAft>
                <a:spcPts val="0"/>
              </a:spcAft>
              <a:buClrTx/>
              <a:buSzTx/>
              <a:buFontTx/>
              <a:buNone/>
              <a:tabLst/>
            </a:pPr>
            <a:r>
              <a:rPr lang="en-GB" dirty="0" smtClean="0"/>
              <a:t>Are there particular principles that your child/</a:t>
            </a:r>
            <a:r>
              <a:rPr lang="en-GB" dirty="0" err="1" smtClean="0"/>
              <a:t>ren</a:t>
            </a:r>
            <a:r>
              <a:rPr lang="en-GB" dirty="0" smtClean="0"/>
              <a:t> finds easier or trickier to master?</a:t>
            </a:r>
          </a:p>
          <a:p>
            <a:pPr marL="0" marR="0" indent="0" algn="ctr" defTabSz="821529" rtl="0" fontAlgn="auto" latinLnBrk="0" hangingPunct="0">
              <a:lnSpc>
                <a:spcPct val="100000"/>
              </a:lnSpc>
              <a:spcBef>
                <a:spcPts val="0"/>
              </a:spcBef>
              <a:spcAft>
                <a:spcPts val="0"/>
              </a:spcAft>
              <a:buClrTx/>
              <a:buSzTx/>
              <a:buFontTx/>
              <a:buNone/>
              <a:tabLst/>
            </a:pPr>
            <a:endParaRPr lang="en-GB" dirty="0"/>
          </a:p>
          <a:p>
            <a:pPr marL="0" marR="0" indent="0" algn="ctr" defTabSz="821529" rtl="0" fontAlgn="auto" latinLnBrk="0" hangingPunct="0">
              <a:lnSpc>
                <a:spcPct val="100000"/>
              </a:lnSpc>
              <a:spcBef>
                <a:spcPts val="0"/>
              </a:spcBef>
              <a:spcAft>
                <a:spcPts val="0"/>
              </a:spcAft>
              <a:buClrTx/>
              <a:buSzTx/>
              <a:buFontTx/>
              <a:buNone/>
              <a:tabLst/>
            </a:pPr>
            <a:r>
              <a:rPr lang="en-GB" dirty="0" smtClean="0"/>
              <a:t>How do any difficulties with these principles present themselves at home?</a:t>
            </a:r>
          </a:p>
          <a:p>
            <a:pPr marL="0" marR="0" indent="0" algn="ctr" defTabSz="821529" rtl="0" fontAlgn="auto" latinLnBrk="0" hangingPunct="0">
              <a:lnSpc>
                <a:spcPct val="100000"/>
              </a:lnSpc>
              <a:spcBef>
                <a:spcPts val="0"/>
              </a:spcBef>
              <a:spcAft>
                <a:spcPts val="0"/>
              </a:spcAft>
              <a:buClrTx/>
              <a:buSzTx/>
              <a:buFontTx/>
              <a:buNone/>
              <a:tabLst/>
            </a:pPr>
            <a:endParaRPr lang="en-GB" dirty="0"/>
          </a:p>
          <a:p>
            <a:r>
              <a:rPr lang="en-GB" dirty="0"/>
              <a:t>How could you use the </a:t>
            </a:r>
            <a:r>
              <a:rPr lang="en-GB" dirty="0" err="1"/>
              <a:t>HeartSmart</a:t>
            </a:r>
            <a:r>
              <a:rPr lang="en-GB" dirty="0"/>
              <a:t> language at home? </a:t>
            </a:r>
          </a:p>
          <a:p>
            <a:pPr marL="0" marR="0" indent="0" algn="ctr" defTabSz="821529" rtl="0" fontAlgn="auto" latinLnBrk="0" hangingPunct="0">
              <a:lnSpc>
                <a:spcPct val="100000"/>
              </a:lnSpc>
              <a:spcBef>
                <a:spcPts val="0"/>
              </a:spcBef>
              <a:spcAft>
                <a:spcPts val="0"/>
              </a:spcAft>
              <a:buClrTx/>
              <a:buSzTx/>
              <a:buFontTx/>
              <a:buNone/>
              <a:tabLst/>
            </a:pPr>
            <a:endParaRPr lang="en-GB" dirty="0" smtClean="0"/>
          </a:p>
          <a:p>
            <a:pPr marL="0" marR="0" indent="0" algn="ctr" defTabSz="821529" rtl="0" fontAlgn="auto" latinLnBrk="0" hangingPunct="0">
              <a:lnSpc>
                <a:spcPct val="100000"/>
              </a:lnSpc>
              <a:spcBef>
                <a:spcPts val="0"/>
              </a:spcBef>
              <a:spcAft>
                <a:spcPts val="0"/>
              </a:spcAft>
              <a:buClrTx/>
              <a:buSzTx/>
              <a:buFontTx/>
              <a:buNone/>
              <a:tabLst/>
            </a:pPr>
            <a:endParaRPr lang="en-GB" dirty="0"/>
          </a:p>
          <a:p>
            <a:pPr marL="0" marR="0" indent="0" algn="ctr" defTabSz="821529" rtl="0" fontAlgn="auto" latinLnBrk="0" hangingPunct="0">
              <a:lnSpc>
                <a:spcPct val="100000"/>
              </a:lnSpc>
              <a:spcBef>
                <a:spcPts val="0"/>
              </a:spcBef>
              <a:spcAft>
                <a:spcPts val="0"/>
              </a:spcAft>
              <a:buClrTx/>
              <a:buSzTx/>
              <a:buFontTx/>
              <a:buNone/>
              <a:tabLst/>
            </a:pPr>
            <a:endParaRPr lang="en-GB" dirty="0"/>
          </a:p>
        </p:txBody>
      </p:sp>
    </p:spTree>
    <p:extLst>
      <p:ext uri="{BB962C8B-B14F-4D97-AF65-F5344CB8AC3E}">
        <p14:creationId xmlns:p14="http://schemas.microsoft.com/office/powerpoint/2010/main" val="279109650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 name="TextBox 1"/>
          <p:cNvSpPr txBox="1"/>
          <p:nvPr/>
        </p:nvSpPr>
        <p:spPr>
          <a:xfrm>
            <a:off x="3048000" y="1786855"/>
            <a:ext cx="17765485" cy="38068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5" tIns="71435" rIns="71435" bIns="71435"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r>
              <a:rPr kumimoji="0" lang="en-GB" sz="6600" b="0" i="0" u="none" strike="noStrike" cap="none" spc="0" normalizeH="0" baseline="0" dirty="0" smtClean="0">
                <a:ln>
                  <a:noFill/>
                </a:ln>
                <a:solidFill>
                  <a:srgbClr val="000000"/>
                </a:solidFill>
                <a:effectLst/>
                <a:uFillTx/>
                <a:latin typeface="+mj-lt"/>
                <a:ea typeface="+mj-ea"/>
                <a:cs typeface="+mj-cs"/>
                <a:sym typeface="Helvetica"/>
              </a:rPr>
              <a:t>Homework</a:t>
            </a:r>
            <a:r>
              <a:rPr kumimoji="0" lang="en-GB" sz="6600" b="0" i="0" u="none" strike="noStrike" cap="none" spc="0" normalizeH="0" dirty="0" smtClean="0">
                <a:ln>
                  <a:noFill/>
                </a:ln>
                <a:solidFill>
                  <a:srgbClr val="000000"/>
                </a:solidFill>
                <a:effectLst/>
                <a:uFillTx/>
                <a:latin typeface="+mj-lt"/>
                <a:ea typeface="+mj-ea"/>
                <a:cs typeface="+mj-cs"/>
                <a:sym typeface="Helvetica"/>
              </a:rPr>
              <a:t> Task</a:t>
            </a:r>
          </a:p>
          <a:p>
            <a:pPr marL="0" marR="0" indent="0" algn="ctr" defTabSz="821529" rtl="0" fontAlgn="auto" latinLnBrk="0" hangingPunct="0">
              <a:lnSpc>
                <a:spcPct val="100000"/>
              </a:lnSpc>
              <a:spcBef>
                <a:spcPts val="0"/>
              </a:spcBef>
              <a:spcAft>
                <a:spcPts val="0"/>
              </a:spcAft>
              <a:buClrTx/>
              <a:buSzTx/>
              <a:buFontTx/>
              <a:buNone/>
              <a:tabLst/>
            </a:pPr>
            <a:endParaRPr lang="en-GB" sz="4000" baseline="0" dirty="0"/>
          </a:p>
          <a:p>
            <a:r>
              <a:rPr lang="en-GB" sz="6600" dirty="0">
                <a:hlinkClick r:id="rId4"/>
              </a:rPr>
              <a:t>https://www.heartsmart.school/hsCreative-getheartsmart</a:t>
            </a:r>
            <a:endParaRPr kumimoji="0" lang="en-GB" sz="6600" b="0" i="0" u="none" strike="noStrike" cap="none" spc="0" normalizeH="0" baseline="0" dirty="0">
              <a:ln>
                <a:noFill/>
              </a:ln>
              <a:solidFill>
                <a:srgbClr val="000000"/>
              </a:solidFill>
              <a:effectLst/>
              <a:uFillTx/>
              <a:latin typeface="+mj-lt"/>
              <a:ea typeface="+mj-ea"/>
              <a:cs typeface="+mj-cs"/>
              <a:sym typeface="Helvetica"/>
            </a:endParaRPr>
          </a:p>
        </p:txBody>
      </p:sp>
      <p:pic>
        <p:nvPicPr>
          <p:cNvPr id="3" name="Picture 2"/>
          <p:cNvPicPr>
            <a:picLocks noChangeAspect="1"/>
          </p:cNvPicPr>
          <p:nvPr/>
        </p:nvPicPr>
        <p:blipFill>
          <a:blip r:embed="rId5"/>
          <a:stretch>
            <a:fillRect/>
          </a:stretch>
        </p:blipFill>
        <p:spPr>
          <a:xfrm>
            <a:off x="6598782" y="6259286"/>
            <a:ext cx="11885161" cy="5836977"/>
          </a:xfrm>
          <a:prstGeom prst="rect">
            <a:avLst/>
          </a:prstGeom>
        </p:spPr>
      </p:pic>
    </p:spTree>
    <p:extLst>
      <p:ext uri="{BB962C8B-B14F-4D97-AF65-F5344CB8AC3E}">
        <p14:creationId xmlns:p14="http://schemas.microsoft.com/office/powerpoint/2010/main" val="260174423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FB5AB"/>
        </a:solidFill>
        <a:effectLst/>
      </p:bgPr>
    </p:bg>
    <p:spTree>
      <p:nvGrpSpPr>
        <p:cNvPr id="1" name=""/>
        <p:cNvGrpSpPr/>
        <p:nvPr/>
      </p:nvGrpSpPr>
      <p:grpSpPr>
        <a:xfrm>
          <a:off x="0" y="0"/>
          <a:ext cx="0" cy="0"/>
          <a:chOff x="0" y="0"/>
          <a:chExt cx="0" cy="0"/>
        </a:xfrm>
      </p:grpSpPr>
      <p:pic>
        <p:nvPicPr>
          <p:cNvPr id="165" name="heartsmart-logo-colour.ai" descr="heartsmart-logo-colour.ai"/>
          <p:cNvPicPr>
            <a:picLocks noChangeAspect="1"/>
          </p:cNvPicPr>
          <p:nvPr/>
        </p:nvPicPr>
        <p:blipFill>
          <a:blip r:embed="rId3">
            <a:extLst/>
          </a:blip>
          <a:stretch>
            <a:fillRect/>
          </a:stretch>
        </p:blipFill>
        <p:spPr>
          <a:xfrm>
            <a:off x="6982441" y="1688706"/>
            <a:ext cx="10419120" cy="1033859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2"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sp>
        <p:nvSpPr>
          <p:cNvPr id="2" name="TextBox 1"/>
          <p:cNvSpPr txBox="1"/>
          <p:nvPr/>
        </p:nvSpPr>
        <p:spPr>
          <a:xfrm>
            <a:off x="0" y="1229202"/>
            <a:ext cx="24384000" cy="4330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5" tIns="71435" rIns="71435" bIns="71435" numCol="1" spcCol="38100" rtlCol="0" anchor="ctr">
            <a:spAutoFit/>
          </a:bodyPr>
          <a:lstStyle/>
          <a:p>
            <a:r>
              <a:rPr lang="en-GB" sz="7200" u="sng" dirty="0" err="1" smtClean="0"/>
              <a:t>HeartSmart@Home</a:t>
            </a:r>
            <a:r>
              <a:rPr lang="en-GB" sz="7200" u="sng" dirty="0" smtClean="0"/>
              <a:t> – What is the plan?</a:t>
            </a:r>
          </a:p>
          <a:p>
            <a:endParaRPr lang="en-GB" sz="9600" dirty="0"/>
          </a:p>
          <a:p>
            <a:endParaRPr kumimoji="0" lang="en-GB" sz="9600" b="0" i="0" u="none" strike="noStrike" cap="none" spc="0" normalizeH="0" baseline="0" dirty="0">
              <a:ln>
                <a:noFill/>
              </a:ln>
              <a:solidFill>
                <a:srgbClr val="000000"/>
              </a:solidFill>
              <a:effectLst/>
              <a:uFillTx/>
              <a:sym typeface="Helvetica"/>
            </a:endParaRPr>
          </a:p>
        </p:txBody>
      </p:sp>
      <p:graphicFrame>
        <p:nvGraphicFramePr>
          <p:cNvPr id="3" name="Table 2"/>
          <p:cNvGraphicFramePr>
            <a:graphicFrameLocks noGrp="1"/>
          </p:cNvGraphicFramePr>
          <p:nvPr>
            <p:extLst>
              <p:ext uri="{D42A27DB-BD31-4B8C-83A1-F6EECF244321}">
                <p14:modId xmlns:p14="http://schemas.microsoft.com/office/powerpoint/2010/main" val="1611035727"/>
              </p:ext>
            </p:extLst>
          </p:nvPr>
        </p:nvGraphicFramePr>
        <p:xfrm>
          <a:off x="859087" y="2779260"/>
          <a:ext cx="22665826" cy="9524240"/>
        </p:xfrm>
        <a:graphic>
          <a:graphicData uri="http://schemas.openxmlformats.org/drawingml/2006/table">
            <a:tbl>
              <a:tblPr firstRow="1" firstCol="1" bandRow="1">
                <a:tableStyleId>{5940675A-B579-460E-94D1-54222C63F5DA}</a:tableStyleId>
              </a:tblPr>
              <a:tblGrid>
                <a:gridCol w="2591280">
                  <a:extLst>
                    <a:ext uri="{9D8B030D-6E8A-4147-A177-3AD203B41FA5}">
                      <a16:colId xmlns="" xmlns:a16="http://schemas.microsoft.com/office/drawing/2014/main" val="4026563367"/>
                    </a:ext>
                  </a:extLst>
                </a:gridCol>
                <a:gridCol w="10037273">
                  <a:extLst>
                    <a:ext uri="{9D8B030D-6E8A-4147-A177-3AD203B41FA5}">
                      <a16:colId xmlns="" xmlns:a16="http://schemas.microsoft.com/office/drawing/2014/main" val="2982075125"/>
                    </a:ext>
                  </a:extLst>
                </a:gridCol>
                <a:gridCol w="10037273">
                  <a:extLst>
                    <a:ext uri="{9D8B030D-6E8A-4147-A177-3AD203B41FA5}">
                      <a16:colId xmlns="" xmlns:a16="http://schemas.microsoft.com/office/drawing/2014/main" val="3333285226"/>
                    </a:ext>
                  </a:extLst>
                </a:gridCol>
              </a:tblGrid>
              <a:tr h="0">
                <a:tc>
                  <a:txBody>
                    <a:bodyPr/>
                    <a:lstStyle/>
                    <a:p>
                      <a:pPr algn="ctr">
                        <a:lnSpc>
                          <a:spcPct val="107000"/>
                        </a:lnSpc>
                        <a:spcAft>
                          <a:spcPts val="0"/>
                        </a:spcAft>
                      </a:pPr>
                      <a:r>
                        <a:rPr lang="en-GB" sz="4400" dirty="0">
                          <a:effectLst/>
                          <a:latin typeface="+mj-lt"/>
                        </a:rPr>
                        <a:t>Timings</a:t>
                      </a:r>
                      <a:endParaRPr lang="en-GB" sz="4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4400">
                          <a:effectLst/>
                          <a:latin typeface="+mj-lt"/>
                        </a:rPr>
                        <a:t> </a:t>
                      </a:r>
                      <a:endParaRPr lang="en-GB" sz="4400">
                        <a:effectLst/>
                        <a:latin typeface="+mj-lt"/>
                        <a:ea typeface="Calibri" panose="020F0502020204030204" pitchFamily="34" charset="0"/>
                        <a:cs typeface="Times New Roman" panose="02020603050405020304" pitchFamily="18" charset="0"/>
                      </a:endParaRPr>
                    </a:p>
                  </a:txBody>
                  <a:tcPr marL="68580" marR="68580" marT="0" marB="0"/>
                </a:tc>
                <a:tc rowSpan="6">
                  <a:txBody>
                    <a:bodyPr/>
                    <a:lstStyle/>
                    <a:p>
                      <a:pPr>
                        <a:lnSpc>
                          <a:spcPct val="107000"/>
                        </a:lnSpc>
                        <a:spcAft>
                          <a:spcPts val="0"/>
                        </a:spcAft>
                      </a:pPr>
                      <a:r>
                        <a:rPr lang="en-GB" sz="4400" b="1" dirty="0">
                          <a:effectLst/>
                          <a:latin typeface="+mj-lt"/>
                        </a:rPr>
                        <a:t>Session overviews</a:t>
                      </a:r>
                      <a:r>
                        <a:rPr lang="en-GB" sz="4400" b="1" dirty="0" smtClean="0">
                          <a:effectLst/>
                          <a:latin typeface="+mj-lt"/>
                        </a:rPr>
                        <a:t>:</a:t>
                      </a:r>
                    </a:p>
                    <a:p>
                      <a:pPr>
                        <a:lnSpc>
                          <a:spcPct val="107000"/>
                        </a:lnSpc>
                        <a:spcAft>
                          <a:spcPts val="0"/>
                        </a:spcAft>
                      </a:pPr>
                      <a:endParaRPr lang="en-GB" sz="4400" b="1" dirty="0">
                        <a:effectLst/>
                        <a:latin typeface="+mj-lt"/>
                      </a:endParaRPr>
                    </a:p>
                    <a:p>
                      <a:pPr marL="342900" lvl="0" indent="-342900">
                        <a:lnSpc>
                          <a:spcPct val="107000"/>
                        </a:lnSpc>
                        <a:spcAft>
                          <a:spcPts val="0"/>
                        </a:spcAft>
                        <a:buFont typeface="+mj-lt"/>
                        <a:buAutoNum type="arabicPeriod"/>
                      </a:pPr>
                      <a:r>
                        <a:rPr lang="en-GB" sz="4400" dirty="0">
                          <a:effectLst/>
                          <a:latin typeface="+mj-lt"/>
                        </a:rPr>
                        <a:t>Get </a:t>
                      </a:r>
                      <a:r>
                        <a:rPr lang="en-GB" sz="4400" dirty="0" err="1">
                          <a:effectLst/>
                          <a:latin typeface="+mj-lt"/>
                        </a:rPr>
                        <a:t>HeartSmart</a:t>
                      </a:r>
                      <a:r>
                        <a:rPr lang="en-GB" sz="4400" dirty="0">
                          <a:effectLst/>
                          <a:latin typeface="+mj-lt"/>
                        </a:rPr>
                        <a:t> (</a:t>
                      </a:r>
                      <a:r>
                        <a:rPr lang="en-GB" sz="4400" dirty="0" smtClean="0">
                          <a:effectLst/>
                          <a:latin typeface="+mj-lt"/>
                        </a:rPr>
                        <a:t>28</a:t>
                      </a:r>
                      <a:r>
                        <a:rPr lang="en-GB" sz="4400" baseline="30000" dirty="0" smtClean="0">
                          <a:effectLst/>
                          <a:latin typeface="+mj-lt"/>
                        </a:rPr>
                        <a:t>th</a:t>
                      </a:r>
                      <a:r>
                        <a:rPr lang="en-GB" sz="4400" dirty="0" smtClean="0">
                          <a:effectLst/>
                          <a:latin typeface="+mj-lt"/>
                        </a:rPr>
                        <a:t> Feb)</a:t>
                      </a:r>
                      <a:endParaRPr lang="en-GB" sz="4400" dirty="0">
                        <a:effectLst/>
                        <a:latin typeface="+mj-lt"/>
                      </a:endParaRPr>
                    </a:p>
                    <a:p>
                      <a:pPr marL="342900" lvl="0" indent="-342900">
                        <a:lnSpc>
                          <a:spcPct val="107000"/>
                        </a:lnSpc>
                        <a:spcAft>
                          <a:spcPts val="0"/>
                        </a:spcAft>
                        <a:buFont typeface="+mj-lt"/>
                        <a:buAutoNum type="arabicPeriod"/>
                      </a:pPr>
                      <a:r>
                        <a:rPr lang="en-GB" sz="4400" dirty="0">
                          <a:effectLst/>
                          <a:latin typeface="+mj-lt"/>
                        </a:rPr>
                        <a:t>Don’t forget to let love in </a:t>
                      </a:r>
                      <a:r>
                        <a:rPr lang="en-GB" sz="4400" dirty="0" smtClean="0">
                          <a:effectLst/>
                          <a:latin typeface="+mj-lt"/>
                        </a:rPr>
                        <a:t>(6</a:t>
                      </a:r>
                      <a:r>
                        <a:rPr lang="en-GB" sz="4400" baseline="30000" dirty="0" smtClean="0">
                          <a:effectLst/>
                          <a:latin typeface="+mj-lt"/>
                        </a:rPr>
                        <a:t>th</a:t>
                      </a:r>
                      <a:r>
                        <a:rPr lang="en-GB" sz="4400" baseline="0" dirty="0" smtClean="0">
                          <a:effectLst/>
                          <a:latin typeface="+mj-lt"/>
                        </a:rPr>
                        <a:t> March)</a:t>
                      </a:r>
                      <a:r>
                        <a:rPr lang="en-GB" sz="4400" dirty="0" smtClean="0">
                          <a:effectLst/>
                          <a:latin typeface="+mj-lt"/>
                        </a:rPr>
                        <a:t> </a:t>
                      </a:r>
                      <a:endParaRPr lang="en-GB" sz="4400" dirty="0">
                        <a:effectLst/>
                        <a:latin typeface="+mj-lt"/>
                      </a:endParaRPr>
                    </a:p>
                    <a:p>
                      <a:pPr marL="342900" lvl="0" indent="-342900">
                        <a:lnSpc>
                          <a:spcPct val="107000"/>
                        </a:lnSpc>
                        <a:spcAft>
                          <a:spcPts val="0"/>
                        </a:spcAft>
                        <a:buFont typeface="+mj-lt"/>
                        <a:buAutoNum type="arabicPeriod"/>
                      </a:pPr>
                      <a:r>
                        <a:rPr lang="en-GB" sz="4400" dirty="0">
                          <a:effectLst/>
                          <a:latin typeface="+mj-lt"/>
                        </a:rPr>
                        <a:t>Too much selfie isn’t healthy </a:t>
                      </a:r>
                      <a:r>
                        <a:rPr lang="en-GB" sz="4400" dirty="0" smtClean="0">
                          <a:effectLst/>
                          <a:latin typeface="+mj-lt"/>
                        </a:rPr>
                        <a:t>(13</a:t>
                      </a:r>
                      <a:r>
                        <a:rPr lang="en-GB" sz="4400" baseline="30000" dirty="0" smtClean="0">
                          <a:effectLst/>
                          <a:latin typeface="+mj-lt"/>
                        </a:rPr>
                        <a:t>th</a:t>
                      </a:r>
                      <a:r>
                        <a:rPr lang="en-GB" sz="4400" baseline="0" dirty="0" smtClean="0">
                          <a:effectLst/>
                          <a:latin typeface="+mj-lt"/>
                        </a:rPr>
                        <a:t> March</a:t>
                      </a:r>
                      <a:r>
                        <a:rPr lang="en-GB" sz="4400" dirty="0" smtClean="0">
                          <a:effectLst/>
                          <a:latin typeface="+mj-lt"/>
                        </a:rPr>
                        <a:t>)</a:t>
                      </a:r>
                      <a:endParaRPr lang="en-GB" sz="4400" dirty="0">
                        <a:effectLst/>
                        <a:latin typeface="+mj-lt"/>
                      </a:endParaRPr>
                    </a:p>
                    <a:p>
                      <a:pPr marL="342900" lvl="0" indent="-342900">
                        <a:lnSpc>
                          <a:spcPct val="107000"/>
                        </a:lnSpc>
                        <a:spcAft>
                          <a:spcPts val="0"/>
                        </a:spcAft>
                        <a:buFont typeface="+mj-lt"/>
                        <a:buAutoNum type="arabicPeriod"/>
                      </a:pPr>
                      <a:r>
                        <a:rPr lang="en-GB" sz="4400" dirty="0">
                          <a:effectLst/>
                          <a:latin typeface="+mj-lt"/>
                        </a:rPr>
                        <a:t>Don’t rub it in, rub it out </a:t>
                      </a:r>
                      <a:r>
                        <a:rPr lang="en-GB" sz="4400" dirty="0" smtClean="0">
                          <a:effectLst/>
                          <a:latin typeface="+mj-lt"/>
                        </a:rPr>
                        <a:t>(20</a:t>
                      </a:r>
                      <a:r>
                        <a:rPr lang="en-GB" sz="4400" baseline="30000" dirty="0" smtClean="0">
                          <a:effectLst/>
                          <a:latin typeface="+mj-lt"/>
                        </a:rPr>
                        <a:t>th</a:t>
                      </a:r>
                      <a:r>
                        <a:rPr lang="en-GB" sz="4400" baseline="0" dirty="0" smtClean="0">
                          <a:effectLst/>
                          <a:latin typeface="+mj-lt"/>
                        </a:rPr>
                        <a:t> March</a:t>
                      </a:r>
                      <a:r>
                        <a:rPr lang="en-GB" sz="4400" dirty="0" smtClean="0">
                          <a:effectLst/>
                          <a:latin typeface="+mj-lt"/>
                        </a:rPr>
                        <a:t>)</a:t>
                      </a:r>
                      <a:endParaRPr lang="en-GB" sz="4400" dirty="0">
                        <a:effectLst/>
                        <a:latin typeface="+mj-lt"/>
                      </a:endParaRPr>
                    </a:p>
                    <a:p>
                      <a:pPr marL="342900" lvl="0" indent="-342900">
                        <a:lnSpc>
                          <a:spcPct val="107000"/>
                        </a:lnSpc>
                        <a:spcAft>
                          <a:spcPts val="0"/>
                        </a:spcAft>
                        <a:buFont typeface="+mj-lt"/>
                        <a:buAutoNum type="arabicPeriod"/>
                      </a:pPr>
                      <a:r>
                        <a:rPr lang="en-GB" sz="4400" dirty="0">
                          <a:effectLst/>
                          <a:latin typeface="+mj-lt"/>
                        </a:rPr>
                        <a:t>Fake is a mistake (</a:t>
                      </a:r>
                      <a:r>
                        <a:rPr lang="en-GB" sz="4400" dirty="0" smtClean="0">
                          <a:effectLst/>
                          <a:latin typeface="+mj-lt"/>
                        </a:rPr>
                        <a:t>24</a:t>
                      </a:r>
                      <a:r>
                        <a:rPr lang="en-GB" sz="4400" baseline="30000" dirty="0" smtClean="0">
                          <a:effectLst/>
                          <a:latin typeface="+mj-lt"/>
                        </a:rPr>
                        <a:t>th</a:t>
                      </a:r>
                      <a:r>
                        <a:rPr lang="en-GB" sz="4400" baseline="0" dirty="0" smtClean="0">
                          <a:effectLst/>
                          <a:latin typeface="+mj-lt"/>
                        </a:rPr>
                        <a:t> April)</a:t>
                      </a:r>
                      <a:endParaRPr lang="en-GB" sz="4400" dirty="0">
                        <a:effectLst/>
                        <a:latin typeface="+mj-lt"/>
                      </a:endParaRPr>
                    </a:p>
                    <a:p>
                      <a:pPr marL="342900" lvl="0" indent="-342900">
                        <a:lnSpc>
                          <a:spcPct val="107000"/>
                        </a:lnSpc>
                        <a:spcAft>
                          <a:spcPts val="0"/>
                        </a:spcAft>
                        <a:buFont typeface="+mj-lt"/>
                        <a:buAutoNum type="arabicPeriod"/>
                      </a:pPr>
                      <a:r>
                        <a:rPr lang="en-GB" sz="4400" dirty="0">
                          <a:effectLst/>
                          <a:latin typeface="+mj-lt"/>
                        </a:rPr>
                        <a:t>No way through, isn’t true </a:t>
                      </a:r>
                      <a:r>
                        <a:rPr lang="en-GB" sz="4400" dirty="0" smtClean="0">
                          <a:effectLst/>
                          <a:latin typeface="+mj-lt"/>
                        </a:rPr>
                        <a:t>(1</a:t>
                      </a:r>
                      <a:r>
                        <a:rPr lang="en-GB" sz="4400" baseline="30000" dirty="0" smtClean="0">
                          <a:effectLst/>
                          <a:latin typeface="+mj-lt"/>
                        </a:rPr>
                        <a:t>st</a:t>
                      </a:r>
                      <a:r>
                        <a:rPr lang="en-GB" sz="4400" baseline="0" dirty="0" smtClean="0">
                          <a:effectLst/>
                          <a:latin typeface="+mj-lt"/>
                        </a:rPr>
                        <a:t> May</a:t>
                      </a:r>
                      <a:r>
                        <a:rPr lang="en-GB" sz="4400" dirty="0" smtClean="0">
                          <a:effectLst/>
                          <a:latin typeface="+mj-lt"/>
                        </a:rPr>
                        <a:t>) </a:t>
                      </a:r>
                      <a:endParaRPr lang="en-GB" sz="4400" dirty="0">
                        <a:effectLst/>
                        <a:latin typeface="+mj-lt"/>
                      </a:endParaRPr>
                    </a:p>
                  </a:txBody>
                  <a:tcPr marL="68580" marR="68580" marT="0" marB="0"/>
                </a:tc>
                <a:extLst>
                  <a:ext uri="{0D108BD9-81ED-4DB2-BD59-A6C34878D82A}">
                    <a16:rowId xmlns="" xmlns:a16="http://schemas.microsoft.com/office/drawing/2014/main" val="716591674"/>
                  </a:ext>
                </a:extLst>
              </a:tr>
              <a:tr h="914400">
                <a:tc>
                  <a:txBody>
                    <a:bodyPr/>
                    <a:lstStyle/>
                    <a:p>
                      <a:pPr algn="ctr">
                        <a:lnSpc>
                          <a:spcPct val="107000"/>
                        </a:lnSpc>
                        <a:spcAft>
                          <a:spcPts val="0"/>
                        </a:spcAft>
                      </a:pPr>
                      <a:r>
                        <a:rPr lang="en-GB" sz="4400" dirty="0">
                          <a:effectLst/>
                          <a:latin typeface="+mj-lt"/>
                        </a:rPr>
                        <a:t>8.30</a:t>
                      </a:r>
                      <a:endParaRPr lang="en-GB" sz="4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4400" dirty="0" smtClean="0">
                          <a:effectLst/>
                          <a:latin typeface="+mj-lt"/>
                          <a:ea typeface="+mn-ea"/>
                          <a:cs typeface="+mn-cs"/>
                        </a:rPr>
                        <a:t>A</a:t>
                      </a:r>
                      <a:r>
                        <a:rPr lang="en-GB" sz="4400" baseline="0" dirty="0" smtClean="0">
                          <a:effectLst/>
                          <a:latin typeface="+mj-lt"/>
                          <a:ea typeface="+mn-ea"/>
                          <a:cs typeface="+mn-cs"/>
                        </a:rPr>
                        <a:t> hot drink and an informal chat</a:t>
                      </a:r>
                      <a:endParaRPr lang="en-GB" sz="4400" dirty="0">
                        <a:effectLst/>
                        <a:latin typeface="+mj-lt"/>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 xmlns:a16="http://schemas.microsoft.com/office/drawing/2014/main" val="2255054697"/>
                  </a:ext>
                </a:extLst>
              </a:tr>
              <a:tr h="1220947">
                <a:tc>
                  <a:txBody>
                    <a:bodyPr/>
                    <a:lstStyle/>
                    <a:p>
                      <a:pPr algn="ctr">
                        <a:lnSpc>
                          <a:spcPct val="107000"/>
                        </a:lnSpc>
                        <a:spcAft>
                          <a:spcPts val="0"/>
                        </a:spcAft>
                      </a:pPr>
                      <a:r>
                        <a:rPr lang="en-GB" sz="4400">
                          <a:effectLst/>
                          <a:latin typeface="+mj-lt"/>
                        </a:rPr>
                        <a:t>8.45</a:t>
                      </a:r>
                      <a:endParaRPr lang="en-GB" sz="4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4400" dirty="0">
                          <a:effectLst/>
                          <a:latin typeface="+mj-lt"/>
                        </a:rPr>
                        <a:t>Introduce the principle for the </a:t>
                      </a:r>
                      <a:r>
                        <a:rPr lang="en-GB" sz="4400" dirty="0" smtClean="0">
                          <a:effectLst/>
                          <a:latin typeface="+mj-lt"/>
                        </a:rPr>
                        <a:t>session. Mrs Poole &amp; Mrs </a:t>
                      </a:r>
                      <a:r>
                        <a:rPr lang="en-GB" sz="4400" dirty="0" err="1" smtClean="0">
                          <a:effectLst/>
                          <a:latin typeface="+mj-lt"/>
                        </a:rPr>
                        <a:t>Spiers</a:t>
                      </a:r>
                      <a:r>
                        <a:rPr lang="en-GB" sz="4400" baseline="0" dirty="0" smtClean="0">
                          <a:effectLst/>
                          <a:latin typeface="+mj-lt"/>
                        </a:rPr>
                        <a:t> lead this presentation.</a:t>
                      </a:r>
                      <a:endParaRPr lang="en-GB" sz="4400" dirty="0">
                        <a:effectLst/>
                        <a:latin typeface="+mj-lt"/>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 xmlns:a16="http://schemas.microsoft.com/office/drawing/2014/main" val="565764191"/>
                  </a:ext>
                </a:extLst>
              </a:tr>
              <a:tr h="1881481">
                <a:tc>
                  <a:txBody>
                    <a:bodyPr/>
                    <a:lstStyle/>
                    <a:p>
                      <a:pPr algn="ctr">
                        <a:lnSpc>
                          <a:spcPct val="107000"/>
                        </a:lnSpc>
                        <a:spcAft>
                          <a:spcPts val="0"/>
                        </a:spcAft>
                      </a:pPr>
                      <a:r>
                        <a:rPr lang="en-GB" sz="4400" dirty="0">
                          <a:effectLst/>
                          <a:latin typeface="+mj-lt"/>
                        </a:rPr>
                        <a:t>9.00</a:t>
                      </a:r>
                      <a:endParaRPr lang="en-GB" sz="4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4400" dirty="0" smtClean="0">
                          <a:effectLst/>
                          <a:latin typeface="+mj-lt"/>
                        </a:rPr>
                        <a:t>Your child/</a:t>
                      </a:r>
                      <a:r>
                        <a:rPr lang="en-GB" sz="4400" dirty="0" err="1" smtClean="0">
                          <a:effectLst/>
                          <a:latin typeface="+mj-lt"/>
                        </a:rPr>
                        <a:t>ren</a:t>
                      </a:r>
                      <a:r>
                        <a:rPr lang="en-GB" sz="4400" dirty="0" smtClean="0">
                          <a:effectLst/>
                          <a:latin typeface="+mj-lt"/>
                        </a:rPr>
                        <a:t> </a:t>
                      </a:r>
                      <a:r>
                        <a:rPr lang="en-GB" sz="4400" dirty="0">
                          <a:effectLst/>
                          <a:latin typeface="+mj-lt"/>
                        </a:rPr>
                        <a:t>join the </a:t>
                      </a:r>
                      <a:r>
                        <a:rPr lang="en-GB" sz="4400" dirty="0" smtClean="0">
                          <a:effectLst/>
                          <a:latin typeface="+mj-lt"/>
                        </a:rPr>
                        <a:t>session</a:t>
                      </a:r>
                      <a:r>
                        <a:rPr lang="en-GB" sz="4400" baseline="0" dirty="0" smtClean="0">
                          <a:effectLst/>
                          <a:latin typeface="+mj-lt"/>
                        </a:rPr>
                        <a:t> and complete some activities with you in relation to that day’s focus. </a:t>
                      </a:r>
                      <a:endParaRPr lang="en-GB" sz="4400" dirty="0">
                        <a:effectLst/>
                        <a:latin typeface="+mj-lt"/>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 xmlns:a16="http://schemas.microsoft.com/office/drawing/2014/main" val="3561616306"/>
                  </a:ext>
                </a:extLst>
              </a:tr>
              <a:tr h="1220947">
                <a:tc>
                  <a:txBody>
                    <a:bodyPr/>
                    <a:lstStyle/>
                    <a:p>
                      <a:pPr algn="ctr">
                        <a:lnSpc>
                          <a:spcPct val="107000"/>
                        </a:lnSpc>
                        <a:spcAft>
                          <a:spcPts val="0"/>
                        </a:spcAft>
                      </a:pPr>
                      <a:r>
                        <a:rPr lang="en-GB" sz="4400">
                          <a:effectLst/>
                          <a:latin typeface="+mj-lt"/>
                        </a:rPr>
                        <a:t>9.45</a:t>
                      </a:r>
                      <a:endParaRPr lang="en-GB" sz="4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4400" dirty="0" smtClean="0">
                          <a:effectLst/>
                          <a:latin typeface="+mj-lt"/>
                        </a:rPr>
                        <a:t>Your children</a:t>
                      </a:r>
                      <a:r>
                        <a:rPr lang="en-GB" sz="4400" baseline="0" dirty="0" smtClean="0">
                          <a:effectLst/>
                          <a:latin typeface="+mj-lt"/>
                        </a:rPr>
                        <a:t> go back to class and we have a discussion about the session. </a:t>
                      </a:r>
                    </a:p>
                    <a:p>
                      <a:pPr>
                        <a:lnSpc>
                          <a:spcPct val="107000"/>
                        </a:lnSpc>
                        <a:spcAft>
                          <a:spcPts val="0"/>
                        </a:spcAft>
                      </a:pPr>
                      <a:r>
                        <a:rPr lang="en-GB" sz="4400" baseline="0" dirty="0" smtClean="0">
                          <a:effectLst/>
                          <a:latin typeface="+mj-lt"/>
                          <a:ea typeface="Calibri" panose="020F0502020204030204" pitchFamily="34" charset="0"/>
                          <a:cs typeface="Times New Roman" panose="02020603050405020304" pitchFamily="18" charset="0"/>
                        </a:rPr>
                        <a:t>We set homework to be completed before the next session. </a:t>
                      </a:r>
                      <a:endParaRPr lang="en-GB" sz="4400" dirty="0">
                        <a:effectLst/>
                        <a:latin typeface="+mj-lt"/>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 xmlns:a16="http://schemas.microsoft.com/office/drawing/2014/main" val="1063909808"/>
                  </a:ext>
                </a:extLst>
              </a:tr>
              <a:tr h="594736">
                <a:tc>
                  <a:txBody>
                    <a:bodyPr/>
                    <a:lstStyle/>
                    <a:p>
                      <a:pPr algn="ctr">
                        <a:lnSpc>
                          <a:spcPct val="107000"/>
                        </a:lnSpc>
                        <a:spcAft>
                          <a:spcPts val="0"/>
                        </a:spcAft>
                      </a:pPr>
                      <a:r>
                        <a:rPr lang="en-GB" sz="4400">
                          <a:effectLst/>
                          <a:latin typeface="+mj-lt"/>
                        </a:rPr>
                        <a:t>10.00</a:t>
                      </a:r>
                      <a:endParaRPr lang="en-GB" sz="4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4400" dirty="0">
                          <a:effectLst/>
                          <a:latin typeface="+mj-lt"/>
                        </a:rPr>
                        <a:t>Finish</a:t>
                      </a:r>
                      <a:endParaRPr lang="en-GB" sz="4400" dirty="0">
                        <a:effectLst/>
                        <a:latin typeface="+mj-lt"/>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extLst>
                  <a:ext uri="{0D108BD9-81ED-4DB2-BD59-A6C34878D82A}">
                    <a16:rowId xmlns="" xmlns:a16="http://schemas.microsoft.com/office/drawing/2014/main" val="717534675"/>
                  </a:ext>
                </a:extLst>
              </a:tr>
            </a:tbl>
          </a:graphicData>
        </a:graphic>
      </p:graphicFrame>
    </p:spTree>
    <p:extLst>
      <p:ext uri="{BB962C8B-B14F-4D97-AF65-F5344CB8AC3E}">
        <p14:creationId xmlns:p14="http://schemas.microsoft.com/office/powerpoint/2010/main" val="291121380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FB5AB"/>
        </a:solidFill>
        <a:effectLst/>
      </p:bgPr>
    </p:bg>
    <p:spTree>
      <p:nvGrpSpPr>
        <p:cNvPr id="1" name=""/>
        <p:cNvGrpSpPr/>
        <p:nvPr/>
      </p:nvGrpSpPr>
      <p:grpSpPr>
        <a:xfrm>
          <a:off x="0" y="0"/>
          <a:ext cx="0" cy="0"/>
          <a:chOff x="0" y="0"/>
          <a:chExt cx="0" cy="0"/>
        </a:xfrm>
      </p:grpSpPr>
      <p:sp>
        <p:nvSpPr>
          <p:cNvPr id="130" name="Get…"/>
          <p:cNvSpPr txBox="1"/>
          <p:nvPr/>
        </p:nvSpPr>
        <p:spPr>
          <a:xfrm>
            <a:off x="6458163" y="2938460"/>
            <a:ext cx="15823826" cy="5324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5" tIns="71435" rIns="71435" bIns="71435" anchor="ctr">
            <a:spAutoFit/>
          </a:bodyPr>
          <a:lstStyle/>
          <a:p>
            <a:pPr>
              <a:lnSpc>
                <a:spcPct val="80000"/>
              </a:lnSpc>
              <a:defRPr sz="20000">
                <a:solidFill>
                  <a:srgbClr val="FFFFFF"/>
                </a:solidFill>
              </a:defRPr>
            </a:pPr>
            <a:r>
              <a:rPr dirty="0"/>
              <a:t>Get </a:t>
            </a:r>
          </a:p>
          <a:p>
            <a:pPr>
              <a:lnSpc>
                <a:spcPct val="80000"/>
              </a:lnSpc>
              <a:defRPr sz="18000">
                <a:solidFill>
                  <a:srgbClr val="FFFFFF"/>
                </a:solidFill>
              </a:defRPr>
            </a:pPr>
            <a:r>
              <a:rPr dirty="0"/>
              <a:t>HEARTSMART</a:t>
            </a:r>
          </a:p>
        </p:txBody>
      </p:sp>
      <p:pic>
        <p:nvPicPr>
          <p:cNvPr id="131" name="heartsmart-logo-colour.ai" descr="heartsmart-logo-colour.ai"/>
          <p:cNvPicPr>
            <a:picLocks noChangeAspect="1"/>
          </p:cNvPicPr>
          <p:nvPr/>
        </p:nvPicPr>
        <p:blipFill>
          <a:blip r:embed="rId3">
            <a:extLst/>
          </a:blip>
          <a:stretch>
            <a:fillRect/>
          </a:stretch>
        </p:blipFill>
        <p:spPr>
          <a:xfrm>
            <a:off x="21393295" y="10730989"/>
            <a:ext cx="2219297" cy="2202144"/>
          </a:xfrm>
          <a:prstGeom prst="rect">
            <a:avLst/>
          </a:prstGeom>
          <a:ln w="12700">
            <a:miter lim="400000"/>
          </a:ln>
        </p:spPr>
      </p:pic>
      <p:pic>
        <p:nvPicPr>
          <p:cNvPr id="132" name="Borisnobackground-08.png" descr="Borisnobackground-08.png"/>
          <p:cNvPicPr>
            <a:picLocks noChangeAspect="1"/>
          </p:cNvPicPr>
          <p:nvPr/>
        </p:nvPicPr>
        <p:blipFill>
          <a:blip r:embed="rId4">
            <a:extLst/>
          </a:blip>
          <a:stretch>
            <a:fillRect/>
          </a:stretch>
        </p:blipFill>
        <p:spPr>
          <a:xfrm>
            <a:off x="-2166723" y="-2065961"/>
            <a:ext cx="11953448" cy="1632392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HeartSmart Presentation Template 03.jpg" descr="HeartSmart Presentation Template 03.jpg"/>
          <p:cNvPicPr>
            <a:picLocks noChangeAspect="1"/>
          </p:cNvPicPr>
          <p:nvPr/>
        </p:nvPicPr>
        <p:blipFill>
          <a:blip r:embed="rId3"/>
          <a:stretch>
            <a:fillRect/>
          </a:stretch>
        </p:blipFill>
        <p:spPr>
          <a:xfrm>
            <a:off x="0" y="0"/>
            <a:ext cx="24384000" cy="13716000"/>
          </a:xfrm>
          <a:prstGeom prst="rect">
            <a:avLst/>
          </a:prstGeom>
          <a:ln w="12700">
            <a:miter lim="400000"/>
          </a:ln>
        </p:spPr>
      </p:pic>
      <p:pic>
        <p:nvPicPr>
          <p:cNvPr id="163" name="Heartsmartpoweronicons1AMEND-01.png" descr="Heartsmartpoweronicons1AMEND-01.png"/>
          <p:cNvPicPr>
            <a:picLocks noChangeAspect="1"/>
          </p:cNvPicPr>
          <p:nvPr/>
        </p:nvPicPr>
        <p:blipFill>
          <a:blip r:embed="rId4"/>
          <a:srcRect l="35938" t="18974" r="35938" b="48596"/>
          <a:stretch>
            <a:fillRect/>
          </a:stretch>
        </p:blipFill>
        <p:spPr>
          <a:xfrm>
            <a:off x="7416004" y="1350564"/>
            <a:ext cx="9551815" cy="11014711"/>
          </a:xfrm>
          <a:prstGeom prst="rect">
            <a:avLst/>
          </a:prstGeom>
          <a:ln w="12700">
            <a:miter lim="400000"/>
          </a:ln>
        </p:spPr>
      </p:pic>
    </p:spTree>
    <p:extLst>
      <p:ext uri="{BB962C8B-B14F-4D97-AF65-F5344CB8AC3E}">
        <p14:creationId xmlns:p14="http://schemas.microsoft.com/office/powerpoint/2010/main" val="111585503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HeartSmart Presentation Template 03.jpg" descr="HeartSmart Presentation Template 03.jpg"/>
          <p:cNvPicPr>
            <a:picLocks noChangeAspect="1"/>
          </p:cNvPicPr>
          <p:nvPr/>
        </p:nvPicPr>
        <p:blipFill>
          <a:blip r:embed="rId3"/>
          <a:stretch>
            <a:fillRect/>
          </a:stretch>
        </p:blipFill>
        <p:spPr>
          <a:xfrm>
            <a:off x="0" y="0"/>
            <a:ext cx="24384000" cy="13716000"/>
          </a:xfrm>
          <a:prstGeom prst="rect">
            <a:avLst/>
          </a:prstGeom>
          <a:ln w="12700">
            <a:miter lim="400000"/>
          </a:ln>
        </p:spPr>
      </p:pic>
      <p:pic>
        <p:nvPicPr>
          <p:cNvPr id="2" name="Picture 1"/>
          <p:cNvPicPr>
            <a:picLocks noChangeAspect="1"/>
          </p:cNvPicPr>
          <p:nvPr/>
        </p:nvPicPr>
        <p:blipFill>
          <a:blip r:embed="rId4"/>
          <a:stretch>
            <a:fillRect/>
          </a:stretch>
        </p:blipFill>
        <p:spPr>
          <a:xfrm>
            <a:off x="8730615" y="3070860"/>
            <a:ext cx="6922770" cy="6922770"/>
          </a:xfrm>
          <a:prstGeom prst="rect">
            <a:avLst/>
          </a:prstGeom>
        </p:spPr>
      </p:pic>
    </p:spTree>
    <p:extLst>
      <p:ext uri="{BB962C8B-B14F-4D97-AF65-F5344CB8AC3E}">
        <p14:creationId xmlns:p14="http://schemas.microsoft.com/office/powerpoint/2010/main" val="119945845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1026" name="Picture 2" descr="Image result for heartsmart principl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3" y="0"/>
            <a:ext cx="20353111" cy="136747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70171" y="1959429"/>
            <a:ext cx="15283543" cy="11103428"/>
          </a:xfrm>
          <a:prstGeom prst="rect">
            <a:avLst/>
          </a:prstGeom>
          <a:solidFill>
            <a:srgbClr val="2FA490"/>
          </a:solidFill>
          <a:ln w="25400" cap="flat">
            <a:solidFill>
              <a:srgbClr val="2FA490"/>
            </a:solidFill>
            <a:prstDash val="solid"/>
            <a:round/>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5" tIns="71435" rIns="71435" bIns="71435"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68300530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1026" name="Picture 2" descr="Image result for heartsmart principl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3" y="0"/>
            <a:ext cx="20353111" cy="136747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25743" y="1959429"/>
            <a:ext cx="11527971" cy="11103428"/>
          </a:xfrm>
          <a:prstGeom prst="rect">
            <a:avLst/>
          </a:prstGeom>
          <a:solidFill>
            <a:srgbClr val="2FA490"/>
          </a:solidFill>
          <a:ln w="25400" cap="flat">
            <a:solidFill>
              <a:srgbClr val="2FA490"/>
            </a:solidFill>
            <a:prstDash val="solid"/>
            <a:round/>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5" tIns="71435" rIns="71435" bIns="71435"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340531194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1026" name="Picture 2" descr="Image result for heartsmart principl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3" y="0"/>
            <a:ext cx="20353111" cy="136747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879286" y="1959429"/>
            <a:ext cx="7674428" cy="11103428"/>
          </a:xfrm>
          <a:prstGeom prst="rect">
            <a:avLst/>
          </a:prstGeom>
          <a:solidFill>
            <a:srgbClr val="2FA490"/>
          </a:solidFill>
          <a:ln w="25400" cap="flat">
            <a:solidFill>
              <a:srgbClr val="2FA490"/>
            </a:solidFill>
            <a:prstDash val="solid"/>
            <a:round/>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5" tIns="71435" rIns="71435" bIns="71435"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256553918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HeartSmart Presentation Template 03.jpg" descr="HeartSmart Presentation Template 03.jpg"/>
          <p:cNvPicPr>
            <a:picLocks noChangeAspect="1"/>
          </p:cNvPicPr>
          <p:nvPr/>
        </p:nvPicPr>
        <p:blipFill>
          <a:blip r:embed="rId3">
            <a:extLst/>
          </a:blip>
          <a:stretch>
            <a:fillRect/>
          </a:stretch>
        </p:blipFill>
        <p:spPr>
          <a:xfrm>
            <a:off x="0" y="0"/>
            <a:ext cx="24384000" cy="13716000"/>
          </a:xfrm>
          <a:prstGeom prst="rect">
            <a:avLst/>
          </a:prstGeom>
          <a:ln w="12700">
            <a:miter lim="400000"/>
          </a:ln>
        </p:spPr>
      </p:pic>
      <p:pic>
        <p:nvPicPr>
          <p:cNvPr id="1026" name="Picture 2" descr="Image result for heartsmart principle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3" y="0"/>
            <a:ext cx="20353111" cy="136747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667514" y="1959429"/>
            <a:ext cx="3886200" cy="11103428"/>
          </a:xfrm>
          <a:prstGeom prst="rect">
            <a:avLst/>
          </a:prstGeom>
          <a:solidFill>
            <a:srgbClr val="2FA490"/>
          </a:solidFill>
          <a:ln w="25400" cap="flat">
            <a:solidFill>
              <a:srgbClr val="2FA490"/>
            </a:solidFill>
            <a:prstDash val="solid"/>
            <a:round/>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5" tIns="71435" rIns="71435" bIns="71435" numCol="1" spcCol="38100" rtlCol="0" anchor="ctr">
            <a:spAutoFit/>
          </a:bodyPr>
          <a:lstStyle/>
          <a:p>
            <a:pPr marL="0" marR="0" indent="0" algn="ctr" defTabSz="821529" rtl="0" fontAlgn="auto" latinLnBrk="0" hangingPunct="0">
              <a:lnSpc>
                <a:spcPct val="100000"/>
              </a:lnSpc>
              <a:spcBef>
                <a:spcPts val="0"/>
              </a:spcBef>
              <a:spcAft>
                <a:spcPts val="0"/>
              </a:spcAft>
              <a:buClrTx/>
              <a:buSzTx/>
              <a:buFontTx/>
              <a:buNone/>
              <a:tabLst/>
            </a:pPr>
            <a:endParaRPr kumimoji="0" lang="en-GB" sz="50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371731028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71435" tIns="71435" rIns="71435" bIns="71435"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5" tIns="71435" rIns="71435" bIns="71435"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71435" tIns="71435" rIns="71435" bIns="71435"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5" tIns="71435" rIns="71435" bIns="71435" numCol="1" spcCol="38100" rtlCol="0" anchor="ctr">
        <a:spAutoFit/>
      </a:bodyPr>
      <a:lstStyle>
        <a:defPPr marL="0" marR="0" indent="0" algn="ctr" defTabSz="821529"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913</Words>
  <Application>Microsoft Office PowerPoint</Application>
  <PresentationFormat>Custom</PresentationFormat>
  <Paragraphs>74</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Calibri Light</vt:lpstr>
      <vt:lpstr>Helvetica</vt:lpstr>
      <vt:lpstr>Helvetica Light</vt:lpstr>
      <vt:lpstr>Helvetica Neue</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rebecca.poole</dc:creator>
  <cp:lastModifiedBy>Hall</cp:lastModifiedBy>
  <cp:revision>22</cp:revision>
  <cp:lastPrinted>2020-02-27T17:16:26Z</cp:lastPrinted>
  <dcterms:modified xsi:type="dcterms:W3CDTF">2020-02-28T10:15:43Z</dcterms:modified>
</cp:coreProperties>
</file>