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200C834-DCEC-41BF-89F7-77BE59CD6A9D}" type="datetimeFigureOut">
              <a:rPr lang="en-GB" smtClean="0"/>
              <a:t>22/03/2020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FB6E37-DF41-47D1-A1F0-8E83C2C15022}" type="slidenum">
              <a:rPr lang="en-GB" smtClean="0"/>
              <a:t>‹#›</a:t>
            </a:fld>
            <a:endParaRPr lang="en-GB"/>
          </a:p>
        </p:txBody>
      </p:sp>
    </p:spTree>
    <p:extLst>
      <p:ext uri="{BB962C8B-B14F-4D97-AF65-F5344CB8AC3E}">
        <p14:creationId xmlns:p14="http://schemas.microsoft.com/office/powerpoint/2010/main" val="639560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200C834-DCEC-41BF-89F7-77BE59CD6A9D}" type="datetimeFigureOut">
              <a:rPr lang="en-GB" smtClean="0"/>
              <a:t>22/03/2020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FB6E37-DF41-47D1-A1F0-8E83C2C15022}" type="slidenum">
              <a:rPr lang="en-GB" smtClean="0"/>
              <a:t>‹#›</a:t>
            </a:fld>
            <a:endParaRPr lang="en-GB"/>
          </a:p>
        </p:txBody>
      </p:sp>
    </p:spTree>
    <p:extLst>
      <p:ext uri="{BB962C8B-B14F-4D97-AF65-F5344CB8AC3E}">
        <p14:creationId xmlns:p14="http://schemas.microsoft.com/office/powerpoint/2010/main" val="3650107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200C834-DCEC-41BF-89F7-77BE59CD6A9D}" type="datetimeFigureOut">
              <a:rPr lang="en-GB" smtClean="0"/>
              <a:t>22/03/2020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FB6E37-DF41-47D1-A1F0-8E83C2C15022}" type="slidenum">
              <a:rPr lang="en-GB" smtClean="0"/>
              <a:t>‹#›</a:t>
            </a:fld>
            <a:endParaRPr lang="en-GB"/>
          </a:p>
        </p:txBody>
      </p:sp>
    </p:spTree>
    <p:extLst>
      <p:ext uri="{BB962C8B-B14F-4D97-AF65-F5344CB8AC3E}">
        <p14:creationId xmlns:p14="http://schemas.microsoft.com/office/powerpoint/2010/main" val="1191668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200C834-DCEC-41BF-89F7-77BE59CD6A9D}" type="datetimeFigureOut">
              <a:rPr lang="en-GB" smtClean="0"/>
              <a:t>22/03/2020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FB6E37-DF41-47D1-A1F0-8E83C2C15022}" type="slidenum">
              <a:rPr lang="en-GB" smtClean="0"/>
              <a:t>‹#›</a:t>
            </a:fld>
            <a:endParaRPr lang="en-GB"/>
          </a:p>
        </p:txBody>
      </p:sp>
    </p:spTree>
    <p:extLst>
      <p:ext uri="{BB962C8B-B14F-4D97-AF65-F5344CB8AC3E}">
        <p14:creationId xmlns:p14="http://schemas.microsoft.com/office/powerpoint/2010/main" val="3708367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200C834-DCEC-41BF-89F7-77BE59CD6A9D}" type="datetimeFigureOut">
              <a:rPr lang="en-GB" smtClean="0"/>
              <a:t>22/03/2020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FB6E37-DF41-47D1-A1F0-8E83C2C15022}" type="slidenum">
              <a:rPr lang="en-GB" smtClean="0"/>
              <a:t>‹#›</a:t>
            </a:fld>
            <a:endParaRPr lang="en-GB"/>
          </a:p>
        </p:txBody>
      </p:sp>
    </p:spTree>
    <p:extLst>
      <p:ext uri="{BB962C8B-B14F-4D97-AF65-F5344CB8AC3E}">
        <p14:creationId xmlns:p14="http://schemas.microsoft.com/office/powerpoint/2010/main" val="821434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200C834-DCEC-41BF-89F7-77BE59CD6A9D}" type="datetimeFigureOut">
              <a:rPr lang="en-GB" smtClean="0"/>
              <a:t>22/03/2020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FB6E37-DF41-47D1-A1F0-8E83C2C15022}" type="slidenum">
              <a:rPr lang="en-GB" smtClean="0"/>
              <a:t>‹#›</a:t>
            </a:fld>
            <a:endParaRPr lang="en-GB"/>
          </a:p>
        </p:txBody>
      </p:sp>
    </p:spTree>
    <p:extLst>
      <p:ext uri="{BB962C8B-B14F-4D97-AF65-F5344CB8AC3E}">
        <p14:creationId xmlns:p14="http://schemas.microsoft.com/office/powerpoint/2010/main" val="2088131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200C834-DCEC-41BF-89F7-77BE59CD6A9D}" type="datetimeFigureOut">
              <a:rPr lang="en-GB" smtClean="0"/>
              <a:t>22/03/2020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1FB6E37-DF41-47D1-A1F0-8E83C2C15022}" type="slidenum">
              <a:rPr lang="en-GB" smtClean="0"/>
              <a:t>‹#›</a:t>
            </a:fld>
            <a:endParaRPr lang="en-GB"/>
          </a:p>
        </p:txBody>
      </p:sp>
    </p:spTree>
    <p:extLst>
      <p:ext uri="{BB962C8B-B14F-4D97-AF65-F5344CB8AC3E}">
        <p14:creationId xmlns:p14="http://schemas.microsoft.com/office/powerpoint/2010/main" val="1532123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200C834-DCEC-41BF-89F7-77BE59CD6A9D}" type="datetimeFigureOut">
              <a:rPr lang="en-GB" smtClean="0"/>
              <a:t>22/03/2020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1FB6E37-DF41-47D1-A1F0-8E83C2C15022}" type="slidenum">
              <a:rPr lang="en-GB" smtClean="0"/>
              <a:t>‹#›</a:t>
            </a:fld>
            <a:endParaRPr lang="en-GB"/>
          </a:p>
        </p:txBody>
      </p:sp>
    </p:spTree>
    <p:extLst>
      <p:ext uri="{BB962C8B-B14F-4D97-AF65-F5344CB8AC3E}">
        <p14:creationId xmlns:p14="http://schemas.microsoft.com/office/powerpoint/2010/main" val="4268024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00C834-DCEC-41BF-89F7-77BE59CD6A9D}" type="datetimeFigureOut">
              <a:rPr lang="en-GB" smtClean="0"/>
              <a:t>22/03/2020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1FB6E37-DF41-47D1-A1F0-8E83C2C15022}" type="slidenum">
              <a:rPr lang="en-GB" smtClean="0"/>
              <a:t>‹#›</a:t>
            </a:fld>
            <a:endParaRPr lang="en-GB"/>
          </a:p>
        </p:txBody>
      </p:sp>
    </p:spTree>
    <p:extLst>
      <p:ext uri="{BB962C8B-B14F-4D97-AF65-F5344CB8AC3E}">
        <p14:creationId xmlns:p14="http://schemas.microsoft.com/office/powerpoint/2010/main" val="56695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200C834-DCEC-41BF-89F7-77BE59CD6A9D}" type="datetimeFigureOut">
              <a:rPr lang="en-GB" smtClean="0"/>
              <a:t>22/03/2020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FB6E37-DF41-47D1-A1F0-8E83C2C15022}" type="slidenum">
              <a:rPr lang="en-GB" smtClean="0"/>
              <a:t>‹#›</a:t>
            </a:fld>
            <a:endParaRPr lang="en-GB"/>
          </a:p>
        </p:txBody>
      </p:sp>
    </p:spTree>
    <p:extLst>
      <p:ext uri="{BB962C8B-B14F-4D97-AF65-F5344CB8AC3E}">
        <p14:creationId xmlns:p14="http://schemas.microsoft.com/office/powerpoint/2010/main" val="3675682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200C834-DCEC-41BF-89F7-77BE59CD6A9D}" type="datetimeFigureOut">
              <a:rPr lang="en-GB" smtClean="0"/>
              <a:t>22/03/2020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FB6E37-DF41-47D1-A1F0-8E83C2C15022}" type="slidenum">
              <a:rPr lang="en-GB" smtClean="0"/>
              <a:t>‹#›</a:t>
            </a:fld>
            <a:endParaRPr lang="en-GB"/>
          </a:p>
        </p:txBody>
      </p:sp>
    </p:spTree>
    <p:extLst>
      <p:ext uri="{BB962C8B-B14F-4D97-AF65-F5344CB8AC3E}">
        <p14:creationId xmlns:p14="http://schemas.microsoft.com/office/powerpoint/2010/main" val="1151396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00C834-DCEC-41BF-89F7-77BE59CD6A9D}" type="datetimeFigureOut">
              <a:rPr lang="en-GB" smtClean="0"/>
              <a:t>22/03/2020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B6E37-DF41-47D1-A1F0-8E83C2C15022}" type="slidenum">
              <a:rPr lang="en-GB" smtClean="0"/>
              <a:t>‹#›</a:t>
            </a:fld>
            <a:endParaRPr lang="en-GB"/>
          </a:p>
        </p:txBody>
      </p:sp>
    </p:spTree>
    <p:extLst>
      <p:ext uri="{BB962C8B-B14F-4D97-AF65-F5344CB8AC3E}">
        <p14:creationId xmlns:p14="http://schemas.microsoft.com/office/powerpoint/2010/main" val="31394095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Today’s English lesson:</a:t>
            </a:r>
            <a:br>
              <a:rPr lang="en-GB" dirty="0" smtClean="0"/>
            </a:br>
            <a:r>
              <a:rPr lang="en-GB" u="sng" dirty="0" smtClean="0"/>
              <a:t>Monday, 23</a:t>
            </a:r>
            <a:r>
              <a:rPr lang="en-GB" u="sng" baseline="30000" dirty="0" smtClean="0"/>
              <a:t>rd</a:t>
            </a:r>
            <a:r>
              <a:rPr lang="en-GB" u="sng" dirty="0" smtClean="0"/>
              <a:t> March, 2020</a:t>
            </a:r>
            <a:endParaRPr lang="en-GB" u="sng" dirty="0"/>
          </a:p>
        </p:txBody>
      </p:sp>
      <p:sp>
        <p:nvSpPr>
          <p:cNvPr id="3" name="Subtitle 2"/>
          <p:cNvSpPr>
            <a:spLocks noGrp="1"/>
          </p:cNvSpPr>
          <p:nvPr>
            <p:ph type="subTitle" idx="1"/>
          </p:nvPr>
        </p:nvSpPr>
        <p:spPr/>
        <p:txBody>
          <a:bodyPr>
            <a:normAutofit/>
          </a:bodyPr>
          <a:lstStyle/>
          <a:p>
            <a:r>
              <a:rPr lang="en-GB" sz="3600" u="sng" dirty="0" smtClean="0"/>
              <a:t>I can continue my adventure story and include direct speech which is correctly punctuated.</a:t>
            </a:r>
            <a:endParaRPr lang="en-GB" sz="3600" u="sng" dirty="0"/>
          </a:p>
        </p:txBody>
      </p:sp>
    </p:spTree>
    <p:extLst>
      <p:ext uri="{BB962C8B-B14F-4D97-AF65-F5344CB8AC3E}">
        <p14:creationId xmlns:p14="http://schemas.microsoft.com/office/powerpoint/2010/main" val="3290035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925332"/>
          </a:xfrm>
        </p:spPr>
        <p:txBody>
          <a:bodyPr>
            <a:normAutofit/>
          </a:bodyPr>
          <a:lstStyle/>
          <a:p>
            <a:r>
              <a:rPr lang="en-GB" dirty="0" smtClean="0"/>
              <a:t>Remember, we use direct speech in our adventure stories to move the story forward.</a:t>
            </a:r>
            <a:br>
              <a:rPr lang="en-GB" dirty="0" smtClean="0"/>
            </a:br>
            <a:r>
              <a:rPr lang="en-GB" dirty="0" smtClean="0"/>
              <a:t/>
            </a:r>
            <a:br>
              <a:rPr lang="en-GB" dirty="0" smtClean="0"/>
            </a:br>
            <a:r>
              <a:rPr lang="en-GB" dirty="0" smtClean="0"/>
              <a:t>Do not overuse direct speech: it becomes confusing and boring for the reader.</a:t>
            </a:r>
            <a:br>
              <a:rPr lang="en-GB" dirty="0" smtClean="0"/>
            </a:br>
            <a:r>
              <a:rPr lang="en-GB" dirty="0"/>
              <a:t/>
            </a:r>
            <a:br>
              <a:rPr lang="en-GB" dirty="0"/>
            </a:br>
            <a:r>
              <a:rPr lang="en-GB" dirty="0" smtClean="0"/>
              <a:t>Read the next slides to revise the rules for punctuating direct speech.</a:t>
            </a:r>
            <a:endParaRPr lang="en-GB" dirty="0"/>
          </a:p>
        </p:txBody>
      </p:sp>
    </p:spTree>
    <p:extLst>
      <p:ext uri="{BB962C8B-B14F-4D97-AF65-F5344CB8AC3E}">
        <p14:creationId xmlns:p14="http://schemas.microsoft.com/office/powerpoint/2010/main" val="1985818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Inverted commas “hug” the spoken words.</a:t>
            </a:r>
            <a:endParaRPr lang="en-GB" b="1" dirty="0">
              <a:solidFill>
                <a:srgbClr val="0070C0"/>
              </a:solidFill>
            </a:endParaRPr>
          </a:p>
        </p:txBody>
      </p:sp>
      <p:sp>
        <p:nvSpPr>
          <p:cNvPr id="3" name="Content Placeholder 2"/>
          <p:cNvSpPr>
            <a:spLocks noGrp="1"/>
          </p:cNvSpPr>
          <p:nvPr>
            <p:ph idx="1"/>
          </p:nvPr>
        </p:nvSpPr>
        <p:spPr/>
        <p:txBody>
          <a:bodyPr/>
          <a:lstStyle/>
          <a:p>
            <a:pPr marL="0" indent="0">
              <a:buNone/>
            </a:pPr>
            <a:r>
              <a:rPr lang="en-GB" sz="3600" dirty="0" smtClean="0">
                <a:solidFill>
                  <a:srgbClr val="FF0000"/>
                </a:solidFill>
              </a:rPr>
              <a:t>“Help!” </a:t>
            </a:r>
            <a:r>
              <a:rPr lang="en-GB" sz="3600" dirty="0" smtClean="0"/>
              <a:t>yelled Pablo. He was in extreme danger and knew he wouldn’t survive in the nest of venomous snakes for long.</a:t>
            </a:r>
          </a:p>
          <a:p>
            <a:pPr marL="0" indent="0">
              <a:buNone/>
            </a:pPr>
            <a:r>
              <a:rPr lang="en-GB" sz="3600" dirty="0" smtClean="0"/>
              <a:t>Without hesitation, Indiana fled in the direction of the cries with his bullwhip at the ready. </a:t>
            </a:r>
            <a:r>
              <a:rPr lang="en-GB" sz="3600" dirty="0" smtClean="0">
                <a:solidFill>
                  <a:srgbClr val="FF0000"/>
                </a:solidFill>
              </a:rPr>
              <a:t>“Don’t move!” </a:t>
            </a:r>
            <a:r>
              <a:rPr lang="en-GB" sz="3600" dirty="0" smtClean="0"/>
              <a:t>commanded Indiana as he watched Pablo thrash around. This was only making the snakes angry and increasing the level of danger he was in.</a:t>
            </a:r>
          </a:p>
          <a:p>
            <a:pPr marL="0" indent="0">
              <a:buNone/>
            </a:pPr>
            <a:endParaRPr lang="en-GB" dirty="0"/>
          </a:p>
        </p:txBody>
      </p:sp>
    </p:spTree>
    <p:extLst>
      <p:ext uri="{BB962C8B-B14F-4D97-AF65-F5344CB8AC3E}">
        <p14:creationId xmlns:p14="http://schemas.microsoft.com/office/powerpoint/2010/main" val="3959396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The first word inside inverted commas is always with a capital letter.</a:t>
            </a:r>
            <a:endParaRPr lang="en-GB" b="1" dirty="0">
              <a:solidFill>
                <a:srgbClr val="0070C0"/>
              </a:solidFill>
            </a:endParaRPr>
          </a:p>
        </p:txBody>
      </p:sp>
      <p:sp>
        <p:nvSpPr>
          <p:cNvPr id="3" name="Content Placeholder 2"/>
          <p:cNvSpPr>
            <a:spLocks noGrp="1"/>
          </p:cNvSpPr>
          <p:nvPr>
            <p:ph idx="1"/>
          </p:nvPr>
        </p:nvSpPr>
        <p:spPr/>
        <p:txBody>
          <a:bodyPr>
            <a:normAutofit/>
          </a:bodyPr>
          <a:lstStyle/>
          <a:p>
            <a:pPr marL="0" indent="0">
              <a:buNone/>
            </a:pPr>
            <a:r>
              <a:rPr lang="en-GB" sz="3600" dirty="0" smtClean="0"/>
              <a:t>Indiana looked around in awe as he entered the sacred cenote. </a:t>
            </a:r>
            <a:r>
              <a:rPr lang="en-GB" sz="3600" dirty="0" smtClean="0">
                <a:solidFill>
                  <a:srgbClr val="FF0000"/>
                </a:solidFill>
              </a:rPr>
              <a:t>“Such beauty I have never seen before,” </a:t>
            </a:r>
            <a:r>
              <a:rPr lang="en-GB" sz="3600" dirty="0" smtClean="0"/>
              <a:t>he whispered to himself. The crystal clear, aqua marine colours of the deep water shimmered with the rays of light entering from above.</a:t>
            </a:r>
            <a:endParaRPr lang="en-GB" sz="3600" dirty="0"/>
          </a:p>
        </p:txBody>
      </p:sp>
    </p:spTree>
    <p:extLst>
      <p:ext uri="{BB962C8B-B14F-4D97-AF65-F5344CB8AC3E}">
        <p14:creationId xmlns:p14="http://schemas.microsoft.com/office/powerpoint/2010/main" val="1812107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0070C0"/>
                </a:solidFill>
              </a:rPr>
              <a:t>If direct speech ends before the sentence ends, you need a comma, exclamation or question mark before you close the inverted commas.</a:t>
            </a:r>
            <a:endParaRPr lang="en-GB" b="1" dirty="0">
              <a:solidFill>
                <a:srgbClr val="0070C0"/>
              </a:solidFill>
            </a:endParaRPr>
          </a:p>
        </p:txBody>
      </p:sp>
      <p:sp>
        <p:nvSpPr>
          <p:cNvPr id="3" name="Content Placeholder 2"/>
          <p:cNvSpPr>
            <a:spLocks noGrp="1"/>
          </p:cNvSpPr>
          <p:nvPr>
            <p:ph idx="1"/>
          </p:nvPr>
        </p:nvSpPr>
        <p:spPr/>
        <p:txBody>
          <a:bodyPr>
            <a:normAutofit/>
          </a:bodyPr>
          <a:lstStyle/>
          <a:p>
            <a:pPr marL="0" indent="0">
              <a:buNone/>
            </a:pPr>
            <a:r>
              <a:rPr lang="en-GB" sz="3600" dirty="0" smtClean="0"/>
              <a:t>“Throw me the idol!” instructed Juan.</a:t>
            </a:r>
          </a:p>
          <a:p>
            <a:pPr marL="0" indent="0">
              <a:buNone/>
            </a:pPr>
            <a:endParaRPr lang="en-GB" sz="3600" dirty="0"/>
          </a:p>
          <a:p>
            <a:pPr marL="0" indent="0">
              <a:buNone/>
            </a:pPr>
            <a:r>
              <a:rPr lang="en-GB" sz="3600" dirty="0" smtClean="0"/>
              <a:t>“How will we escape the colony of vampire bats?” asked Pedro with a sense of hopelessness.</a:t>
            </a:r>
          </a:p>
          <a:p>
            <a:pPr marL="0" indent="0">
              <a:buNone/>
            </a:pPr>
            <a:endParaRPr lang="en-GB" sz="3600" dirty="0"/>
          </a:p>
          <a:p>
            <a:pPr marL="0" indent="0">
              <a:buNone/>
            </a:pPr>
            <a:r>
              <a:rPr lang="en-GB" sz="3600" dirty="0" smtClean="0"/>
              <a:t>“Whatever happens, don’t let them sense your fear or you will not survive,” warned Indiana.</a:t>
            </a:r>
            <a:endParaRPr lang="en-GB" sz="3600" dirty="0"/>
          </a:p>
        </p:txBody>
      </p:sp>
    </p:spTree>
    <p:extLst>
      <p:ext uri="{BB962C8B-B14F-4D97-AF65-F5344CB8AC3E}">
        <p14:creationId xmlns:p14="http://schemas.microsoft.com/office/powerpoint/2010/main" val="3846505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If you have a change of character speaking, you must begin a new paragraph on a new line.</a:t>
            </a:r>
            <a:endParaRPr lang="en-GB" dirty="0"/>
          </a:p>
        </p:txBody>
      </p:sp>
      <p:sp>
        <p:nvSpPr>
          <p:cNvPr id="3" name="Content Placeholder 2"/>
          <p:cNvSpPr>
            <a:spLocks noGrp="1"/>
          </p:cNvSpPr>
          <p:nvPr>
            <p:ph idx="1"/>
          </p:nvPr>
        </p:nvSpPr>
        <p:spPr/>
        <p:txBody>
          <a:bodyPr/>
          <a:lstStyle/>
          <a:p>
            <a:pPr marL="0" indent="0">
              <a:buNone/>
            </a:pPr>
            <a:r>
              <a:rPr lang="en-GB" dirty="0" smtClean="0"/>
              <a:t>Indiana was becoming impatient with Pablo. “Now is not the time to be clumsy,” he said between gritted teeth.</a:t>
            </a:r>
          </a:p>
          <a:p>
            <a:pPr marL="0" indent="0">
              <a:buNone/>
            </a:pPr>
            <a:endParaRPr lang="en-GB" dirty="0"/>
          </a:p>
          <a:p>
            <a:pPr marL="0" indent="0">
              <a:buNone/>
            </a:pPr>
            <a:r>
              <a:rPr lang="en-GB" dirty="0" smtClean="0"/>
              <a:t>“Sorry Senor,” came Pablo’s reply yet as much as he apologised, nothing seemed to change: he continued to make mistakes. Mistakes which could cost them their lives.</a:t>
            </a:r>
          </a:p>
          <a:p>
            <a:pPr marL="0" indent="0">
              <a:buNone/>
            </a:pPr>
            <a:endParaRPr lang="en-GB" dirty="0"/>
          </a:p>
        </p:txBody>
      </p:sp>
    </p:spTree>
    <p:extLst>
      <p:ext uri="{BB962C8B-B14F-4D97-AF65-F5344CB8AC3E}">
        <p14:creationId xmlns:p14="http://schemas.microsoft.com/office/powerpoint/2010/main" val="2953900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003709"/>
          </a:xfrm>
        </p:spPr>
        <p:txBody>
          <a:bodyPr>
            <a:normAutofit/>
          </a:bodyPr>
          <a:lstStyle/>
          <a:p>
            <a:r>
              <a:rPr lang="en-GB" dirty="0" smtClean="0"/>
              <a:t>Now, look back at your plan. Where do your characters journey to next and what dangers will await them in today’s part of the adventure?</a:t>
            </a:r>
            <a:br>
              <a:rPr lang="en-GB" dirty="0" smtClean="0"/>
            </a:br>
            <a:r>
              <a:rPr lang="en-GB" dirty="0" smtClean="0"/>
              <a:t>You need to show some direct speech in today’s writing (but not too much) and it must all be correctly punctuated.</a:t>
            </a:r>
            <a:br>
              <a:rPr lang="en-GB" dirty="0" smtClean="0"/>
            </a:br>
            <a:r>
              <a:rPr lang="en-GB" dirty="0" smtClean="0"/>
              <a:t>Let’s write!</a:t>
            </a:r>
            <a:endParaRPr lang="en-GB" dirty="0"/>
          </a:p>
        </p:txBody>
      </p:sp>
      <p:sp>
        <p:nvSpPr>
          <p:cNvPr id="3" name="Content Placeholder 2"/>
          <p:cNvSpPr>
            <a:spLocks noGrp="1"/>
          </p:cNvSpPr>
          <p:nvPr>
            <p:ph idx="1"/>
          </p:nvPr>
        </p:nvSpPr>
        <p:spPr>
          <a:xfrm>
            <a:off x="838200" y="5721531"/>
            <a:ext cx="10515600" cy="455432"/>
          </a:xfrm>
        </p:spPr>
        <p:txBody>
          <a:bodyPr>
            <a:normAutofit lnSpcReduction="10000"/>
          </a:bodyPr>
          <a:lstStyle/>
          <a:p>
            <a:endParaRPr lang="en-GB" dirty="0"/>
          </a:p>
        </p:txBody>
      </p:sp>
    </p:spTree>
    <p:extLst>
      <p:ext uri="{BB962C8B-B14F-4D97-AF65-F5344CB8AC3E}">
        <p14:creationId xmlns:p14="http://schemas.microsoft.com/office/powerpoint/2010/main" val="493595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353</Words>
  <Application>Microsoft Office PowerPoint</Application>
  <PresentationFormat>Widescreen</PresentationFormat>
  <Paragraphs>19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Today’s English lesson: Monday, 23rd March, 2020</vt:lpstr>
      <vt:lpstr>Remember, we use direct speech in our adventure stories to move the story forward.  Do not overuse direct speech: it becomes confusing and boring for the reader.  Read the next slides to revise the rules for punctuating direct speech.</vt:lpstr>
      <vt:lpstr>Inverted commas “hug” the spoken words.</vt:lpstr>
      <vt:lpstr>The first word inside inverted commas is always with a capital letter.</vt:lpstr>
      <vt:lpstr>If direct speech ends before the sentence ends, you need a comma, exclamation or question mark before you close the inverted commas.</vt:lpstr>
      <vt:lpstr>If you have a change of character speaking, you must begin a new paragraph on a new line.</vt:lpstr>
      <vt:lpstr>Now, look back at your plan. Where do your characters journey to next and what dangers will await them in today’s part of the adventure? You need to show some direct speech in today’s writing (but not too much) and it must all be correctly punctuated. Let’s write!</vt:lpstr>
    </vt:vector>
  </TitlesOfParts>
  <Company>St Marks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Today’s English lesson: Monday, 23rd March, 2020</dc:title>
  <dc:creator>fiona.chapman</dc:creator>
  <cp:lastModifiedBy>lizzie.durling</cp:lastModifiedBy>
  <cp:revision>6</cp:revision>
  <dcterms:created xsi:type="dcterms:W3CDTF">2020-03-20T18:20:09Z</dcterms:created>
  <dcterms:modified xsi:type="dcterms:W3CDTF">2020-03-22T19:24:28Z</dcterms:modified>
</cp:coreProperties>
</file>