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8" r:id="rId5"/>
    <p:sldId id="260" r:id="rId6"/>
    <p:sldId id="262" r:id="rId7"/>
    <p:sldId id="266" r:id="rId8"/>
    <p:sldId id="267" r:id="rId9"/>
    <p:sldId id="269" r:id="rId10"/>
    <p:sldId id="263" r:id="rId11"/>
    <p:sldId id="264" r:id="rId12"/>
    <p:sldId id="271"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99" d="100"/>
          <a:sy n="99" d="100"/>
        </p:scale>
        <p:origin x="9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44FED5-82A9-4FE1-8A45-7842430F6226}" type="datetimeFigureOut">
              <a:rPr lang="en-GB" smtClean="0"/>
              <a:t>18/03/2020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B20655-55E0-41FD-ADC2-B09B11743D97}" type="slidenum">
              <a:rPr lang="en-GB" smtClean="0"/>
              <a:t>‹#›</a:t>
            </a:fld>
            <a:endParaRPr lang="en-GB" dirty="0"/>
          </a:p>
        </p:txBody>
      </p:sp>
    </p:spTree>
    <p:extLst>
      <p:ext uri="{BB962C8B-B14F-4D97-AF65-F5344CB8AC3E}">
        <p14:creationId xmlns:p14="http://schemas.microsoft.com/office/powerpoint/2010/main" val="367342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44FED5-82A9-4FE1-8A45-7842430F6226}" type="datetimeFigureOut">
              <a:rPr lang="en-GB" smtClean="0"/>
              <a:t>18/03/2020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B20655-55E0-41FD-ADC2-B09B11743D97}" type="slidenum">
              <a:rPr lang="en-GB" smtClean="0"/>
              <a:t>‹#›</a:t>
            </a:fld>
            <a:endParaRPr lang="en-GB" dirty="0"/>
          </a:p>
        </p:txBody>
      </p:sp>
    </p:spTree>
    <p:extLst>
      <p:ext uri="{BB962C8B-B14F-4D97-AF65-F5344CB8AC3E}">
        <p14:creationId xmlns:p14="http://schemas.microsoft.com/office/powerpoint/2010/main" val="413013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44FED5-82A9-4FE1-8A45-7842430F6226}" type="datetimeFigureOut">
              <a:rPr lang="en-GB" smtClean="0"/>
              <a:t>18/03/2020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B20655-55E0-41FD-ADC2-B09B11743D97}" type="slidenum">
              <a:rPr lang="en-GB" smtClean="0"/>
              <a:t>‹#›</a:t>
            </a:fld>
            <a:endParaRPr lang="en-GB" dirty="0"/>
          </a:p>
        </p:txBody>
      </p:sp>
    </p:spTree>
    <p:extLst>
      <p:ext uri="{BB962C8B-B14F-4D97-AF65-F5344CB8AC3E}">
        <p14:creationId xmlns:p14="http://schemas.microsoft.com/office/powerpoint/2010/main" val="350694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44FED5-82A9-4FE1-8A45-7842430F6226}" type="datetimeFigureOut">
              <a:rPr lang="en-GB" smtClean="0"/>
              <a:t>18/03/2020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B20655-55E0-41FD-ADC2-B09B11743D97}" type="slidenum">
              <a:rPr lang="en-GB" smtClean="0"/>
              <a:t>‹#›</a:t>
            </a:fld>
            <a:endParaRPr lang="en-GB" dirty="0"/>
          </a:p>
        </p:txBody>
      </p:sp>
    </p:spTree>
    <p:extLst>
      <p:ext uri="{BB962C8B-B14F-4D97-AF65-F5344CB8AC3E}">
        <p14:creationId xmlns:p14="http://schemas.microsoft.com/office/powerpoint/2010/main" val="256939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44FED5-82A9-4FE1-8A45-7842430F6226}" type="datetimeFigureOut">
              <a:rPr lang="en-GB" smtClean="0"/>
              <a:t>18/03/2020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B20655-55E0-41FD-ADC2-B09B11743D97}" type="slidenum">
              <a:rPr lang="en-GB" smtClean="0"/>
              <a:t>‹#›</a:t>
            </a:fld>
            <a:endParaRPr lang="en-GB" dirty="0"/>
          </a:p>
        </p:txBody>
      </p:sp>
    </p:spTree>
    <p:extLst>
      <p:ext uri="{BB962C8B-B14F-4D97-AF65-F5344CB8AC3E}">
        <p14:creationId xmlns:p14="http://schemas.microsoft.com/office/powerpoint/2010/main" val="41113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44FED5-82A9-4FE1-8A45-7842430F6226}" type="datetimeFigureOut">
              <a:rPr lang="en-GB" smtClean="0"/>
              <a:t>18/03/2020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B20655-55E0-41FD-ADC2-B09B11743D97}" type="slidenum">
              <a:rPr lang="en-GB" smtClean="0"/>
              <a:t>‹#›</a:t>
            </a:fld>
            <a:endParaRPr lang="en-GB" dirty="0"/>
          </a:p>
        </p:txBody>
      </p:sp>
    </p:spTree>
    <p:extLst>
      <p:ext uri="{BB962C8B-B14F-4D97-AF65-F5344CB8AC3E}">
        <p14:creationId xmlns:p14="http://schemas.microsoft.com/office/powerpoint/2010/main" val="253231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44FED5-82A9-4FE1-8A45-7842430F6226}" type="datetimeFigureOut">
              <a:rPr lang="en-GB" smtClean="0"/>
              <a:t>18/03/2020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AB20655-55E0-41FD-ADC2-B09B11743D97}" type="slidenum">
              <a:rPr lang="en-GB" smtClean="0"/>
              <a:t>‹#›</a:t>
            </a:fld>
            <a:endParaRPr lang="en-GB" dirty="0"/>
          </a:p>
        </p:txBody>
      </p:sp>
    </p:spTree>
    <p:extLst>
      <p:ext uri="{BB962C8B-B14F-4D97-AF65-F5344CB8AC3E}">
        <p14:creationId xmlns:p14="http://schemas.microsoft.com/office/powerpoint/2010/main" val="373846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44FED5-82A9-4FE1-8A45-7842430F6226}" type="datetimeFigureOut">
              <a:rPr lang="en-GB" smtClean="0"/>
              <a:t>18/03/2020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AB20655-55E0-41FD-ADC2-B09B11743D97}" type="slidenum">
              <a:rPr lang="en-GB" smtClean="0"/>
              <a:t>‹#›</a:t>
            </a:fld>
            <a:endParaRPr lang="en-GB" dirty="0"/>
          </a:p>
        </p:txBody>
      </p:sp>
    </p:spTree>
    <p:extLst>
      <p:ext uri="{BB962C8B-B14F-4D97-AF65-F5344CB8AC3E}">
        <p14:creationId xmlns:p14="http://schemas.microsoft.com/office/powerpoint/2010/main" val="105902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4FED5-82A9-4FE1-8A45-7842430F6226}" type="datetimeFigureOut">
              <a:rPr lang="en-GB" smtClean="0"/>
              <a:t>18/03/2020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B20655-55E0-41FD-ADC2-B09B11743D97}" type="slidenum">
              <a:rPr lang="en-GB" smtClean="0"/>
              <a:t>‹#›</a:t>
            </a:fld>
            <a:endParaRPr lang="en-GB" dirty="0"/>
          </a:p>
        </p:txBody>
      </p:sp>
    </p:spTree>
    <p:extLst>
      <p:ext uri="{BB962C8B-B14F-4D97-AF65-F5344CB8AC3E}">
        <p14:creationId xmlns:p14="http://schemas.microsoft.com/office/powerpoint/2010/main" val="29383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44FED5-82A9-4FE1-8A45-7842430F6226}" type="datetimeFigureOut">
              <a:rPr lang="en-GB" smtClean="0"/>
              <a:t>18/03/2020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B20655-55E0-41FD-ADC2-B09B11743D97}" type="slidenum">
              <a:rPr lang="en-GB" smtClean="0"/>
              <a:t>‹#›</a:t>
            </a:fld>
            <a:endParaRPr lang="en-GB" dirty="0"/>
          </a:p>
        </p:txBody>
      </p:sp>
    </p:spTree>
    <p:extLst>
      <p:ext uri="{BB962C8B-B14F-4D97-AF65-F5344CB8AC3E}">
        <p14:creationId xmlns:p14="http://schemas.microsoft.com/office/powerpoint/2010/main" val="240183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44FED5-82A9-4FE1-8A45-7842430F6226}" type="datetimeFigureOut">
              <a:rPr lang="en-GB" smtClean="0"/>
              <a:t>18/03/2020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B20655-55E0-41FD-ADC2-B09B11743D97}" type="slidenum">
              <a:rPr lang="en-GB" smtClean="0"/>
              <a:t>‹#›</a:t>
            </a:fld>
            <a:endParaRPr lang="en-GB" dirty="0"/>
          </a:p>
        </p:txBody>
      </p:sp>
    </p:spTree>
    <p:extLst>
      <p:ext uri="{BB962C8B-B14F-4D97-AF65-F5344CB8AC3E}">
        <p14:creationId xmlns:p14="http://schemas.microsoft.com/office/powerpoint/2010/main" val="21016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4FED5-82A9-4FE1-8A45-7842430F6226}" type="datetimeFigureOut">
              <a:rPr lang="en-GB" smtClean="0"/>
              <a:t>18/03/2020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20655-55E0-41FD-ADC2-B09B11743D97}" type="slidenum">
              <a:rPr lang="en-GB" smtClean="0"/>
              <a:t>‹#›</a:t>
            </a:fld>
            <a:endParaRPr lang="en-GB" dirty="0"/>
          </a:p>
        </p:txBody>
      </p:sp>
    </p:spTree>
    <p:extLst>
      <p:ext uri="{BB962C8B-B14F-4D97-AF65-F5344CB8AC3E}">
        <p14:creationId xmlns:p14="http://schemas.microsoft.com/office/powerpoint/2010/main" val="3946912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45989"/>
            <a:ext cx="9144000" cy="6091881"/>
          </a:xfrm>
        </p:spPr>
        <p:txBody>
          <a:bodyPr>
            <a:normAutofit/>
          </a:bodyPr>
          <a:lstStyle/>
          <a:p>
            <a:endParaRPr lang="en-GB" sz="3200" u="sng" dirty="0" smtClean="0">
              <a:latin typeface="Comic Sans MS" panose="030F0702030302020204" pitchFamily="66" charset="0"/>
            </a:endParaRPr>
          </a:p>
          <a:p>
            <a:endParaRPr lang="en-GB" sz="3200" u="sng" dirty="0">
              <a:latin typeface="Comic Sans MS" panose="030F0702030302020204" pitchFamily="66" charset="0"/>
            </a:endParaRPr>
          </a:p>
          <a:p>
            <a:r>
              <a:rPr lang="en-GB" sz="3200" u="sng" dirty="0" smtClean="0">
                <a:latin typeface="Comic Sans MS" panose="030F0702030302020204" pitchFamily="66" charset="0"/>
              </a:rPr>
              <a:t>Thursday 19</a:t>
            </a:r>
            <a:r>
              <a:rPr lang="en-GB" sz="3200" u="sng" baseline="30000" dirty="0" smtClean="0">
                <a:latin typeface="Comic Sans MS" panose="030F0702030302020204" pitchFamily="66" charset="0"/>
              </a:rPr>
              <a:t>th</a:t>
            </a:r>
            <a:r>
              <a:rPr lang="en-GB" sz="3200" u="sng" dirty="0" smtClean="0">
                <a:latin typeface="Comic Sans MS" panose="030F0702030302020204" pitchFamily="66" charset="0"/>
              </a:rPr>
              <a:t> March 2020</a:t>
            </a:r>
            <a:endParaRPr lang="en-GB" sz="3200" u="sng" dirty="0">
              <a:latin typeface="Comic Sans MS" panose="030F0702030302020204" pitchFamily="66" charset="0"/>
            </a:endParaRPr>
          </a:p>
          <a:p>
            <a:pPr algn="l"/>
            <a:endParaRPr lang="en-GB" sz="3200" u="sng" dirty="0" smtClean="0">
              <a:latin typeface="Comic Sans MS" panose="030F0702030302020204" pitchFamily="66" charset="0"/>
            </a:endParaRPr>
          </a:p>
          <a:p>
            <a:pPr algn="l"/>
            <a:endParaRPr lang="en-GB" sz="3200" u="sng" dirty="0">
              <a:latin typeface="Comic Sans MS" panose="030F0702030302020204" pitchFamily="66" charset="0"/>
            </a:endParaRPr>
          </a:p>
          <a:p>
            <a:pPr algn="l"/>
            <a:endParaRPr lang="en-GB" sz="3200" u="sng" dirty="0">
              <a:latin typeface="Comic Sans MS" panose="030F0702030302020204" pitchFamily="66" charset="0"/>
            </a:endParaRPr>
          </a:p>
        </p:txBody>
      </p:sp>
    </p:spTree>
    <p:extLst>
      <p:ext uri="{BB962C8B-B14F-4D97-AF65-F5344CB8AC3E}">
        <p14:creationId xmlns:p14="http://schemas.microsoft.com/office/powerpoint/2010/main" val="2477220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9491" y="143156"/>
            <a:ext cx="7585589" cy="6466294"/>
          </a:xfrm>
          <a:prstGeom prst="rect">
            <a:avLst/>
          </a:prstGeom>
        </p:spPr>
      </p:pic>
      <p:pic>
        <p:nvPicPr>
          <p:cNvPr id="7" name="Picture 6"/>
          <p:cNvPicPr>
            <a:picLocks noChangeAspect="1"/>
          </p:cNvPicPr>
          <p:nvPr/>
        </p:nvPicPr>
        <p:blipFill>
          <a:blip r:embed="rId3"/>
          <a:stretch>
            <a:fillRect/>
          </a:stretch>
        </p:blipFill>
        <p:spPr>
          <a:xfrm>
            <a:off x="7839075" y="3717195"/>
            <a:ext cx="4352925" cy="1800225"/>
          </a:xfrm>
          <a:prstGeom prst="rect">
            <a:avLst/>
          </a:prstGeom>
        </p:spPr>
      </p:pic>
    </p:spTree>
    <p:extLst>
      <p:ext uri="{BB962C8B-B14F-4D97-AF65-F5344CB8AC3E}">
        <p14:creationId xmlns:p14="http://schemas.microsoft.com/office/powerpoint/2010/main" val="3325630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7772" y="365125"/>
            <a:ext cx="7451125" cy="6263264"/>
          </a:xfrm>
          <a:prstGeom prst="rect">
            <a:avLst/>
          </a:prstGeom>
        </p:spPr>
      </p:pic>
      <p:sp>
        <p:nvSpPr>
          <p:cNvPr id="2" name="Title 1"/>
          <p:cNvSpPr>
            <a:spLocks noGrp="1"/>
          </p:cNvSpPr>
          <p:nvPr>
            <p:ph type="title"/>
          </p:nvPr>
        </p:nvSpPr>
        <p:spPr>
          <a:xfrm>
            <a:off x="8044248" y="365125"/>
            <a:ext cx="4003590" cy="2316291"/>
          </a:xfrm>
        </p:spPr>
        <p:txBody>
          <a:bodyPr>
            <a:normAutofit fontScale="90000"/>
          </a:bodyPr>
          <a:lstStyle/>
          <a:p>
            <a:r>
              <a:rPr lang="en-GB" sz="1800" dirty="0" smtClean="0"/>
              <a:t>           </a:t>
            </a:r>
            <a:r>
              <a:rPr lang="en-GB" sz="1800" dirty="0" smtClean="0">
                <a:latin typeface="Comic Sans MS" panose="030F0702030302020204" pitchFamily="66" charset="0"/>
              </a:rPr>
              <a:t>simile </a:t>
            </a:r>
            <a:br>
              <a:rPr lang="en-GB" sz="1800" dirty="0" smtClean="0">
                <a:latin typeface="Comic Sans MS" panose="030F0702030302020204" pitchFamily="66" charset="0"/>
              </a:rPr>
            </a:br>
            <a:r>
              <a:rPr lang="en-GB" sz="1800" dirty="0" smtClean="0">
                <a:latin typeface="Comic Sans MS" panose="030F0702030302020204" pitchFamily="66" charset="0"/>
              </a:rPr>
              <a:t>        (</a:t>
            </a:r>
            <a:r>
              <a:rPr lang="en-GB" sz="1800" dirty="0">
                <a:latin typeface="Comic Sans MS" panose="030F0702030302020204" pitchFamily="66" charset="0"/>
              </a:rPr>
              <a:t>a way of describing something by </a:t>
            </a:r>
            <a:r>
              <a:rPr lang="en-GB" sz="1800" dirty="0" smtClean="0">
                <a:latin typeface="Comic Sans MS" panose="030F0702030302020204" pitchFamily="66" charset="0"/>
              </a:rPr>
              <a:t>   </a:t>
            </a:r>
            <a:br>
              <a:rPr lang="en-GB" sz="1800" dirty="0" smtClean="0">
                <a:latin typeface="Comic Sans MS" panose="030F0702030302020204" pitchFamily="66" charset="0"/>
              </a:rPr>
            </a:br>
            <a:r>
              <a:rPr lang="en-GB" sz="1800" dirty="0">
                <a:latin typeface="Comic Sans MS" panose="030F0702030302020204" pitchFamily="66" charset="0"/>
              </a:rPr>
              <a:t> </a:t>
            </a:r>
            <a:r>
              <a:rPr lang="en-GB" sz="1800" dirty="0" smtClean="0">
                <a:latin typeface="Comic Sans MS" panose="030F0702030302020204" pitchFamily="66" charset="0"/>
              </a:rPr>
              <a:t>       comparing </a:t>
            </a:r>
            <a:r>
              <a:rPr lang="en-GB" sz="1800" dirty="0">
                <a:latin typeface="Comic Sans MS" panose="030F0702030302020204" pitchFamily="66" charset="0"/>
              </a:rPr>
              <a:t>it to something else </a:t>
            </a:r>
            <a:r>
              <a:rPr lang="en-GB" sz="1800" dirty="0" smtClean="0">
                <a:latin typeface="Comic Sans MS" panose="030F0702030302020204" pitchFamily="66" charset="0"/>
              </a:rPr>
              <a:t>    </a:t>
            </a:r>
            <a:br>
              <a:rPr lang="en-GB" sz="1800" dirty="0" smtClean="0">
                <a:latin typeface="Comic Sans MS" panose="030F0702030302020204" pitchFamily="66" charset="0"/>
              </a:rPr>
            </a:br>
            <a:r>
              <a:rPr lang="en-GB" sz="1800" dirty="0">
                <a:latin typeface="Comic Sans MS" panose="030F0702030302020204" pitchFamily="66" charset="0"/>
              </a:rPr>
              <a:t> </a:t>
            </a:r>
            <a:r>
              <a:rPr lang="en-GB" sz="1800" dirty="0" smtClean="0">
                <a:latin typeface="Comic Sans MS" panose="030F0702030302020204" pitchFamily="66" charset="0"/>
              </a:rPr>
              <a:t>       using </a:t>
            </a:r>
            <a:r>
              <a:rPr lang="en-GB" sz="1800" dirty="0">
                <a:latin typeface="Comic Sans MS" panose="030F0702030302020204" pitchFamily="66" charset="0"/>
              </a:rPr>
              <a:t>‘like’ or ‘as</a:t>
            </a:r>
            <a:r>
              <a:rPr lang="en-GB" sz="1800" dirty="0" smtClean="0">
                <a:latin typeface="Comic Sans MS" panose="030F0702030302020204" pitchFamily="66" charset="0"/>
              </a:rPr>
              <a:t>’)</a:t>
            </a:r>
            <a:r>
              <a:rPr lang="en-GB" sz="1600" dirty="0" smtClean="0">
                <a:latin typeface="Comic Sans MS" panose="030F0702030302020204" pitchFamily="66" charset="0"/>
              </a:rPr>
              <a:t>		</a:t>
            </a:r>
            <a:r>
              <a:rPr lang="en-GB" sz="1100" dirty="0" smtClean="0">
                <a:latin typeface="Comic Sans MS" panose="030F0702030302020204" pitchFamily="66" charset="0"/>
              </a:rPr>
              <a:t/>
            </a:r>
            <a:br>
              <a:rPr lang="en-GB" sz="1100" dirty="0" smtClean="0">
                <a:latin typeface="Comic Sans MS" panose="030F0702030302020204" pitchFamily="66" charset="0"/>
              </a:rPr>
            </a:br>
            <a:r>
              <a:rPr lang="en-GB" sz="1100" dirty="0">
                <a:latin typeface="Comic Sans MS" panose="030F0702030302020204" pitchFamily="66" charset="0"/>
              </a:rPr>
              <a:t>	</a:t>
            </a:r>
            <a:r>
              <a:rPr lang="en-GB" sz="1600" dirty="0" smtClean="0">
                <a:latin typeface="Comic Sans MS" panose="030F0702030302020204" pitchFamily="66" charset="0"/>
              </a:rPr>
              <a:t> </a:t>
            </a:r>
            <a:br>
              <a:rPr lang="en-GB" sz="1600" dirty="0" smtClean="0">
                <a:latin typeface="Comic Sans MS" panose="030F0702030302020204" pitchFamily="66" charset="0"/>
              </a:rPr>
            </a:br>
            <a:r>
              <a:rPr lang="en-GB" sz="1600" dirty="0">
                <a:latin typeface="Comic Sans MS" panose="030F0702030302020204" pitchFamily="66" charset="0"/>
              </a:rPr>
              <a:t/>
            </a:r>
            <a:br>
              <a:rPr lang="en-GB" sz="1600" dirty="0">
                <a:latin typeface="Comic Sans MS" panose="030F0702030302020204" pitchFamily="66" charset="0"/>
              </a:rPr>
            </a:br>
            <a:r>
              <a:rPr lang="en-GB" sz="1600" dirty="0" smtClean="0">
                <a:latin typeface="Comic Sans MS" panose="030F0702030302020204" pitchFamily="66" charset="0"/>
              </a:rPr>
              <a:t>          </a:t>
            </a:r>
            <a:r>
              <a:rPr lang="en-GB" sz="1800" dirty="0" smtClean="0">
                <a:latin typeface="Comic Sans MS" panose="030F0702030302020204" pitchFamily="66" charset="0"/>
              </a:rPr>
              <a:t>expanded noun phrase </a:t>
            </a:r>
            <a:br>
              <a:rPr lang="en-GB" sz="1800" dirty="0" smtClean="0">
                <a:latin typeface="Comic Sans MS" panose="030F0702030302020204" pitchFamily="66" charset="0"/>
              </a:rPr>
            </a:br>
            <a:r>
              <a:rPr lang="en-GB" sz="1800" dirty="0">
                <a:latin typeface="Comic Sans MS" panose="030F0702030302020204" pitchFamily="66" charset="0"/>
              </a:rPr>
              <a:t> </a:t>
            </a:r>
            <a:r>
              <a:rPr lang="en-GB" sz="1800" dirty="0" smtClean="0">
                <a:latin typeface="Comic Sans MS" panose="030F0702030302020204" pitchFamily="66" charset="0"/>
              </a:rPr>
              <a:t>        (a phrase with a noun and           </a:t>
            </a:r>
            <a:br>
              <a:rPr lang="en-GB" sz="1800" dirty="0" smtClean="0">
                <a:latin typeface="Comic Sans MS" panose="030F0702030302020204" pitchFamily="66" charset="0"/>
              </a:rPr>
            </a:br>
            <a:r>
              <a:rPr lang="en-GB" sz="1800" dirty="0">
                <a:latin typeface="Comic Sans MS" panose="030F0702030302020204" pitchFamily="66" charset="0"/>
              </a:rPr>
              <a:t> </a:t>
            </a:r>
            <a:r>
              <a:rPr lang="en-GB" sz="1800" dirty="0" smtClean="0">
                <a:latin typeface="Comic Sans MS" panose="030F0702030302020204" pitchFamily="66" charset="0"/>
              </a:rPr>
              <a:t>        at least one adjective)</a:t>
            </a:r>
            <a:br>
              <a:rPr lang="en-GB" sz="1800" dirty="0" smtClean="0">
                <a:latin typeface="Comic Sans MS" panose="030F0702030302020204" pitchFamily="66" charset="0"/>
              </a:rPr>
            </a:br>
            <a:r>
              <a:rPr lang="en-GB" sz="1100" dirty="0">
                <a:latin typeface="Comic Sans MS" panose="030F0702030302020204" pitchFamily="66" charset="0"/>
              </a:rPr>
              <a:t/>
            </a:r>
            <a:br>
              <a:rPr lang="en-GB" sz="1100" dirty="0">
                <a:latin typeface="Comic Sans MS" panose="030F0702030302020204" pitchFamily="66" charset="0"/>
              </a:rPr>
            </a:br>
            <a:r>
              <a:rPr lang="en-GB" sz="1100" dirty="0" smtClean="0">
                <a:latin typeface="Comic Sans MS" panose="030F0702030302020204" pitchFamily="66" charset="0"/>
              </a:rPr>
              <a:t>  </a:t>
            </a:r>
            <a:endParaRPr lang="en-GB" dirty="0"/>
          </a:p>
        </p:txBody>
      </p:sp>
      <p:pic>
        <p:nvPicPr>
          <p:cNvPr id="6" name="Content Placeholder 5"/>
          <p:cNvPicPr>
            <a:picLocks noGrp="1" noChangeAspect="1"/>
          </p:cNvPicPr>
          <p:nvPr>
            <p:ph idx="1"/>
          </p:nvPr>
        </p:nvPicPr>
        <p:blipFill>
          <a:blip r:embed="rId3"/>
          <a:stretch>
            <a:fillRect/>
          </a:stretch>
        </p:blipFill>
        <p:spPr>
          <a:xfrm>
            <a:off x="8044248" y="1769714"/>
            <a:ext cx="504584" cy="387239"/>
          </a:xfrm>
          <a:prstGeom prst="rect">
            <a:avLst/>
          </a:prstGeom>
          <a:solidFill>
            <a:srgbClr val="FF0000"/>
          </a:solidFill>
        </p:spPr>
      </p:pic>
      <p:sp>
        <p:nvSpPr>
          <p:cNvPr id="5" name="Rectangle 4"/>
          <p:cNvSpPr/>
          <p:nvPr/>
        </p:nvSpPr>
        <p:spPr>
          <a:xfrm>
            <a:off x="8044248" y="660946"/>
            <a:ext cx="504584" cy="4064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65632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latin typeface="Comic Sans MS" panose="030F0702030302020204" pitchFamily="66" charset="0"/>
              </a:rPr>
              <a:t>Now it’s time to get writing.</a:t>
            </a:r>
            <a:br>
              <a:rPr lang="en-GB" dirty="0" smtClean="0">
                <a:latin typeface="Comic Sans MS" panose="030F0702030302020204" pitchFamily="66" charset="0"/>
              </a:rPr>
            </a:br>
            <a:r>
              <a:rPr lang="en-GB" dirty="0" smtClean="0">
                <a:latin typeface="Comic Sans MS" panose="030F0702030302020204" pitchFamily="66" charset="0"/>
              </a:rPr>
              <a:t>Remember, use a ruler if you can to underline your date and title and work just a carefully as you do in class.</a:t>
            </a:r>
            <a:br>
              <a:rPr lang="en-GB" dirty="0" smtClean="0">
                <a:latin typeface="Comic Sans MS" panose="030F0702030302020204" pitchFamily="66" charset="0"/>
              </a:rPr>
            </a:br>
            <a:r>
              <a:rPr lang="en-GB" b="1" u="sng" dirty="0" smtClean="0">
                <a:solidFill>
                  <a:schemeClr val="accent1"/>
                </a:solidFill>
                <a:latin typeface="Comic Sans MS" panose="030F0702030302020204" pitchFamily="66" charset="0"/>
              </a:rPr>
              <a:t>REMEMBER </a:t>
            </a:r>
            <a:br>
              <a:rPr lang="en-GB" b="1" u="sng" dirty="0" smtClean="0">
                <a:solidFill>
                  <a:schemeClr val="accent1"/>
                </a:solidFill>
                <a:latin typeface="Comic Sans MS" panose="030F0702030302020204" pitchFamily="66" charset="0"/>
              </a:rPr>
            </a:br>
            <a:r>
              <a:rPr lang="en-GB" dirty="0" smtClean="0">
                <a:solidFill>
                  <a:srgbClr val="00B0F0"/>
                </a:solidFill>
                <a:latin typeface="Comic Sans MS" panose="030F0702030302020204" pitchFamily="66" charset="0"/>
              </a:rPr>
              <a:t>You </a:t>
            </a:r>
            <a:r>
              <a:rPr lang="en-GB" dirty="0" smtClean="0">
                <a:solidFill>
                  <a:srgbClr val="00B0F0"/>
                </a:solidFill>
                <a:latin typeface="Comic Sans MS" panose="030F0702030302020204" pitchFamily="66" charset="0"/>
              </a:rPr>
              <a:t>are only writing the </a:t>
            </a:r>
            <a:r>
              <a:rPr lang="en-GB" b="1" u="sng" dirty="0" smtClean="0">
                <a:solidFill>
                  <a:srgbClr val="00B0F0"/>
                </a:solidFill>
                <a:latin typeface="Comic Sans MS" panose="030F0702030302020204" pitchFamily="66" charset="0"/>
              </a:rPr>
              <a:t>introduction</a:t>
            </a:r>
            <a:r>
              <a:rPr lang="en-GB" dirty="0" smtClean="0">
                <a:solidFill>
                  <a:srgbClr val="00B0F0"/>
                </a:solidFill>
                <a:latin typeface="Comic Sans MS" panose="030F0702030302020204" pitchFamily="66" charset="0"/>
              </a:rPr>
              <a:t> today</a:t>
            </a:r>
            <a:r>
              <a:rPr lang="en-GB" dirty="0" smtClean="0">
                <a:solidFill>
                  <a:srgbClr val="00B0F0"/>
                </a:solidFill>
                <a:latin typeface="Comic Sans MS" panose="030F0702030302020204" pitchFamily="66" charset="0"/>
              </a:rPr>
              <a:t>.</a:t>
            </a:r>
            <a:endParaRPr lang="en-GB" dirty="0">
              <a:solidFill>
                <a:srgbClr val="00B0F0"/>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3670586" y="3881695"/>
            <a:ext cx="4401594" cy="2583871"/>
          </a:xfrm>
          <a:prstGeom prst="rect">
            <a:avLst/>
          </a:prstGeom>
        </p:spPr>
      </p:pic>
    </p:spTree>
    <p:extLst>
      <p:ext uri="{BB962C8B-B14F-4D97-AF65-F5344CB8AC3E}">
        <p14:creationId xmlns:p14="http://schemas.microsoft.com/office/powerpoint/2010/main" val="2153860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6883" y="0"/>
            <a:ext cx="10132542" cy="7146095"/>
          </a:xfrm>
          <a:prstGeom prst="rect">
            <a:avLst/>
          </a:prstGeom>
        </p:spPr>
      </p:pic>
    </p:spTree>
    <p:extLst>
      <p:ext uri="{BB962C8B-B14F-4D97-AF65-F5344CB8AC3E}">
        <p14:creationId xmlns:p14="http://schemas.microsoft.com/office/powerpoint/2010/main" val="301394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lvl="0" algn="ctr">
              <a:spcBef>
                <a:spcPts val="1000"/>
              </a:spcBef>
            </a:pPr>
            <a:r>
              <a:rPr lang="en-GB" sz="4000" dirty="0" smtClean="0">
                <a:solidFill>
                  <a:srgbClr val="000000"/>
                </a:solidFill>
                <a:latin typeface="Comic Sans MS" panose="030F0702030302020204" pitchFamily="66" charset="0"/>
                <a:ea typeface="+mn-ea"/>
                <a:cs typeface="+mn-cs"/>
              </a:rPr>
              <a:t/>
            </a:r>
            <a:br>
              <a:rPr lang="en-GB" sz="4000" dirty="0" smtClean="0">
                <a:solidFill>
                  <a:srgbClr val="000000"/>
                </a:solidFill>
                <a:latin typeface="Comic Sans MS" panose="030F0702030302020204" pitchFamily="66" charset="0"/>
                <a:ea typeface="+mn-ea"/>
                <a:cs typeface="+mn-cs"/>
              </a:rPr>
            </a:br>
            <a:r>
              <a:rPr lang="en-GB" sz="4000" dirty="0" smtClean="0">
                <a:solidFill>
                  <a:srgbClr val="000000"/>
                </a:solidFill>
                <a:latin typeface="Comic Sans MS" panose="030F0702030302020204" pitchFamily="66" charset="0"/>
                <a:ea typeface="+mn-ea"/>
                <a:cs typeface="+mn-cs"/>
              </a:rPr>
              <a:t>This </a:t>
            </a:r>
            <a:r>
              <a:rPr lang="en-GB" sz="4000" dirty="0">
                <a:solidFill>
                  <a:srgbClr val="000000"/>
                </a:solidFill>
                <a:latin typeface="Comic Sans MS" panose="030F0702030302020204" pitchFamily="66" charset="0"/>
                <a:ea typeface="+mn-ea"/>
                <a:cs typeface="+mn-cs"/>
              </a:rPr>
              <a:t>week we </a:t>
            </a:r>
            <a:r>
              <a:rPr lang="en-GB" sz="4000" dirty="0" smtClean="0">
                <a:solidFill>
                  <a:srgbClr val="000000"/>
                </a:solidFill>
                <a:latin typeface="Comic Sans MS" panose="030F0702030302020204" pitchFamily="66" charset="0"/>
                <a:ea typeface="+mn-ea"/>
                <a:cs typeface="+mn-cs"/>
              </a:rPr>
              <a:t>started planning our </a:t>
            </a:r>
            <a:r>
              <a:rPr lang="en-GB" sz="4000" dirty="0">
                <a:solidFill>
                  <a:srgbClr val="000000"/>
                </a:solidFill>
                <a:latin typeface="Comic Sans MS" panose="030F0702030302020204" pitchFamily="66" charset="0"/>
                <a:ea typeface="+mn-ea"/>
                <a:cs typeface="+mn-cs"/>
              </a:rPr>
              <a:t>own </a:t>
            </a:r>
            <a:r>
              <a:rPr lang="en-GB" sz="4000" dirty="0" smtClean="0">
                <a:solidFill>
                  <a:srgbClr val="000000"/>
                </a:solidFill>
                <a:latin typeface="Comic Sans MS" panose="030F0702030302020204" pitchFamily="66" charset="0"/>
                <a:ea typeface="+mn-ea"/>
                <a:cs typeface="+mn-cs"/>
              </a:rPr>
              <a:t>whale </a:t>
            </a:r>
            <a:r>
              <a:rPr lang="en-GB" sz="4000" dirty="0">
                <a:solidFill>
                  <a:srgbClr val="000000"/>
                </a:solidFill>
                <a:latin typeface="Comic Sans MS" panose="030F0702030302020204" pitchFamily="66" charset="0"/>
                <a:ea typeface="+mn-ea"/>
                <a:cs typeface="+mn-cs"/>
              </a:rPr>
              <a:t>adventure </a:t>
            </a:r>
            <a:r>
              <a:rPr lang="en-GB" sz="4000" dirty="0" smtClean="0">
                <a:solidFill>
                  <a:srgbClr val="000000"/>
                </a:solidFill>
                <a:latin typeface="Comic Sans MS" panose="030F0702030302020204" pitchFamily="66" charset="0"/>
                <a:ea typeface="+mn-ea"/>
                <a:cs typeface="+mn-cs"/>
              </a:rPr>
              <a:t>story.</a:t>
            </a:r>
            <a:r>
              <a:rPr lang="en-GB" sz="2400" dirty="0">
                <a:solidFill>
                  <a:prstClr val="black"/>
                </a:solidFill>
                <a:latin typeface="Calibri" panose="020F0502020204030204"/>
                <a:ea typeface="+mn-ea"/>
                <a:cs typeface="+mn-cs"/>
              </a:rPr>
              <a:t/>
            </a:r>
            <a:br>
              <a:rPr lang="en-GB" sz="2400" dirty="0">
                <a:solidFill>
                  <a:prstClr val="black"/>
                </a:solidFill>
                <a:latin typeface="Calibri" panose="020F0502020204030204"/>
                <a:ea typeface="+mn-ea"/>
                <a:cs typeface="+mn-cs"/>
              </a:rPr>
            </a:br>
            <a:endParaRPr lang="en-GB" dirty="0"/>
          </a:p>
        </p:txBody>
      </p:sp>
      <p:sp>
        <p:nvSpPr>
          <p:cNvPr id="3" name="Content Placeholder 2"/>
          <p:cNvSpPr>
            <a:spLocks noGrp="1"/>
          </p:cNvSpPr>
          <p:nvPr>
            <p:ph idx="1"/>
          </p:nvPr>
        </p:nvSpPr>
        <p:spPr>
          <a:xfrm>
            <a:off x="838200" y="1837290"/>
            <a:ext cx="10515600" cy="4351338"/>
          </a:xfrm>
        </p:spPr>
        <p:txBody>
          <a:bodyPr/>
          <a:lstStyle/>
          <a:p>
            <a:pPr marL="0" indent="0" algn="ctr">
              <a:buNone/>
            </a:pPr>
            <a:r>
              <a:rPr lang="en-GB" dirty="0" smtClean="0">
                <a:latin typeface="Comic Sans MS" panose="030F0702030302020204" pitchFamily="66" charset="0"/>
              </a:rPr>
              <a:t>Which of these whale adventure stories have to seen?</a:t>
            </a:r>
            <a:endParaRPr lang="en-GB" dirty="0" smtClean="0">
              <a:latin typeface="Comic Sans MS" panose="030F0702030302020204" pitchFamily="66" charset="0"/>
            </a:endParaRPr>
          </a:p>
          <a:p>
            <a:pPr marL="0" indent="0" algn="ctr">
              <a:buNone/>
            </a:pPr>
            <a:endParaRPr lang="en-GB" dirty="0">
              <a:latin typeface="Comic Sans MS" panose="030F0702030302020204" pitchFamily="66" charset="0"/>
            </a:endParaRPr>
          </a:p>
          <a:p>
            <a:pPr marL="0" indent="0" algn="ctr">
              <a:buNone/>
            </a:pPr>
            <a:endParaRPr lang="en-GB"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473605" y="2496201"/>
            <a:ext cx="1299058" cy="1841021"/>
          </a:xfrm>
          <a:prstGeom prst="rect">
            <a:avLst/>
          </a:prstGeom>
        </p:spPr>
      </p:pic>
      <p:pic>
        <p:nvPicPr>
          <p:cNvPr id="6" name="Picture 5"/>
          <p:cNvPicPr>
            <a:picLocks noChangeAspect="1"/>
          </p:cNvPicPr>
          <p:nvPr/>
        </p:nvPicPr>
        <p:blipFill>
          <a:blip r:embed="rId3"/>
          <a:stretch>
            <a:fillRect/>
          </a:stretch>
        </p:blipFill>
        <p:spPr>
          <a:xfrm>
            <a:off x="976184" y="4630425"/>
            <a:ext cx="2985187" cy="1990125"/>
          </a:xfrm>
          <a:prstGeom prst="rect">
            <a:avLst/>
          </a:prstGeom>
        </p:spPr>
      </p:pic>
      <p:pic>
        <p:nvPicPr>
          <p:cNvPr id="7" name="Picture 6"/>
          <p:cNvPicPr>
            <a:picLocks noChangeAspect="1"/>
          </p:cNvPicPr>
          <p:nvPr/>
        </p:nvPicPr>
        <p:blipFill>
          <a:blip r:embed="rId4"/>
          <a:stretch>
            <a:fillRect/>
          </a:stretch>
        </p:blipFill>
        <p:spPr>
          <a:xfrm>
            <a:off x="3479244" y="2474300"/>
            <a:ext cx="4021307" cy="1670268"/>
          </a:xfrm>
          <a:prstGeom prst="rect">
            <a:avLst/>
          </a:prstGeom>
        </p:spPr>
      </p:pic>
      <p:pic>
        <p:nvPicPr>
          <p:cNvPr id="8" name="Picture 7"/>
          <p:cNvPicPr>
            <a:picLocks noChangeAspect="1"/>
          </p:cNvPicPr>
          <p:nvPr/>
        </p:nvPicPr>
        <p:blipFill>
          <a:blip r:embed="rId5"/>
          <a:stretch>
            <a:fillRect/>
          </a:stretch>
        </p:blipFill>
        <p:spPr>
          <a:xfrm>
            <a:off x="10036763" y="2228577"/>
            <a:ext cx="1484299" cy="2255248"/>
          </a:xfrm>
          <a:prstGeom prst="rect">
            <a:avLst/>
          </a:prstGeom>
        </p:spPr>
      </p:pic>
      <p:pic>
        <p:nvPicPr>
          <p:cNvPr id="9" name="Picture 8"/>
          <p:cNvPicPr>
            <a:picLocks noChangeAspect="1"/>
          </p:cNvPicPr>
          <p:nvPr/>
        </p:nvPicPr>
        <p:blipFill>
          <a:blip r:embed="rId6"/>
          <a:stretch>
            <a:fillRect/>
          </a:stretch>
        </p:blipFill>
        <p:spPr>
          <a:xfrm>
            <a:off x="4829245" y="4337222"/>
            <a:ext cx="1668338" cy="2441334"/>
          </a:xfrm>
          <a:prstGeom prst="rect">
            <a:avLst/>
          </a:prstGeom>
        </p:spPr>
      </p:pic>
      <p:pic>
        <p:nvPicPr>
          <p:cNvPr id="10" name="Picture 9"/>
          <p:cNvPicPr>
            <a:picLocks noChangeAspect="1"/>
          </p:cNvPicPr>
          <p:nvPr/>
        </p:nvPicPr>
        <p:blipFill>
          <a:blip r:embed="rId7"/>
          <a:stretch>
            <a:fillRect/>
          </a:stretch>
        </p:blipFill>
        <p:spPr>
          <a:xfrm>
            <a:off x="7365457" y="4386578"/>
            <a:ext cx="2342622" cy="2342622"/>
          </a:xfrm>
          <a:prstGeom prst="rect">
            <a:avLst/>
          </a:prstGeom>
        </p:spPr>
      </p:pic>
    </p:spTree>
    <p:extLst>
      <p:ext uri="{BB962C8B-B14F-4D97-AF65-F5344CB8AC3E}">
        <p14:creationId xmlns:p14="http://schemas.microsoft.com/office/powerpoint/2010/main" val="3647921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902855"/>
              </p:ext>
            </p:extLst>
          </p:nvPr>
        </p:nvGraphicFramePr>
        <p:xfrm>
          <a:off x="447932" y="393700"/>
          <a:ext cx="11020168" cy="6104873"/>
        </p:xfrm>
        <a:graphic>
          <a:graphicData uri="http://schemas.openxmlformats.org/drawingml/2006/table">
            <a:tbl>
              <a:tblPr/>
              <a:tblGrid>
                <a:gridCol w="11020168">
                  <a:extLst>
                    <a:ext uri="{9D8B030D-6E8A-4147-A177-3AD203B41FA5}">
                      <a16:colId xmlns:a16="http://schemas.microsoft.com/office/drawing/2014/main" val="1821537914"/>
                    </a:ext>
                  </a:extLst>
                </a:gridCol>
              </a:tblGrid>
              <a:tr h="6104873">
                <a:tc>
                  <a:txBody>
                    <a:bodyPr/>
                    <a:lstStyle/>
                    <a:p>
                      <a:pPr algn="ctr"/>
                      <a:r>
                        <a:rPr lang="en-GB" sz="3600" dirty="0" smtClean="0">
                          <a:solidFill>
                            <a:srgbClr val="000000"/>
                          </a:solidFill>
                          <a:effectLst/>
                          <a:latin typeface="Comic Sans MS" panose="030F0702030302020204" pitchFamily="66" charset="0"/>
                        </a:rPr>
                        <a:t>Today, we</a:t>
                      </a:r>
                      <a:r>
                        <a:rPr lang="en-GB" sz="3600" baseline="0" dirty="0" smtClean="0">
                          <a:solidFill>
                            <a:srgbClr val="000000"/>
                          </a:solidFill>
                          <a:effectLst/>
                          <a:latin typeface="Comic Sans MS" panose="030F0702030302020204" pitchFamily="66" charset="0"/>
                        </a:rPr>
                        <a:t> would like you</a:t>
                      </a:r>
                      <a:r>
                        <a:rPr lang="en-GB" sz="3600" dirty="0" smtClean="0">
                          <a:solidFill>
                            <a:srgbClr val="000000"/>
                          </a:solidFill>
                          <a:effectLst/>
                          <a:latin typeface="Comic Sans MS" panose="030F0702030302020204" pitchFamily="66" charset="0"/>
                        </a:rPr>
                        <a:t> </a:t>
                      </a:r>
                      <a:r>
                        <a:rPr lang="en-GB" sz="3600" dirty="0">
                          <a:solidFill>
                            <a:srgbClr val="000000"/>
                          </a:solidFill>
                          <a:effectLst/>
                          <a:latin typeface="Comic Sans MS" panose="030F0702030302020204" pitchFamily="66" charset="0"/>
                        </a:rPr>
                        <a:t>to write the </a:t>
                      </a:r>
                      <a:r>
                        <a:rPr lang="en-GB" sz="3600" dirty="0" smtClean="0">
                          <a:solidFill>
                            <a:srgbClr val="000000"/>
                          </a:solidFill>
                          <a:effectLst/>
                          <a:latin typeface="Comic Sans MS" panose="030F0702030302020204" pitchFamily="66" charset="0"/>
                        </a:rPr>
                        <a:t>introduction for your whale adventure story.  </a:t>
                      </a:r>
                    </a:p>
                    <a:p>
                      <a:pPr algn="ctr"/>
                      <a:r>
                        <a:rPr lang="en-GB" sz="3600" dirty="0" smtClean="0">
                          <a:solidFill>
                            <a:srgbClr val="000000"/>
                          </a:solidFill>
                          <a:effectLst/>
                          <a:latin typeface="Comic Sans MS" panose="030F0702030302020204" pitchFamily="66" charset="0"/>
                        </a:rPr>
                        <a:t>You had incredible</a:t>
                      </a:r>
                      <a:r>
                        <a:rPr lang="en-GB" sz="3600" baseline="0" dirty="0" smtClean="0">
                          <a:solidFill>
                            <a:srgbClr val="000000"/>
                          </a:solidFill>
                          <a:effectLst/>
                          <a:latin typeface="Comic Sans MS" panose="030F0702030302020204" pitchFamily="66" charset="0"/>
                        </a:rPr>
                        <a:t> and exciting ideas when we planned in </a:t>
                      </a:r>
                      <a:r>
                        <a:rPr lang="en-GB" sz="3600" baseline="0" dirty="0" smtClean="0">
                          <a:solidFill>
                            <a:srgbClr val="000000"/>
                          </a:solidFill>
                          <a:effectLst/>
                          <a:latin typeface="Comic Sans MS" panose="030F0702030302020204" pitchFamily="66" charset="0"/>
                        </a:rPr>
                        <a:t>class on Monday.</a:t>
                      </a:r>
                      <a:endParaRPr lang="en-GB" sz="3600" baseline="0" dirty="0" smtClean="0">
                        <a:solidFill>
                          <a:srgbClr val="000000"/>
                        </a:solidFill>
                        <a:effectLst/>
                        <a:latin typeface="Comic Sans MS" panose="030F0702030302020204" pitchFamily="66" charset="0"/>
                      </a:endParaRPr>
                    </a:p>
                    <a:p>
                      <a:pPr algn="ctr"/>
                      <a:endParaRPr lang="en-GB" sz="3600" baseline="0" dirty="0" smtClean="0">
                        <a:solidFill>
                          <a:srgbClr val="000000"/>
                        </a:solidFill>
                        <a:effectLst/>
                        <a:latin typeface="Comic Sans MS" panose="030F0702030302020204" pitchFamily="66" charset="0"/>
                      </a:endParaRPr>
                    </a:p>
                    <a:p>
                      <a:pPr algn="ctr"/>
                      <a:r>
                        <a:rPr lang="en-GB" sz="3600" baseline="0" dirty="0" smtClean="0">
                          <a:solidFill>
                            <a:srgbClr val="000000"/>
                          </a:solidFill>
                          <a:effectLst/>
                          <a:latin typeface="Comic Sans MS" panose="030F0702030302020204" pitchFamily="66" charset="0"/>
                        </a:rPr>
                        <a:t>Mrs Alsey also wrote her own whale adventure story to inspire us.  </a:t>
                      </a:r>
                    </a:p>
                    <a:p>
                      <a:pPr algn="ctr"/>
                      <a:r>
                        <a:rPr lang="en-GB" sz="3600" baseline="0" dirty="0" smtClean="0">
                          <a:solidFill>
                            <a:srgbClr val="000000"/>
                          </a:solidFill>
                          <a:effectLst/>
                          <a:latin typeface="Comic Sans MS" panose="030F0702030302020204" pitchFamily="66" charset="0"/>
                        </a:rPr>
                        <a:t>Spend five minutes enjoying it again to help get your own thoughts bubbling.   </a:t>
                      </a:r>
                      <a:endParaRPr lang="en-GB" sz="3200" dirty="0">
                        <a:effectLst/>
                      </a:endParaRPr>
                    </a:p>
                  </a:txBody>
                  <a:tcPr anchor="ctr">
                    <a:lnL>
                      <a:noFill/>
                    </a:lnL>
                    <a:lnR>
                      <a:noFill/>
                    </a:lnR>
                    <a:lnT>
                      <a:noFill/>
                    </a:lnT>
                    <a:lnB>
                      <a:noFill/>
                    </a:lnB>
                  </a:tcPr>
                </a:tc>
                <a:extLst>
                  <a:ext uri="{0D108BD9-81ED-4DB2-BD59-A6C34878D82A}">
                    <a16:rowId xmlns:a16="http://schemas.microsoft.com/office/drawing/2014/main" val="2462472342"/>
                  </a:ext>
                </a:extLst>
              </a:tr>
            </a:tbl>
          </a:graphicData>
        </a:graphic>
      </p:graphicFrame>
    </p:spTree>
    <p:extLst>
      <p:ext uri="{BB962C8B-B14F-4D97-AF65-F5344CB8AC3E}">
        <p14:creationId xmlns:p14="http://schemas.microsoft.com/office/powerpoint/2010/main" val="3758485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838200" y="256317"/>
            <a:ext cx="5315465" cy="6109732"/>
          </a:xfrm>
          <a:prstGeom prst="rect">
            <a:avLst/>
          </a:prstGeom>
        </p:spPr>
      </p:pic>
      <p:graphicFrame>
        <p:nvGraphicFramePr>
          <p:cNvPr id="5" name="Table 4"/>
          <p:cNvGraphicFramePr>
            <a:graphicFrameLocks noGrp="1"/>
          </p:cNvGraphicFramePr>
          <p:nvPr/>
        </p:nvGraphicFramePr>
        <p:xfrm>
          <a:off x="7722974" y="2051222"/>
          <a:ext cx="3630826" cy="3017520"/>
        </p:xfrm>
        <a:graphic>
          <a:graphicData uri="http://schemas.openxmlformats.org/drawingml/2006/table">
            <a:tbl>
              <a:tblPr/>
              <a:tblGrid>
                <a:gridCol w="3630826">
                  <a:extLst>
                    <a:ext uri="{9D8B030D-6E8A-4147-A177-3AD203B41FA5}">
                      <a16:colId xmlns:a16="http://schemas.microsoft.com/office/drawing/2014/main" val="307212516"/>
                    </a:ext>
                  </a:extLst>
                </a:gridCol>
              </a:tblGrid>
              <a:tr h="2990335">
                <a:tc>
                  <a:txBody>
                    <a:bodyPr/>
                    <a:lstStyle/>
                    <a:p>
                      <a:pPr algn="ctr"/>
                      <a:r>
                        <a:rPr lang="en-GB" sz="3200" dirty="0" smtClean="0">
                          <a:solidFill>
                            <a:srgbClr val="000000"/>
                          </a:solidFill>
                          <a:effectLst/>
                          <a:latin typeface="Comic Sans MS" panose="030F0702030302020204" pitchFamily="66" charset="0"/>
                        </a:rPr>
                        <a:t>You</a:t>
                      </a:r>
                      <a:r>
                        <a:rPr lang="en-GB" sz="3200" baseline="0" dirty="0" smtClean="0">
                          <a:solidFill>
                            <a:srgbClr val="000000"/>
                          </a:solidFill>
                          <a:effectLst/>
                          <a:latin typeface="Comic Sans MS" panose="030F0702030302020204" pitchFamily="66" charset="0"/>
                        </a:rPr>
                        <a:t> can </a:t>
                      </a:r>
                      <a:r>
                        <a:rPr lang="en-GB" sz="3200" dirty="0" smtClean="0">
                          <a:solidFill>
                            <a:srgbClr val="000000"/>
                          </a:solidFill>
                          <a:effectLst/>
                          <a:latin typeface="Comic Sans MS" panose="030F0702030302020204" pitchFamily="66" charset="0"/>
                        </a:rPr>
                        <a:t>use </a:t>
                      </a:r>
                      <a:r>
                        <a:rPr lang="en-GB" sz="3200" dirty="0">
                          <a:solidFill>
                            <a:srgbClr val="000000"/>
                          </a:solidFill>
                          <a:effectLst/>
                          <a:latin typeface="Comic Sans MS" panose="030F0702030302020204" pitchFamily="66" charset="0"/>
                        </a:rPr>
                        <a:t>the </a:t>
                      </a:r>
                      <a:r>
                        <a:rPr lang="en-GB" sz="3200" dirty="0" smtClean="0">
                          <a:solidFill>
                            <a:srgbClr val="000000"/>
                          </a:solidFill>
                          <a:effectLst/>
                          <a:latin typeface="Comic Sans MS" panose="030F0702030302020204" pitchFamily="66" charset="0"/>
                        </a:rPr>
                        <a:t>whale facts </a:t>
                      </a:r>
                      <a:r>
                        <a:rPr lang="en-GB" sz="3200" dirty="0">
                          <a:solidFill>
                            <a:srgbClr val="000000"/>
                          </a:solidFill>
                          <a:effectLst/>
                          <a:latin typeface="Comic Sans MS" panose="030F0702030302020204" pitchFamily="66" charset="0"/>
                        </a:rPr>
                        <a:t>we have learnt from this story book </a:t>
                      </a:r>
                      <a:r>
                        <a:rPr lang="en-GB" sz="3200" dirty="0" smtClean="0">
                          <a:solidFill>
                            <a:srgbClr val="000000"/>
                          </a:solidFill>
                          <a:effectLst/>
                          <a:latin typeface="Comic Sans MS" panose="030F0702030302020204" pitchFamily="66" charset="0"/>
                        </a:rPr>
                        <a:t>in</a:t>
                      </a:r>
                      <a:r>
                        <a:rPr lang="en-GB" sz="3200" baseline="0" dirty="0" smtClean="0">
                          <a:solidFill>
                            <a:srgbClr val="000000"/>
                          </a:solidFill>
                          <a:effectLst/>
                          <a:latin typeface="Comic Sans MS" panose="030F0702030302020204" pitchFamily="66" charset="0"/>
                        </a:rPr>
                        <a:t> your </a:t>
                      </a:r>
                      <a:r>
                        <a:rPr lang="en-GB" sz="3200" dirty="0" smtClean="0">
                          <a:solidFill>
                            <a:srgbClr val="000000"/>
                          </a:solidFill>
                          <a:effectLst/>
                          <a:latin typeface="Comic Sans MS" panose="030F0702030302020204" pitchFamily="66" charset="0"/>
                        </a:rPr>
                        <a:t>own adventure </a:t>
                      </a:r>
                      <a:r>
                        <a:rPr lang="en-GB" sz="3200" dirty="0">
                          <a:solidFill>
                            <a:srgbClr val="000000"/>
                          </a:solidFill>
                          <a:effectLst/>
                          <a:latin typeface="Comic Sans MS" panose="030F0702030302020204" pitchFamily="66" charset="0"/>
                        </a:rPr>
                        <a:t>story.</a:t>
                      </a:r>
                      <a:endParaRPr lang="en-GB" sz="2400" dirty="0">
                        <a:effectLst/>
                      </a:endParaRPr>
                    </a:p>
                  </a:txBody>
                  <a:tcPr anchor="ctr">
                    <a:lnL>
                      <a:noFill/>
                    </a:lnL>
                    <a:lnR>
                      <a:noFill/>
                    </a:lnR>
                    <a:lnT>
                      <a:noFill/>
                    </a:lnT>
                    <a:lnB>
                      <a:noFill/>
                    </a:lnB>
                    <a:solidFill>
                      <a:srgbClr val="00B0F0"/>
                    </a:solidFill>
                  </a:tcPr>
                </a:tc>
                <a:extLst>
                  <a:ext uri="{0D108BD9-81ED-4DB2-BD59-A6C34878D82A}">
                    <a16:rowId xmlns:a16="http://schemas.microsoft.com/office/drawing/2014/main" val="1354262328"/>
                  </a:ext>
                </a:extLst>
              </a:tr>
            </a:tbl>
          </a:graphicData>
        </a:graphic>
      </p:graphicFrame>
    </p:spTree>
    <p:extLst>
      <p:ext uri="{BB962C8B-B14F-4D97-AF65-F5344CB8AC3E}">
        <p14:creationId xmlns:p14="http://schemas.microsoft.com/office/powerpoint/2010/main" val="1836194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So, what is the purpose of the introduction in a story?</a:t>
            </a:r>
            <a:endParaRPr lang="en-GB" dirty="0">
              <a:latin typeface="Comic Sans MS" panose="030F0702030302020204" pitchFamily="66" charset="0"/>
            </a:endParaRPr>
          </a:p>
        </p:txBody>
      </p:sp>
      <p:pic>
        <p:nvPicPr>
          <p:cNvPr id="4" name="Content Placeholder 3"/>
          <p:cNvPicPr>
            <a:picLocks noGrp="1" noChangeAspect="1"/>
          </p:cNvPicPr>
          <p:nvPr>
            <p:ph idx="1"/>
          </p:nvPr>
        </p:nvPicPr>
        <p:blipFill>
          <a:blip r:embed="rId2"/>
          <a:stretch>
            <a:fillRect/>
          </a:stretch>
        </p:blipFill>
        <p:spPr>
          <a:xfrm>
            <a:off x="4275439" y="2180733"/>
            <a:ext cx="2892124" cy="2892124"/>
          </a:xfrm>
          <a:prstGeom prst="rect">
            <a:avLst/>
          </a:prstGeom>
        </p:spPr>
      </p:pic>
    </p:spTree>
    <p:extLst>
      <p:ext uri="{BB962C8B-B14F-4D97-AF65-F5344CB8AC3E}">
        <p14:creationId xmlns:p14="http://schemas.microsoft.com/office/powerpoint/2010/main" val="1660630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What is the purpose of the introduction in a story?</a:t>
            </a:r>
            <a:endParaRPr lang="en-GB" dirty="0"/>
          </a:p>
        </p:txBody>
      </p:sp>
      <p:sp>
        <p:nvSpPr>
          <p:cNvPr id="3" name="Content Placeholder 2"/>
          <p:cNvSpPr>
            <a:spLocks noGrp="1"/>
          </p:cNvSpPr>
          <p:nvPr>
            <p:ph idx="1"/>
          </p:nvPr>
        </p:nvSpPr>
        <p:spPr/>
        <p:txBody>
          <a:bodyPr/>
          <a:lstStyle/>
          <a:p>
            <a:r>
              <a:rPr lang="en-GB" dirty="0">
                <a:solidFill>
                  <a:srgbClr val="FF0000"/>
                </a:solidFill>
                <a:latin typeface="Comic Sans MS" panose="030F0702030302020204" pitchFamily="66" charset="0"/>
              </a:rPr>
              <a:t>To set the scene</a:t>
            </a:r>
            <a:r>
              <a:rPr lang="en-GB" dirty="0" smtClean="0">
                <a:solidFill>
                  <a:srgbClr val="FF0000"/>
                </a:solidFill>
                <a:latin typeface="Comic Sans MS" panose="030F0702030302020204" pitchFamily="66" charset="0"/>
              </a:rPr>
              <a:t>.</a:t>
            </a:r>
          </a:p>
          <a:p>
            <a:endParaRPr lang="en-GB" dirty="0" smtClean="0">
              <a:latin typeface="Comic Sans MS" panose="030F0702030302020204" pitchFamily="66" charset="0"/>
            </a:endParaRPr>
          </a:p>
          <a:p>
            <a:r>
              <a:rPr lang="en-GB" dirty="0" smtClean="0">
                <a:solidFill>
                  <a:srgbClr val="0070C0"/>
                </a:solidFill>
                <a:latin typeface="Comic Sans MS" panose="030F0702030302020204" pitchFamily="66" charset="0"/>
              </a:rPr>
              <a:t>Introduce us to the characters.</a:t>
            </a:r>
          </a:p>
          <a:p>
            <a:endParaRPr lang="en-GB" dirty="0" smtClean="0">
              <a:latin typeface="Comic Sans MS" panose="030F0702030302020204" pitchFamily="66" charset="0"/>
            </a:endParaRPr>
          </a:p>
          <a:p>
            <a:r>
              <a:rPr lang="en-GB" dirty="0">
                <a:solidFill>
                  <a:srgbClr val="FF0000"/>
                </a:solidFill>
                <a:latin typeface="Comic Sans MS" panose="030F0702030302020204" pitchFamily="66" charset="0"/>
              </a:rPr>
              <a:t>Describe what the </a:t>
            </a:r>
            <a:r>
              <a:rPr lang="en-GB" dirty="0" smtClean="0">
                <a:solidFill>
                  <a:srgbClr val="FF0000"/>
                </a:solidFill>
                <a:latin typeface="Comic Sans MS" panose="030F0702030302020204" pitchFamily="66" charset="0"/>
              </a:rPr>
              <a:t>main character </a:t>
            </a:r>
            <a:r>
              <a:rPr lang="en-GB" dirty="0">
                <a:solidFill>
                  <a:srgbClr val="FF0000"/>
                </a:solidFill>
                <a:latin typeface="Comic Sans MS" panose="030F0702030302020204" pitchFamily="66" charset="0"/>
              </a:rPr>
              <a:t>looks like</a:t>
            </a:r>
            <a:r>
              <a:rPr lang="en-GB" dirty="0" smtClean="0">
                <a:solidFill>
                  <a:srgbClr val="FF0000"/>
                </a:solidFill>
                <a:latin typeface="Comic Sans MS" panose="030F0702030302020204" pitchFamily="66" charset="0"/>
              </a:rPr>
              <a:t>.</a:t>
            </a:r>
          </a:p>
          <a:p>
            <a:endParaRPr lang="en-GB" dirty="0" smtClean="0">
              <a:latin typeface="Comic Sans MS" panose="030F0702030302020204" pitchFamily="66" charset="0"/>
            </a:endParaRPr>
          </a:p>
          <a:p>
            <a:r>
              <a:rPr lang="en-GB" dirty="0" smtClean="0">
                <a:solidFill>
                  <a:srgbClr val="0070C0"/>
                </a:solidFill>
                <a:latin typeface="Comic Sans MS" panose="030F0702030302020204" pitchFamily="66" charset="0"/>
              </a:rPr>
              <a:t>Describe </a:t>
            </a:r>
            <a:r>
              <a:rPr lang="en-GB" dirty="0">
                <a:solidFill>
                  <a:srgbClr val="0070C0"/>
                </a:solidFill>
                <a:latin typeface="Comic Sans MS" panose="030F0702030302020204" pitchFamily="66" charset="0"/>
              </a:rPr>
              <a:t>what </a:t>
            </a:r>
            <a:r>
              <a:rPr lang="en-GB" dirty="0" smtClean="0">
                <a:solidFill>
                  <a:srgbClr val="0070C0"/>
                </a:solidFill>
                <a:latin typeface="Comic Sans MS" panose="030F0702030302020204" pitchFamily="66" charset="0"/>
              </a:rPr>
              <a:t>personality </a:t>
            </a:r>
            <a:r>
              <a:rPr lang="en-GB" dirty="0">
                <a:solidFill>
                  <a:srgbClr val="0070C0"/>
                </a:solidFill>
                <a:latin typeface="Comic Sans MS" panose="030F0702030302020204" pitchFamily="66" charset="0"/>
              </a:rPr>
              <a:t>the </a:t>
            </a:r>
            <a:r>
              <a:rPr lang="en-GB" dirty="0" smtClean="0">
                <a:solidFill>
                  <a:srgbClr val="0070C0"/>
                </a:solidFill>
                <a:latin typeface="Comic Sans MS" panose="030F0702030302020204" pitchFamily="66" charset="0"/>
              </a:rPr>
              <a:t>main character </a:t>
            </a:r>
            <a:r>
              <a:rPr lang="en-GB" dirty="0">
                <a:solidFill>
                  <a:srgbClr val="0070C0"/>
                </a:solidFill>
                <a:latin typeface="Comic Sans MS" panose="030F0702030302020204" pitchFamily="66" charset="0"/>
              </a:rPr>
              <a:t>is.</a:t>
            </a:r>
          </a:p>
        </p:txBody>
      </p:sp>
    </p:spTree>
    <p:extLst>
      <p:ext uri="{BB962C8B-B14F-4D97-AF65-F5344CB8AC3E}">
        <p14:creationId xmlns:p14="http://schemas.microsoft.com/office/powerpoint/2010/main" val="3252659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05" y="500062"/>
            <a:ext cx="10515600" cy="1325563"/>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sz="3600" dirty="0" smtClean="0">
                <a:solidFill>
                  <a:srgbClr val="0070C0"/>
                </a:solidFill>
                <a:latin typeface="Comic Sans MS" panose="030F0702030302020204" pitchFamily="66" charset="0"/>
              </a:rPr>
              <a:t>How will you capture the interest of the reader so they want to find out what happens next in your whale adventure story?</a:t>
            </a:r>
            <a:r>
              <a:rPr lang="en-GB" sz="3600" dirty="0">
                <a:solidFill>
                  <a:srgbClr val="0070C0"/>
                </a:solidFill>
                <a:latin typeface="Comic Sans MS" panose="030F0702030302020204" pitchFamily="66" charset="0"/>
              </a:rPr>
              <a:t/>
            </a:r>
            <a:br>
              <a:rPr lang="en-GB" sz="3600" dirty="0">
                <a:solidFill>
                  <a:srgbClr val="0070C0"/>
                </a:solidFill>
                <a:latin typeface="Comic Sans MS" panose="030F0702030302020204" pitchFamily="66" charset="0"/>
              </a:rPr>
            </a:br>
            <a:r>
              <a:rPr lang="en-GB" sz="3600" dirty="0" smtClean="0">
                <a:solidFill>
                  <a:srgbClr val="0070C0"/>
                </a:solidFill>
                <a:latin typeface="Comic Sans MS" panose="030F0702030302020204" pitchFamily="66" charset="0"/>
              </a:rPr>
              <a:t/>
            </a:r>
            <a:br>
              <a:rPr lang="en-GB" sz="3600" dirty="0" smtClean="0">
                <a:solidFill>
                  <a:srgbClr val="0070C0"/>
                </a:solidFill>
                <a:latin typeface="Comic Sans MS" panose="030F0702030302020204" pitchFamily="66" charset="0"/>
              </a:rPr>
            </a:br>
            <a:r>
              <a:rPr lang="en-GB" sz="3600" dirty="0" smtClean="0">
                <a:solidFill>
                  <a:srgbClr val="00B050"/>
                </a:solidFill>
                <a:latin typeface="Comic Sans MS" panose="030F0702030302020204" pitchFamily="66" charset="0"/>
              </a:rPr>
              <a:t>You could include some of the different ways</a:t>
            </a:r>
            <a:br>
              <a:rPr lang="en-GB" sz="3600" dirty="0" smtClean="0">
                <a:solidFill>
                  <a:srgbClr val="00B050"/>
                </a:solidFill>
                <a:latin typeface="Comic Sans MS" panose="030F0702030302020204" pitchFamily="66" charset="0"/>
              </a:rPr>
            </a:br>
            <a:r>
              <a:rPr lang="en-GB" sz="3600" dirty="0" smtClean="0">
                <a:solidFill>
                  <a:srgbClr val="00B050"/>
                </a:solidFill>
                <a:latin typeface="Comic Sans MS" panose="030F0702030302020204" pitchFamily="66" charset="0"/>
              </a:rPr>
              <a:t>of using exciting descriptive language that </a:t>
            </a:r>
            <a:br>
              <a:rPr lang="en-GB" sz="3600" dirty="0" smtClean="0">
                <a:solidFill>
                  <a:srgbClr val="00B050"/>
                </a:solidFill>
                <a:latin typeface="Comic Sans MS" panose="030F0702030302020204" pitchFamily="66" charset="0"/>
              </a:rPr>
            </a:br>
            <a:r>
              <a:rPr lang="en-GB" sz="3600" dirty="0" smtClean="0">
                <a:solidFill>
                  <a:srgbClr val="00B050"/>
                </a:solidFill>
                <a:latin typeface="Comic Sans MS" panose="030F0702030302020204" pitchFamily="66" charset="0"/>
              </a:rPr>
              <a:t>we explored last week.</a:t>
            </a:r>
            <a:endParaRPr lang="en-GB" sz="3600" dirty="0">
              <a:solidFill>
                <a:srgbClr val="00B050"/>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449315" y="2314446"/>
            <a:ext cx="1943100" cy="2352675"/>
          </a:xfrm>
          <a:prstGeom prst="rect">
            <a:avLst/>
          </a:prstGeom>
        </p:spPr>
      </p:pic>
    </p:spTree>
    <p:extLst>
      <p:ext uri="{BB962C8B-B14F-4D97-AF65-F5344CB8AC3E}">
        <p14:creationId xmlns:p14="http://schemas.microsoft.com/office/powerpoint/2010/main" val="2429931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47521" y="314324"/>
            <a:ext cx="9766185" cy="6181725"/>
          </a:xfrm>
          <a:prstGeom prst="rect">
            <a:avLst/>
          </a:prstGeom>
        </p:spPr>
      </p:pic>
    </p:spTree>
    <p:extLst>
      <p:ext uri="{BB962C8B-B14F-4D97-AF65-F5344CB8AC3E}">
        <p14:creationId xmlns:p14="http://schemas.microsoft.com/office/powerpoint/2010/main" val="3036195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4000" dirty="0" smtClean="0">
                <a:latin typeface="Comic Sans MS" panose="030F0702030302020204" pitchFamily="66" charset="0"/>
              </a:rPr>
              <a:t>How did Mrs Alsey use this lovely vocabulary in her story introduction?</a:t>
            </a:r>
          </a:p>
          <a:p>
            <a:r>
              <a:rPr lang="en-GB" sz="4000" dirty="0" smtClean="0">
                <a:latin typeface="Comic Sans MS" panose="030F0702030302020204" pitchFamily="66" charset="0"/>
              </a:rPr>
              <a:t>Let’s have a look…</a:t>
            </a:r>
          </a:p>
          <a:p>
            <a:endParaRPr lang="en-GB" dirty="0"/>
          </a:p>
        </p:txBody>
      </p:sp>
      <p:pic>
        <p:nvPicPr>
          <p:cNvPr id="4" name="Picture 3"/>
          <p:cNvPicPr>
            <a:picLocks noChangeAspect="1"/>
          </p:cNvPicPr>
          <p:nvPr/>
        </p:nvPicPr>
        <p:blipFill>
          <a:blip r:embed="rId2"/>
          <a:stretch>
            <a:fillRect/>
          </a:stretch>
        </p:blipFill>
        <p:spPr>
          <a:xfrm>
            <a:off x="9661745" y="4139742"/>
            <a:ext cx="1963082" cy="2334970"/>
          </a:xfrm>
          <a:prstGeom prst="rect">
            <a:avLst/>
          </a:prstGeom>
        </p:spPr>
      </p:pic>
    </p:spTree>
    <p:extLst>
      <p:ext uri="{BB962C8B-B14F-4D97-AF65-F5344CB8AC3E}">
        <p14:creationId xmlns:p14="http://schemas.microsoft.com/office/powerpoint/2010/main" val="2906620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161</Words>
  <Application>Microsoft Office PowerPoint</Application>
  <PresentationFormat>Widescreen</PresentationFormat>
  <Paragraphs>26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Comic Sans MS</vt:lpstr>
      <vt:lpstr>Office Theme</vt:lpstr>
      <vt:lpstr>PowerPoint Presentation</vt:lpstr>
      <vt:lpstr> This week we started planning our own whale adventure story. </vt:lpstr>
      <vt:lpstr>PowerPoint Presentation</vt:lpstr>
      <vt:lpstr>PowerPoint Presentation</vt:lpstr>
      <vt:lpstr>So, what is the purpose of the introduction in a story?</vt:lpstr>
      <vt:lpstr>What is the purpose of the introduction in a story?</vt:lpstr>
      <vt:lpstr>     How will you capture the interest of the reader so they want to find out what happens next in your whale adventure story?  You could include some of the different ways of using exciting descriptive language that  we explored last week.</vt:lpstr>
      <vt:lpstr>PowerPoint Presentation</vt:lpstr>
      <vt:lpstr>PowerPoint Presentation</vt:lpstr>
      <vt:lpstr>PowerPoint Presentation</vt:lpstr>
      <vt:lpstr>           simile          (a way of describing something by             comparing it to something else              using ‘like’ or ‘as’)                 expanded noun phrase           (a phrase with a noun and                     at least one adjective)    </vt:lpstr>
      <vt:lpstr>    Now it’s time to get writing. Remember, use a ruler if you can to underline your date and title and work just a carefully as you do in class. REMEMBER  You are only writing the introduction today.</vt:lpstr>
      <vt:lpstr>PowerPoint Presentation</vt:lpstr>
    </vt:vector>
  </TitlesOfParts>
  <Company>St Marks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Philippa Brackenridge</dc:creator>
  <cp:lastModifiedBy>kellie.boyle</cp:lastModifiedBy>
  <cp:revision>12</cp:revision>
  <dcterms:created xsi:type="dcterms:W3CDTF">2020-03-18T10:51:59Z</dcterms:created>
  <dcterms:modified xsi:type="dcterms:W3CDTF">2020-03-18T12:34:49Z</dcterms:modified>
</cp:coreProperties>
</file>