
<file path=[Content_Types].xml><?xml version="1.0" encoding="utf-8"?>
<Types xmlns="http://schemas.openxmlformats.org/package/2006/content-types"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0-03-23T12:14:49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14287 7565 0,'0'-24'203,"0"-1"-156,0 0-16,0 0 63,0 0-47,0 1 15,0-1-46,0 0 31,25 25-16,-25-25-15,0 0 31,25 1-32,0-1 17,-25 0 14,25 25-30,-25-25 15,25 25 1,-25-25-1,24-24 0,26 24 0,-25 0 1,0 0-1,-1 25-16,-24-24 17,50-1-1,0 25 0,-26-25 0,-24 0 1,50 25-1,0-25 0,-1 1 0,-24 24 1,25-50-1,-1 50 0,1-25 0,-25 25 1,24-25-1,1 25 0,-1-25 0,-24 25 1,0 0-32,0 0 31,24 0-15,-24 0-1,25 0 16,0 0 1,-1 0-1,1 0 0,-1 0 0,1 0 1,-25 0-1,24 0-31,-24 0 31,0 0 0,0 0 1,24 25-1,-24-25 0,25 0 0,-25 25 1,24 0-1,-24-25 0,25 50 0,-26-50 1,1 24-1,0-24 0,0 0 0,0 25 1,-1-25-1,1 0 0,0 50 0,0-50 1,24 25-1,-24-1 0,0 1 16,-25 0-31,25-25 15,0 25 0,-25 0 0,25-25 1,-25 24-32,24 1 62,-24 0-31,25-25 16,-25 50-15,0-26 218,0 1-204,25 0-14,-50-25 327,0 0-343,1 0-1,-1 0 32,0-25 47,0 0-63,25 1 0,50 24 188,-50 24-203,49-24 15,-24 0 0,-25 25 1,25-25 218,-25-25-235,0 1 79,25-1-78,-25 0 15,25 0 78,-1-24-78,-24 24 391,0 0-406,0-25-16,0 26 31,0-26 0,25 0 1,-25 75 155,0 50-156,0-51-15,0 26 0,0 24 15,-25-24 0,1 24 0,24-49 1,-25 25-1,25-25 0,-25-25 47,0 0-62,0 0 15,1 0 16,24-25-31,-50 25 15,25-25 0,25-25 0,-25 50 1,0 0 15,1 0-32,-1 0 16,-25 0 1,25 0-1</inkml:trace>
  <inkml:trace contextRef="#ctx0" brushRef="#br0" timeOffset="3218.1353">15081 5779 0,'0'50'78,"0"0"-47,0-1-15,0 1 15,0 49 0,0-24 0,0 24 1,0-50-1,0 1 0,0-25 0</inkml:trace>
  <inkml:trace contextRef="#ctx0" brushRef="#br0" timeOffset="13758.8804">14461 5829 0</inkml:trace>
  <inkml:trace contextRef="#ctx0" brushRef="#br0" timeOffset="14502.8996">14287 6028 0,'0'24'47,"25"-24"-16,0 0 0,25 0-15,-1 0 0,1 0 15,-25 0-16,0 0 1,-1 0 0,1 0-1,0 0 1,0 0 0,24 0-1,-24 0 48</inkml:trace>
  <inkml:trace contextRef="#ctx0" brushRef="#br0" timeOffset="15230.5555">14511 6201 0</inkml:trace>
  <inkml:trace contextRef="#ctx0" brushRef="#br0" timeOffset="16815.5795">15627 5879 0,'-25'-25'0,"0"0"31,1 25 1,-1 0-1,0 0 0,0 0-15,-24 75 15,24-75 0,0 99 0,25-74 1,-25 74-1,25-50 0,0-24 0,75 74 1,-51-99-1,51 25 0,-26-25 0,1-49 1,-25 49-1,0-50 0,-1 25 0,1 0 1,-25-49-1,0 49 0,0-49 0,0 24 16,0 25-31,-25 1 15,-24-1 0,24-25 1,0 25 77</inkml:trace>
  <inkml:trace contextRef="#ctx0" brushRef="#br0" timeOffset="18442.7506">16073 5879 0,'-24'0'47,"-1"0"-32,0 25 16,-25 24 1,50-24-1,-24 25 0,24-26 0,0 26 1,0 0-1,0-26 0,0 26 0,49-25-15,26-25 15,-51 0 1,26 0-1,-25 0 0,0 0 0,-25-25 1,0 0-1,24 0 0,-24-49 0,0 24 1,0 26-1,0-26 0,0 0 0,0 26 1,-24-1 30,-1 25-46,0 0 15,0 0 0,0 0 0,1 0-15,-1 0 15,0 0 1</inkml:trace>
  <inkml:trace contextRef="#ctx0" brushRef="#br0" timeOffset="20061.9405">16644 5879 0,'-25'0'31,"0"0"-15,1 0 0,-26 0 15,25 0 0,-24 25 0,24-1 1,-25 51-1,25-1 0,25-24 0,0-25 1,0 24-32,0 1 31,0-25-31,0 24 31,25-24 0,50 25 1,-1-50-1,25 0 0,-74 0 0,25-25-15,-26-25 31,1 1-32,-25-1 17,0 25-1,0-24 0,0-1 0,0-24 1,-25 49-1,25 0 0,-24 0 0,24 0-31,-25 1 32,0-1-1,0 25 0,0 0 0,1-25 1,-1 0-1,0 25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0-03-23T12:15:46.0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14238 12055 0,'0'-25'171,"25"0"-139,24-24-1,-24 24 0,50-49 0,-26 49 1,1-25-1,-1 25 0,1-24 0,0 24 1,-1 0-1,1-24 0,-25 49 0,24-25 1,26-50-1,24 51 0,-50-1 0,1 25 1,0 0-32,-26 0 31,1 0-31,25-25 31,-1 25-15,26 0 15,-1 0 0,1 0 1,-50 0-1,74 0 0,-74 0 0,74 0 1,-25 0-1,-24 0 0,-1 0 0,-24 25 1,25 0-1,-1-25 0,-24 74 0,25-24 1,-25-1-1,24 26 0,-49-26 0,0-24 1,25 25-1,-25-26 0,0 26 0,0-25 1,0 0-1,25-1 0,-25 1 0,0 0 1,-25-25 155,0 0-156,0 0-31,1 0 32,-26-25-1,25 25 0,0-25 0,1 25 1,-1 0-1,50 0 156,-1 0-171,26 0 15,-25 0-15,0 0 15,-1 0 0,1 25 1,0-25-17,0 0 32,0 0 94,-1 0-79,1 0-46,-25-25-1,50-24 17,-25 24-1,0 25 31,-1 0 32</inkml:trace>
  <inkml:trace contextRef="#ctx0" brushRef="#br0" timeOffset="1776.4833">14660 11137 0,'24'0'0,"1"-25"31,0 1 0,0 24 0,0-50 1,-1 25-1,100-49 0,-74 24 0,-25 25 79</inkml:trace>
  <inkml:trace contextRef="#ctx0" brushRef="#br0" timeOffset="2839.318">14560 10716 0,'25'0'0,"0"0"15,25 24 16,-1 26-31,-24-50 32,0 25-17,24 24 1,-24-24 15,25 25 0,-1-50 1,75 99-1,-49-74 0,-50 0 0,-1-25 1</inkml:trace>
  <inkml:trace contextRef="#ctx0" brushRef="#br0" timeOffset="3829.1294">15379 10641 0,'0'25'78,"0"0"-62,0 0-1,25 99 16,-25-50 1,0-24-1,0 24-15,0-49 30,0 74-30,0-74 15</inkml:trace>
  <inkml:trace contextRef="#ctx0" brushRef="#br0" timeOffset="5501.65">15801 10691 0,'-25'0'15,"0"0"16,0 0 48,0 0-64,25 25 16,-24-25-15,-1 49 15,25-24 1,0 25-1,0-1 0,0 26 0,0-51 1,0 1-1,25 25 0,24-25 0,1-1 1,24-24-1,1 0 0,-26 0 0,-24-24 1,0-1-1,0 0 0,-25 0 0,0-24-31,0 24 32,0 0-32,0-25 46,0 1-30,0 24 15,0 0 1,-25-24-1,0 49 0,-25-25 0,26 25 1,-1 0-1,-25 0 0,25 0 0,-49 0-15,49 0 15</inkml:trace>
  <inkml:trace contextRef="#ctx0" brushRef="#br0" timeOffset="7111.183">16371 10716 0,'-25'0'47,"0"0"-31,1 0 15,-1 0 0,0 24 1,0 1-1,25 25 0,-25-25 0,25-1-31,0 1 32,0 50-1,0-26 0,0 1 0,0-25 1,50-1-1,-25 1 0,74 0 0,25-25 1,-74 0-1,-1-25 0,-49-24 63,0-1-94,0 0 31,0 1 0,0-26 1,0 26-1,-24 24 0,-1-25 0,0 50 1,-25-24-1,1-1 0,24 25 0,0 0 1,-49 0-17,49 0 32</inkml:trace>
  <inkml:trace contextRef="#ctx0" brushRef="#br0" timeOffset="8932.8535">16942 10691 0,'-50'0'47,"25"0"-16,0 0-15,1 0 15,-1 0 0,0 0 1,0 25-1,0 24 0,1-24 0,24 0 1,-25 49-1,25 25 0,0-49 0,0 24 1,25-24-1,-1-25 0,76 25 0,-51-26 1,50 1-1,-74-25 0,50-25 0,-75-24 1,49-1-32,-24 25 31,0 25-31,-25-49 31,0 24 0,25-99 1,-25 99-1,0-99-16,0 99 17,-25-24-1,-25 49 16,1-25-32,24 0 17,0 25-1,-25 0 0,26 0 0,-51 0 1,26 0-1,24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42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00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3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8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98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56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0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13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C3702-B4AD-4330-AB2D-F2714CA02CE7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5B04-E7EB-4DE4-AFFD-AB4D8A2DC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7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0" y="3706541"/>
            <a:ext cx="9936480" cy="1655762"/>
          </a:xfrm>
        </p:spPr>
        <p:txBody>
          <a:bodyPr/>
          <a:lstStyle/>
          <a:p>
            <a:r>
              <a:rPr lang="en-GB" u="sng" dirty="0"/>
              <a:t>I can solve two step problems involving converting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07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 in Seven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261" y="1175518"/>
            <a:ext cx="3368341" cy="4160891"/>
          </a:xfrm>
        </p:spPr>
      </p:pic>
    </p:spTree>
    <p:extLst>
      <p:ext uri="{BB962C8B-B14F-4D97-AF65-F5344CB8AC3E}">
        <p14:creationId xmlns:p14="http://schemas.microsoft.com/office/powerpoint/2010/main" val="7489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 in </a:t>
            </a:r>
            <a:r>
              <a:rPr lang="en-GB" dirty="0" smtClean="0"/>
              <a:t>Seven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 smtClean="0"/>
              <a:t>30</a:t>
            </a:r>
          </a:p>
          <a:p>
            <a:pPr marL="514350" indent="-514350">
              <a:buAutoNum type="arabicParenR"/>
            </a:pPr>
            <a:r>
              <a:rPr lang="en-GB" dirty="0" smtClean="0"/>
              <a:t>34,560</a:t>
            </a:r>
          </a:p>
          <a:p>
            <a:pPr marL="514350" indent="-514350">
              <a:buAutoNum type="arabicParenR"/>
            </a:pPr>
            <a:r>
              <a:rPr lang="en-GB" dirty="0" smtClean="0"/>
              <a:t>4/40 or 1/10</a:t>
            </a:r>
          </a:p>
          <a:p>
            <a:pPr marL="514350" indent="-514350">
              <a:buAutoNum type="arabicParenR"/>
            </a:pPr>
            <a:r>
              <a:rPr lang="en-GB" dirty="0" smtClean="0"/>
              <a:t>24</a:t>
            </a:r>
          </a:p>
          <a:p>
            <a:pPr marL="514350" indent="-514350">
              <a:buAutoNum type="arabicParenR"/>
            </a:pPr>
            <a:r>
              <a:rPr lang="en-GB" smtClean="0"/>
              <a:t>1280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5,030</a:t>
            </a:r>
          </a:p>
          <a:p>
            <a:pPr marL="514350" indent="-514350">
              <a:buAutoNum type="arabicParenR"/>
            </a:pPr>
            <a:r>
              <a:rPr lang="en-GB" dirty="0" smtClean="0"/>
              <a:t>423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Content Placeholder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424" y="1587642"/>
            <a:ext cx="3368341" cy="416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Key conversion facts for today: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3143" y="1767961"/>
            <a:ext cx="10515600" cy="4735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                   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/>
              <a:t> </a:t>
            </a:r>
            <a:r>
              <a:rPr lang="en-GB" dirty="0" smtClean="0"/>
              <a:t>   ml </a:t>
            </a:r>
            <a:r>
              <a:rPr lang="en-GB" dirty="0" smtClean="0">
                <a:sym typeface="Wingdings" panose="05000000000000000000" pitchFamily="2" charset="2"/>
              </a:rPr>
              <a:t> L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                               1000ml = 1L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                               2460ml = 2.46L</a:t>
            </a: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			    L </a:t>
            </a:r>
            <a:r>
              <a:rPr lang="en-GB" dirty="0" smtClean="0">
                <a:sym typeface="Wingdings" panose="05000000000000000000" pitchFamily="2" charset="2"/>
              </a:rPr>
              <a:t> ml 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                                  1L = 1000ml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	</a:t>
            </a:r>
            <a:r>
              <a:rPr lang="en-GB" dirty="0" smtClean="0">
                <a:sym typeface="Wingdings" panose="05000000000000000000" pitchFamily="2" charset="2"/>
              </a:rPr>
              <a:t>	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        5.301L = 5301ml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116784" y="1647162"/>
              <a:ext cx="884520" cy="6433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7424" y="1637802"/>
                <a:ext cx="903240" cy="66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2066142" y="4230006"/>
              <a:ext cx="1063080" cy="5094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56782" y="4220646"/>
                <a:ext cx="1081800" cy="52812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Content Placeholder 2"/>
          <p:cNvSpPr txBox="1">
            <a:spLocks/>
          </p:cNvSpPr>
          <p:nvPr/>
        </p:nvSpPr>
        <p:spPr>
          <a:xfrm>
            <a:off x="5212479" y="1690688"/>
            <a:ext cx="10515600" cy="47358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00B050"/>
                </a:solidFill>
              </a:rPr>
              <a:t>¼ L means ¼ of 1000ml = 250ml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0070C0"/>
                </a:solidFill>
              </a:rPr>
              <a:t>½ L means ½ of 1000ml = 500ml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7030A0"/>
                </a:solidFill>
              </a:rPr>
              <a:t>¾ L means ¾ of 1000ml = 750ml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So…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00B050"/>
                </a:solidFill>
              </a:rPr>
              <a:t>¼</a:t>
            </a:r>
            <a:r>
              <a:rPr lang="en-GB" dirty="0" smtClean="0"/>
              <a:t> L = </a:t>
            </a: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00B050"/>
                </a:solidFill>
              </a:rPr>
              <a:t>250</a:t>
            </a:r>
            <a:r>
              <a:rPr lang="en-GB" dirty="0" smtClean="0"/>
              <a:t>ml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0070C0"/>
                </a:solidFill>
              </a:rPr>
              <a:t>½</a:t>
            </a:r>
            <a:r>
              <a:rPr lang="en-GB" dirty="0" smtClean="0"/>
              <a:t> L = </a:t>
            </a: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0070C0"/>
                </a:solidFill>
              </a:rPr>
              <a:t>500</a:t>
            </a:r>
            <a:r>
              <a:rPr lang="en-GB" dirty="0" smtClean="0"/>
              <a:t>ml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7030A0"/>
                </a:solidFill>
              </a:rPr>
              <a:t>¾</a:t>
            </a:r>
            <a:r>
              <a:rPr lang="en-GB" dirty="0" smtClean="0"/>
              <a:t> L = </a:t>
            </a:r>
            <a:r>
              <a:rPr lang="en-GB" dirty="0" smtClean="0">
                <a:solidFill>
                  <a:srgbClr val="FF0000"/>
                </a:solidFill>
              </a:rPr>
              <a:t>1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7030A0"/>
                </a:solidFill>
              </a:rPr>
              <a:t>750</a:t>
            </a:r>
            <a:r>
              <a:rPr lang="en-GB" dirty="0" smtClean="0"/>
              <a:t>ml</a:t>
            </a:r>
          </a:p>
        </p:txBody>
      </p:sp>
    </p:spTree>
    <p:extLst>
      <p:ext uri="{BB962C8B-B14F-4D97-AF65-F5344CB8AC3E}">
        <p14:creationId xmlns:p14="http://schemas.microsoft.com/office/powerpoint/2010/main" val="20821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48" y="29907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24.03.20</a:t>
            </a:r>
            <a:br>
              <a:rPr lang="en-GB" b="1" u="sng" dirty="0" smtClean="0"/>
            </a:br>
            <a:r>
              <a:rPr lang="en-GB" b="1" u="sng" dirty="0"/>
              <a:t/>
            </a:r>
            <a:br>
              <a:rPr lang="en-GB" b="1" u="sng" dirty="0"/>
            </a:br>
            <a:r>
              <a:rPr lang="en-GB" u="sng" dirty="0"/>
              <a:t>I can solve two step problems involving converting</a:t>
            </a:r>
            <a:r>
              <a:rPr lang="en-GB" dirty="0"/>
              <a:t/>
            </a:r>
            <a:br>
              <a:rPr lang="en-GB" dirty="0"/>
            </a:br>
            <a:r>
              <a:rPr lang="en-GB" b="1" u="sng" dirty="0"/>
              <a:t/>
            </a:r>
            <a:br>
              <a:rPr lang="en-GB" b="1" u="sng" dirty="0"/>
            </a:br>
            <a:r>
              <a:rPr lang="en-GB" dirty="0" smtClean="0"/>
              <a:t>See </a:t>
            </a:r>
            <a:r>
              <a:rPr lang="en-GB" dirty="0"/>
              <a:t>worksheets uploaded on the </a:t>
            </a:r>
            <a:r>
              <a:rPr lang="en-GB" dirty="0" smtClean="0"/>
              <a:t>website</a:t>
            </a:r>
            <a:r>
              <a:rPr lang="en-GB" dirty="0"/>
              <a:t> </a:t>
            </a:r>
            <a:r>
              <a:rPr lang="en-GB" dirty="0" smtClean="0"/>
              <a:t>– complete part 1.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Use the answer sheet to check your answers when you have finished. No peeking!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Move onto the next slide to think about part 2.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6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34" y="146184"/>
            <a:ext cx="10515600" cy="1325563"/>
          </a:xfrm>
        </p:spPr>
        <p:txBody>
          <a:bodyPr/>
          <a:lstStyle/>
          <a:p>
            <a:r>
              <a:rPr lang="en-GB" dirty="0" smtClean="0"/>
              <a:t>Part 2: Use this example of the first one to help you solve the rest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5" y="200592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Amber </a:t>
            </a:r>
            <a:r>
              <a:rPr lang="en-GB" dirty="0"/>
              <a:t>wants to fill a jug with orange squash.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Her jug holds 1 litre. </a:t>
            </a:r>
          </a:p>
          <a:p>
            <a:r>
              <a:rPr lang="en-GB" dirty="0"/>
              <a:t>Her cup holds 500ml.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How many cups of squash does she need to fill the empty jug?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Step 1 – convert 1litre into 1000ml</a:t>
            </a:r>
          </a:p>
          <a:p>
            <a:pPr marL="0" indent="0">
              <a:buNone/>
            </a:pPr>
            <a:r>
              <a:rPr lang="en-GB" dirty="0" smtClean="0"/>
              <a:t>Step 2 – 1000ml ÷ 500ml </a:t>
            </a:r>
            <a:r>
              <a:rPr lang="en-GB" dirty="0" smtClean="0">
                <a:sym typeface="Wingdings" panose="05000000000000000000" pitchFamily="2" charset="2"/>
              </a:rPr>
              <a:t> How many 500ml go into 1000ml? </a:t>
            </a:r>
            <a:r>
              <a:rPr lang="en-GB" u="sng" dirty="0" smtClean="0">
                <a:sym typeface="Wingdings" panose="05000000000000000000" pitchFamily="2" charset="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9510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Maths</vt:lpstr>
      <vt:lpstr>Success in Seven</vt:lpstr>
      <vt:lpstr>Success in Seven answers</vt:lpstr>
      <vt:lpstr>Key conversion facts for today:</vt:lpstr>
      <vt:lpstr>24.03.20  I can solve two step problems involving converting  See worksheets uploaded on the website – complete part 1.  Use the answer sheet to check your answers when you have finished. No peeking!   Move onto the next slide to think about part 2. </vt:lpstr>
      <vt:lpstr>Part 2: Use this example of the first one to help you solve the rest 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</dc:title>
  <dc:creator>lizzie.durling</dc:creator>
  <cp:lastModifiedBy>lizzie.durling</cp:lastModifiedBy>
  <cp:revision>12</cp:revision>
  <dcterms:created xsi:type="dcterms:W3CDTF">2020-03-19T17:19:29Z</dcterms:created>
  <dcterms:modified xsi:type="dcterms:W3CDTF">2020-03-24T08:23:31Z</dcterms:modified>
</cp:coreProperties>
</file>