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72" r:id="rId3"/>
    <p:sldId id="279" r:id="rId4"/>
    <p:sldId id="280" r:id="rId5"/>
    <p:sldId id="28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78" d="100"/>
          <a:sy n="78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78CA6-50DC-4922-B141-2C0A692F43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B411BC-4196-4EF9-A077-A0AC634DD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C8BC71-8935-40E6-9D55-B6FF05DFA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979E-5ABB-4772-A0A1-E6A5FC8B3666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2278C-C631-437D-A156-2FA3E09A8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48BC0-3999-4ADA-9E35-DAEF6D00E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ABBF-0001-45ED-B6DC-1E5B380B8F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222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808C3-001E-4310-8F34-71F90AB95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F6ED14-1FF0-437E-AD15-57CA55E3FB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CFE00-3806-46CF-ADE6-2AF3C9248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979E-5ABB-4772-A0A1-E6A5FC8B3666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EB8A3-8A78-4AB1-963F-26A54D7DC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91C01-000C-4280-B552-4A4BF1DA0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ABBF-0001-45ED-B6DC-1E5B380B8F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148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DE39AE-7F32-4E03-B1FB-D4F75CE6D5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9F61F7-C117-4E1F-93C7-BCE94B959A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46C8D-C841-4984-9A6B-F33ADF2D0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979E-5ABB-4772-A0A1-E6A5FC8B3666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1D767-DA70-4E96-8CAF-00FD082DE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CEB8E9-9F98-4992-8C1D-5DF58FC9E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ABBF-0001-45ED-B6DC-1E5B380B8F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547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B7BC6-6AC5-41B2-912B-C63EC454E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8E36A-C99B-40D2-B07D-03358D0EB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81998-941D-4213-B84E-1468925CF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979E-5ABB-4772-A0A1-E6A5FC8B3666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4AFAC-D3E7-466E-95B5-067029536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F4A9E-6468-4CC6-B98A-39094A9DC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ABBF-0001-45ED-B6DC-1E5B380B8F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070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5C5EF-5558-4238-BA53-FF2505544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163B44-4A48-4848-8AC2-D2622A9FF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DE9DF-546E-46D3-908E-F30CCBBDF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979E-5ABB-4772-A0A1-E6A5FC8B3666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B0B0F-A619-45B0-936E-5D10D561C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87C7E-29EB-46ED-B064-D9F657ACB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ABBF-0001-45ED-B6DC-1E5B380B8F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404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3DDF7-0855-438E-AB3A-7848EC24F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E006F-123B-4733-B1F2-1AF0D9886C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723934-6328-48D6-8EA2-4B1D2595CC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811EBC-2B00-4C93-9A3E-B0EE3B4BD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979E-5ABB-4772-A0A1-E6A5FC8B3666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263902-1E35-40F0-9F3E-2A0881305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37B391-D373-4FC0-B77F-5D864746D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ABBF-0001-45ED-B6DC-1E5B380B8F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412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0BF3B-AEFC-479E-B29C-F3A5B3C05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61E52E-6501-446A-BC50-28856437A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264902-FB7F-42B7-B8C4-BBF90B226B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004C29-372F-4C76-A656-72F8CC51F9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8DF746-B94D-48C9-83C8-3187744943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2AEFFD-4892-4608-8830-EB632BCE6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979E-5ABB-4772-A0A1-E6A5FC8B3666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FDF69B-7943-478E-A9D4-5B1A0BDCD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C75A32-2334-4458-BC5D-52394E408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ABBF-0001-45ED-B6DC-1E5B380B8F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656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1D91A-1F61-498E-A679-493FD692A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F18131-0928-4B8E-A15E-A998013E1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979E-5ABB-4772-A0A1-E6A5FC8B3666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C26134-4068-4C96-87B7-D9097588F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892A49-911B-4FB8-B72B-A6E596FBA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ABBF-0001-45ED-B6DC-1E5B380B8F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268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C3E9D3-A9B0-4A60-995D-016972C78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979E-5ABB-4772-A0A1-E6A5FC8B3666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E52698-1622-4959-8472-FF717AC08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2BA41C-FF6A-4D44-A896-494892378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ABBF-0001-45ED-B6DC-1E5B380B8F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268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63ECB-2C7E-479A-92A6-194686472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8BDF6-4DAC-4661-AF63-D61219F84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C5E7F7-C1B3-4930-BAC5-F6B7BE228A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308105-B78C-4E55-B7A4-77650608D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979E-5ABB-4772-A0A1-E6A5FC8B3666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ACF603-804F-43E2-8748-6736A514B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E47D56-5339-48E8-B9D9-944204466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ABBF-0001-45ED-B6DC-1E5B380B8F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949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46444-E956-49F4-ADCA-B1C9AF25D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2D94AA-5E75-4463-A38D-5A2B32CDE0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77653-B603-4AB9-9143-8241828F3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79E0D4-74A9-45AD-A4F4-D582CF367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979E-5ABB-4772-A0A1-E6A5FC8B3666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5CC7F9-15C8-4B0D-93EA-CFE7A0CC1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24A68C-AD24-44CE-B2BE-FC21BDBF3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4ABBF-0001-45ED-B6DC-1E5B380B8F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13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0E8A2A-2EE9-41AD-B9B0-31D7D5767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EF3D31-9748-4A32-8741-C448D5CED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E5599-E55E-4677-AA4C-646E26E2FB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7979E-5ABB-4772-A0A1-E6A5FC8B3666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B4C24E-F162-44FB-8168-DDAD63A61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3BB1A-5DCC-4728-AE00-DBC637E9E2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4ABBF-0001-45ED-B6DC-1E5B380B8F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252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1A797-FD8F-4A34-9AEB-00AF73A26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8664" y="2627314"/>
            <a:ext cx="8220075" cy="12668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GB" u="sng" dirty="0">
                <a:latin typeface="Comic Sans MS" panose="030F0702030302020204" pitchFamily="66" charset="0"/>
              </a:rPr>
              <a:t>Miss </a:t>
            </a:r>
            <a:r>
              <a:rPr lang="en-GB" u="sng" dirty="0" err="1">
                <a:latin typeface="Comic Sans MS" panose="030F0702030302020204" pitchFamily="66" charset="0"/>
              </a:rPr>
              <a:t>Pettitt’s</a:t>
            </a:r>
            <a:r>
              <a:rPr lang="en-GB" u="sng" dirty="0">
                <a:latin typeface="Comic Sans MS" panose="030F0702030302020204" pitchFamily="66" charset="0"/>
              </a:rPr>
              <a:t> Excellent Excel Computing Challenge </a:t>
            </a:r>
          </a:p>
        </p:txBody>
      </p:sp>
      <p:pic>
        <p:nvPicPr>
          <p:cNvPr id="7171" name="Picture 5">
            <a:extLst>
              <a:ext uri="{FF2B5EF4-FFF2-40B4-BE49-F238E27FC236}">
                <a16:creationId xmlns:a16="http://schemas.microsoft.com/office/drawing/2014/main" id="{12D747F9-0C5A-48E2-AF75-732BB7F03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526" y="496889"/>
            <a:ext cx="2398713" cy="179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>
            <a:extLst>
              <a:ext uri="{FF2B5EF4-FFF2-40B4-BE49-F238E27FC236}">
                <a16:creationId xmlns:a16="http://schemas.microsoft.com/office/drawing/2014/main" id="{10314A00-961C-4D49-80C5-70DBDA656D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9339" y="674688"/>
            <a:ext cx="1690687" cy="149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>
            <a:extLst>
              <a:ext uri="{FF2B5EF4-FFF2-40B4-BE49-F238E27FC236}">
                <a16:creationId xmlns:a16="http://schemas.microsoft.com/office/drawing/2014/main" id="{62BFE035-3585-4445-AF02-1E82907D11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28" t="5617" r="9872" b="71320"/>
          <a:stretch>
            <a:fillRect/>
          </a:stretch>
        </p:blipFill>
        <p:spPr bwMode="auto">
          <a:xfrm>
            <a:off x="1984375" y="4029076"/>
            <a:ext cx="2281238" cy="2549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Font Style">
            <a:extLst>
              <a:ext uri="{FF2B5EF4-FFF2-40B4-BE49-F238E27FC236}">
                <a16:creationId xmlns:a16="http://schemas.microsoft.com/office/drawing/2014/main" id="{E7AF0E09-C3E6-4CB4-8000-01D09CFAD56C}"/>
              </a:ext>
            </a:extLst>
          </p:cNvPr>
          <p:cNvSpPr/>
          <p:nvPr/>
        </p:nvSpPr>
        <p:spPr>
          <a:xfrm>
            <a:off x="6845300" y="4227514"/>
            <a:ext cx="3822700" cy="2624137"/>
          </a:xfrm>
          <a:prstGeom prst="rect">
            <a:avLst/>
          </a:prstGeom>
          <a:solidFill>
            <a:schemeClr val="bg1">
              <a:alpha val="90000"/>
            </a:schemeClr>
          </a:solidFill>
          <a:ln w="25400">
            <a:solidFill>
              <a:srgbClr val="78A2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This has nothing to do with today’s task, but doesn’t it look yummy?! </a:t>
            </a:r>
            <a:r>
              <a:rPr lang="en-GB" dirty="0" err="1">
                <a:solidFill>
                  <a:schemeClr val="tx1"/>
                </a:solidFill>
                <a:latin typeface="Comic Sans MS" panose="030F0702030302020204" pitchFamily="66" charset="0"/>
              </a:rPr>
              <a:t>Mmm</a:t>
            </a:r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…</a:t>
            </a:r>
          </a:p>
          <a:p>
            <a:pPr algn="ctr">
              <a:defRPr/>
            </a:pP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7175" name="Picture 4">
            <a:extLst>
              <a:ext uri="{FF2B5EF4-FFF2-40B4-BE49-F238E27FC236}">
                <a16:creationId xmlns:a16="http://schemas.microsoft.com/office/drawing/2014/main" id="{108D627D-CA2D-4615-ADCB-15D5E49B70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50"/>
          <a:stretch>
            <a:fillRect/>
          </a:stretch>
        </p:blipFill>
        <p:spPr bwMode="auto">
          <a:xfrm>
            <a:off x="7429500" y="5303838"/>
            <a:ext cx="2654300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9">
            <a:extLst>
              <a:ext uri="{FF2B5EF4-FFF2-40B4-BE49-F238E27FC236}">
                <a16:creationId xmlns:a16="http://schemas.microsoft.com/office/drawing/2014/main" id="{9228E87D-62E5-4D66-AC89-086FA75487D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9614" y="4970464"/>
            <a:ext cx="484187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5">
            <a:extLst>
              <a:ext uri="{FF2B5EF4-FFF2-40B4-BE49-F238E27FC236}">
                <a16:creationId xmlns:a16="http://schemas.microsoft.com/office/drawing/2014/main" id="{6AEAF728-701A-4226-8BCB-FA8A5036F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420689"/>
            <a:ext cx="8220075" cy="1165225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GB" altLang="en-US" u="sng" dirty="0">
                <a:latin typeface="Comic Sans MS" panose="030F0702030302020204" pitchFamily="66" charset="0"/>
              </a:rPr>
              <a:t>Introducing Spreadsheets Formatting Cells</a:t>
            </a:r>
          </a:p>
        </p:txBody>
      </p:sp>
      <p:pic>
        <p:nvPicPr>
          <p:cNvPr id="8195" name="Picture 2">
            <a:extLst>
              <a:ext uri="{FF2B5EF4-FFF2-40B4-BE49-F238E27FC236}">
                <a16:creationId xmlns:a16="http://schemas.microsoft.com/office/drawing/2014/main" id="{EF0946D0-FC6B-4E17-AEB4-C5DDC37C8D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60" b="917"/>
          <a:stretch>
            <a:fillRect/>
          </a:stretch>
        </p:blipFill>
        <p:spPr bwMode="auto">
          <a:xfrm>
            <a:off x="3827464" y="2014539"/>
            <a:ext cx="6084887" cy="4078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Font Size">
            <a:extLst>
              <a:ext uri="{FF2B5EF4-FFF2-40B4-BE49-F238E27FC236}">
                <a16:creationId xmlns:a16="http://schemas.microsoft.com/office/drawing/2014/main" id="{1AF655A8-4C73-4B7B-B6A8-125C409E9C94}"/>
              </a:ext>
            </a:extLst>
          </p:cNvPr>
          <p:cNvSpPr/>
          <p:nvPr/>
        </p:nvSpPr>
        <p:spPr>
          <a:xfrm>
            <a:off x="5375275" y="1585913"/>
            <a:ext cx="1436688" cy="347662"/>
          </a:xfrm>
          <a:prstGeom prst="rect">
            <a:avLst/>
          </a:prstGeom>
          <a:solidFill>
            <a:schemeClr val="bg1">
              <a:alpha val="90000"/>
            </a:schemeClr>
          </a:solidFill>
          <a:ln w="25400">
            <a:solidFill>
              <a:srgbClr val="78A2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Font Size</a:t>
            </a:r>
          </a:p>
        </p:txBody>
      </p:sp>
      <p:sp>
        <p:nvSpPr>
          <p:cNvPr id="16" name="Click on a row">
            <a:extLst>
              <a:ext uri="{FF2B5EF4-FFF2-40B4-BE49-F238E27FC236}">
                <a16:creationId xmlns:a16="http://schemas.microsoft.com/office/drawing/2014/main" id="{B455702E-9031-4353-9DD0-A59D0DC0E05A}"/>
              </a:ext>
            </a:extLst>
          </p:cNvPr>
          <p:cNvSpPr/>
          <p:nvPr/>
        </p:nvSpPr>
        <p:spPr>
          <a:xfrm>
            <a:off x="2279650" y="4094163"/>
            <a:ext cx="1436688" cy="1998662"/>
          </a:xfrm>
          <a:prstGeom prst="rect">
            <a:avLst/>
          </a:prstGeom>
          <a:solidFill>
            <a:schemeClr val="bg1">
              <a:alpha val="90000"/>
            </a:schemeClr>
          </a:solidFill>
          <a:ln w="25400">
            <a:solidFill>
              <a:srgbClr val="78A2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Click on a row or column heading to highlight entire row or column.</a:t>
            </a:r>
          </a:p>
        </p:txBody>
      </p:sp>
      <p:cxnSp>
        <p:nvCxnSpPr>
          <p:cNvPr id="23" name="A Borders">
            <a:extLst>
              <a:ext uri="{FF2B5EF4-FFF2-40B4-BE49-F238E27FC236}">
                <a16:creationId xmlns:a16="http://schemas.microsoft.com/office/drawing/2014/main" id="{C88E0379-EA36-4462-9B0D-28479C760187}"/>
              </a:ext>
            </a:extLst>
          </p:cNvPr>
          <p:cNvCxnSpPr>
            <a:stCxn id="3" idx="2"/>
          </p:cNvCxnSpPr>
          <p:nvPr/>
        </p:nvCxnSpPr>
        <p:spPr>
          <a:xfrm>
            <a:off x="4546600" y="1933576"/>
            <a:ext cx="1379538" cy="663575"/>
          </a:xfrm>
          <a:prstGeom prst="straightConnector1">
            <a:avLst/>
          </a:prstGeom>
          <a:ln w="38100">
            <a:solidFill>
              <a:srgbClr val="78A2B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A Font Size">
            <a:extLst>
              <a:ext uri="{FF2B5EF4-FFF2-40B4-BE49-F238E27FC236}">
                <a16:creationId xmlns:a16="http://schemas.microsoft.com/office/drawing/2014/main" id="{276CE5FA-C653-4E75-AED7-8A326F0273C5}"/>
              </a:ext>
            </a:extLst>
          </p:cNvPr>
          <p:cNvCxnSpPr>
            <a:stCxn id="11" idx="2"/>
          </p:cNvCxnSpPr>
          <p:nvPr/>
        </p:nvCxnSpPr>
        <p:spPr>
          <a:xfrm>
            <a:off x="6092825" y="1933575"/>
            <a:ext cx="141288" cy="388938"/>
          </a:xfrm>
          <a:prstGeom prst="straightConnector1">
            <a:avLst/>
          </a:prstGeom>
          <a:ln w="38100">
            <a:solidFill>
              <a:srgbClr val="78A2B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A Cell Colour">
            <a:extLst>
              <a:ext uri="{FF2B5EF4-FFF2-40B4-BE49-F238E27FC236}">
                <a16:creationId xmlns:a16="http://schemas.microsoft.com/office/drawing/2014/main" id="{46475E27-786F-4ACA-A9AD-745F3385F75D}"/>
              </a:ext>
            </a:extLst>
          </p:cNvPr>
          <p:cNvCxnSpPr>
            <a:stCxn id="13" idx="2"/>
          </p:cNvCxnSpPr>
          <p:nvPr/>
        </p:nvCxnSpPr>
        <p:spPr>
          <a:xfrm flipH="1">
            <a:off x="6403976" y="1933575"/>
            <a:ext cx="1236663" cy="655638"/>
          </a:xfrm>
          <a:prstGeom prst="straightConnector1">
            <a:avLst/>
          </a:prstGeom>
          <a:ln w="38100">
            <a:solidFill>
              <a:srgbClr val="78A2B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A Font Colour">
            <a:extLst>
              <a:ext uri="{FF2B5EF4-FFF2-40B4-BE49-F238E27FC236}">
                <a16:creationId xmlns:a16="http://schemas.microsoft.com/office/drawing/2014/main" id="{C1A4FE75-F50A-4572-A57D-EF0D32323567}"/>
              </a:ext>
            </a:extLst>
          </p:cNvPr>
          <p:cNvCxnSpPr>
            <a:stCxn id="14" idx="2"/>
          </p:cNvCxnSpPr>
          <p:nvPr/>
        </p:nvCxnSpPr>
        <p:spPr>
          <a:xfrm flipH="1">
            <a:off x="6727826" y="1933576"/>
            <a:ext cx="2460625" cy="663575"/>
          </a:xfrm>
          <a:prstGeom prst="straightConnector1">
            <a:avLst/>
          </a:prstGeom>
          <a:ln w="38100">
            <a:solidFill>
              <a:srgbClr val="78A2B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A Click on a row">
            <a:extLst>
              <a:ext uri="{FF2B5EF4-FFF2-40B4-BE49-F238E27FC236}">
                <a16:creationId xmlns:a16="http://schemas.microsoft.com/office/drawing/2014/main" id="{095281F2-5652-4B03-BD03-16C6B5DCDD9D}"/>
              </a:ext>
            </a:extLst>
          </p:cNvPr>
          <p:cNvCxnSpPr>
            <a:stCxn id="16" idx="3"/>
          </p:cNvCxnSpPr>
          <p:nvPr/>
        </p:nvCxnSpPr>
        <p:spPr>
          <a:xfrm flipV="1">
            <a:off x="3716339" y="3309938"/>
            <a:ext cx="1635125" cy="1784350"/>
          </a:xfrm>
          <a:prstGeom prst="straightConnector1">
            <a:avLst/>
          </a:prstGeom>
          <a:ln w="38100">
            <a:solidFill>
              <a:srgbClr val="78A2B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A Click on a row">
            <a:extLst>
              <a:ext uri="{FF2B5EF4-FFF2-40B4-BE49-F238E27FC236}">
                <a16:creationId xmlns:a16="http://schemas.microsoft.com/office/drawing/2014/main" id="{6EACD4B0-9385-4A19-BF1B-6F9E4AD0E6D1}"/>
              </a:ext>
            </a:extLst>
          </p:cNvPr>
          <p:cNvCxnSpPr>
            <a:stCxn id="16" idx="3"/>
          </p:cNvCxnSpPr>
          <p:nvPr/>
        </p:nvCxnSpPr>
        <p:spPr>
          <a:xfrm>
            <a:off x="3716338" y="5094288"/>
            <a:ext cx="227012" cy="222250"/>
          </a:xfrm>
          <a:prstGeom prst="straightConnector1">
            <a:avLst/>
          </a:prstGeom>
          <a:ln w="38100">
            <a:solidFill>
              <a:srgbClr val="78A2B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A Click and drag">
            <a:extLst>
              <a:ext uri="{FF2B5EF4-FFF2-40B4-BE49-F238E27FC236}">
                <a16:creationId xmlns:a16="http://schemas.microsoft.com/office/drawing/2014/main" id="{805429FE-0C07-4323-A5C1-3E2384231F74}"/>
              </a:ext>
            </a:extLst>
          </p:cNvPr>
          <p:cNvCxnSpPr>
            <a:stCxn id="15" idx="3"/>
          </p:cNvCxnSpPr>
          <p:nvPr/>
        </p:nvCxnSpPr>
        <p:spPr>
          <a:xfrm>
            <a:off x="3716338" y="3014663"/>
            <a:ext cx="227012" cy="893762"/>
          </a:xfrm>
          <a:prstGeom prst="straightConnector1">
            <a:avLst/>
          </a:prstGeom>
          <a:ln w="38100">
            <a:solidFill>
              <a:srgbClr val="78A2B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A Click and drag">
            <a:extLst>
              <a:ext uri="{FF2B5EF4-FFF2-40B4-BE49-F238E27FC236}">
                <a16:creationId xmlns:a16="http://schemas.microsoft.com/office/drawing/2014/main" id="{3957DE01-6A55-483B-9E4E-FEE41BDC346F}"/>
              </a:ext>
            </a:extLst>
          </p:cNvPr>
          <p:cNvCxnSpPr>
            <a:stCxn id="15" idx="3"/>
          </p:cNvCxnSpPr>
          <p:nvPr/>
        </p:nvCxnSpPr>
        <p:spPr>
          <a:xfrm>
            <a:off x="3716338" y="3014663"/>
            <a:ext cx="1238250" cy="271462"/>
          </a:xfrm>
          <a:prstGeom prst="straightConnector1">
            <a:avLst/>
          </a:prstGeom>
          <a:ln w="38100">
            <a:solidFill>
              <a:srgbClr val="78A2B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nt Colour">
            <a:extLst>
              <a:ext uri="{FF2B5EF4-FFF2-40B4-BE49-F238E27FC236}">
                <a16:creationId xmlns:a16="http://schemas.microsoft.com/office/drawing/2014/main" id="{60942A6C-20E6-43B2-BE32-70599BD56AF2}"/>
              </a:ext>
            </a:extLst>
          </p:cNvPr>
          <p:cNvSpPr/>
          <p:nvPr/>
        </p:nvSpPr>
        <p:spPr>
          <a:xfrm>
            <a:off x="8469314" y="1585913"/>
            <a:ext cx="1438275" cy="347662"/>
          </a:xfrm>
          <a:prstGeom prst="rect">
            <a:avLst/>
          </a:prstGeom>
          <a:solidFill>
            <a:schemeClr val="bg1">
              <a:alpha val="90000"/>
            </a:schemeClr>
          </a:solidFill>
          <a:ln w="25400">
            <a:solidFill>
              <a:srgbClr val="78A2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Font Colour</a:t>
            </a:r>
          </a:p>
        </p:txBody>
      </p:sp>
      <p:sp>
        <p:nvSpPr>
          <p:cNvPr id="3" name="Borders">
            <a:extLst>
              <a:ext uri="{FF2B5EF4-FFF2-40B4-BE49-F238E27FC236}">
                <a16:creationId xmlns:a16="http://schemas.microsoft.com/office/drawing/2014/main" id="{36686DC4-FF1E-44AC-A57C-1B848804734A}"/>
              </a:ext>
            </a:extLst>
          </p:cNvPr>
          <p:cNvSpPr/>
          <p:nvPr/>
        </p:nvSpPr>
        <p:spPr>
          <a:xfrm>
            <a:off x="3827464" y="1585913"/>
            <a:ext cx="1436687" cy="347662"/>
          </a:xfrm>
          <a:prstGeom prst="rect">
            <a:avLst/>
          </a:prstGeom>
          <a:solidFill>
            <a:schemeClr val="bg1">
              <a:alpha val="90000"/>
            </a:schemeClr>
          </a:solidFill>
          <a:ln w="25400">
            <a:solidFill>
              <a:srgbClr val="78A2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Borders</a:t>
            </a:r>
          </a:p>
        </p:txBody>
      </p:sp>
      <p:sp>
        <p:nvSpPr>
          <p:cNvPr id="15" name="Click and drag">
            <a:extLst>
              <a:ext uri="{FF2B5EF4-FFF2-40B4-BE49-F238E27FC236}">
                <a16:creationId xmlns:a16="http://schemas.microsoft.com/office/drawing/2014/main" id="{E75A2221-C954-44BA-8CA8-C06C66AD9BE9}"/>
              </a:ext>
            </a:extLst>
          </p:cNvPr>
          <p:cNvSpPr/>
          <p:nvPr/>
        </p:nvSpPr>
        <p:spPr>
          <a:xfrm>
            <a:off x="2279650" y="2014538"/>
            <a:ext cx="1436688" cy="1998662"/>
          </a:xfrm>
          <a:prstGeom prst="rect">
            <a:avLst/>
          </a:prstGeom>
          <a:solidFill>
            <a:schemeClr val="bg1">
              <a:alpha val="90000"/>
            </a:schemeClr>
          </a:solidFill>
          <a:ln w="25400">
            <a:solidFill>
              <a:srgbClr val="78A2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Click and drag between rows or columns to adjust height or width.</a:t>
            </a:r>
          </a:p>
        </p:txBody>
      </p:sp>
      <p:cxnSp>
        <p:nvCxnSpPr>
          <p:cNvPr id="21" name="A Font Style">
            <a:extLst>
              <a:ext uri="{FF2B5EF4-FFF2-40B4-BE49-F238E27FC236}">
                <a16:creationId xmlns:a16="http://schemas.microsoft.com/office/drawing/2014/main" id="{E4AD1FC2-4FB9-42F7-98E0-EFA691BBE420}"/>
              </a:ext>
            </a:extLst>
          </p:cNvPr>
          <p:cNvCxnSpPr>
            <a:stCxn id="10" idx="2"/>
          </p:cNvCxnSpPr>
          <p:nvPr/>
        </p:nvCxnSpPr>
        <p:spPr>
          <a:xfrm>
            <a:off x="2998788" y="1933575"/>
            <a:ext cx="2133600" cy="477838"/>
          </a:xfrm>
          <a:prstGeom prst="straightConnector1">
            <a:avLst/>
          </a:prstGeom>
          <a:ln w="38100">
            <a:solidFill>
              <a:srgbClr val="78A2B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nt Style">
            <a:extLst>
              <a:ext uri="{FF2B5EF4-FFF2-40B4-BE49-F238E27FC236}">
                <a16:creationId xmlns:a16="http://schemas.microsoft.com/office/drawing/2014/main" id="{CB2A597A-5DC2-474E-99A0-5C13E28DE4ED}"/>
              </a:ext>
            </a:extLst>
          </p:cNvPr>
          <p:cNvSpPr/>
          <p:nvPr/>
        </p:nvSpPr>
        <p:spPr>
          <a:xfrm>
            <a:off x="2279650" y="1585913"/>
            <a:ext cx="1436688" cy="347662"/>
          </a:xfrm>
          <a:prstGeom prst="rect">
            <a:avLst/>
          </a:prstGeom>
          <a:solidFill>
            <a:schemeClr val="bg1">
              <a:alpha val="90000"/>
            </a:schemeClr>
          </a:solidFill>
          <a:ln w="25400">
            <a:solidFill>
              <a:srgbClr val="78A2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Font Style</a:t>
            </a:r>
          </a:p>
        </p:txBody>
      </p:sp>
      <p:sp>
        <p:nvSpPr>
          <p:cNvPr id="13" name="Cell Colour">
            <a:extLst>
              <a:ext uri="{FF2B5EF4-FFF2-40B4-BE49-F238E27FC236}">
                <a16:creationId xmlns:a16="http://schemas.microsoft.com/office/drawing/2014/main" id="{9E8322A1-C1BB-4108-B101-938B8A740285}"/>
              </a:ext>
            </a:extLst>
          </p:cNvPr>
          <p:cNvSpPr/>
          <p:nvPr/>
        </p:nvSpPr>
        <p:spPr>
          <a:xfrm>
            <a:off x="6921501" y="1585913"/>
            <a:ext cx="1438275" cy="347662"/>
          </a:xfrm>
          <a:prstGeom prst="rect">
            <a:avLst/>
          </a:prstGeom>
          <a:solidFill>
            <a:schemeClr val="bg1">
              <a:alpha val="90000"/>
            </a:schemeClr>
          </a:solidFill>
          <a:ln w="25400">
            <a:solidFill>
              <a:srgbClr val="78A2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Cell Colour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82488E6-D957-44B6-B81A-8896B9EA4AE2}"/>
              </a:ext>
            </a:extLst>
          </p:cNvPr>
          <p:cNvSpPr/>
          <p:nvPr/>
        </p:nvSpPr>
        <p:spPr>
          <a:xfrm>
            <a:off x="9912350" y="6657976"/>
            <a:ext cx="755650" cy="200025"/>
          </a:xfrm>
          <a:prstGeom prst="rect">
            <a:avLst/>
          </a:prstGeom>
          <a:solidFill>
            <a:srgbClr val="BCE2CD"/>
          </a:solidFill>
          <a:ln>
            <a:solidFill>
              <a:srgbClr val="BCE2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8213" name="Picture 4">
            <a:extLst>
              <a:ext uri="{FF2B5EF4-FFF2-40B4-BE49-F238E27FC236}">
                <a16:creationId xmlns:a16="http://schemas.microsoft.com/office/drawing/2014/main" id="{DB223FAC-8016-4FB7-B1AC-40B187228A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476" y="522289"/>
            <a:ext cx="1027113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Font Colour">
            <a:extLst>
              <a:ext uri="{FF2B5EF4-FFF2-40B4-BE49-F238E27FC236}">
                <a16:creationId xmlns:a16="http://schemas.microsoft.com/office/drawing/2014/main" id="{45E0988F-0778-4346-A020-EAA34A97E038}"/>
              </a:ext>
            </a:extLst>
          </p:cNvPr>
          <p:cNvSpPr/>
          <p:nvPr/>
        </p:nvSpPr>
        <p:spPr>
          <a:xfrm>
            <a:off x="8682039" y="957264"/>
            <a:ext cx="1438275" cy="547687"/>
          </a:xfrm>
          <a:prstGeom prst="rect">
            <a:avLst/>
          </a:prstGeom>
          <a:solidFill>
            <a:schemeClr val="bg1">
              <a:alpha val="90000"/>
            </a:schemeClr>
          </a:solidFill>
          <a:ln w="25400">
            <a:solidFill>
              <a:srgbClr val="78A2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Each box is called a ‘cell’</a:t>
            </a:r>
          </a:p>
        </p:txBody>
      </p:sp>
      <p:cxnSp>
        <p:nvCxnSpPr>
          <p:cNvPr id="27" name="A Font Colour">
            <a:extLst>
              <a:ext uri="{FF2B5EF4-FFF2-40B4-BE49-F238E27FC236}">
                <a16:creationId xmlns:a16="http://schemas.microsoft.com/office/drawing/2014/main" id="{7A423EDC-023C-44B4-A71A-06815C157D93}"/>
              </a:ext>
            </a:extLst>
          </p:cNvPr>
          <p:cNvCxnSpPr/>
          <p:nvPr/>
        </p:nvCxnSpPr>
        <p:spPr>
          <a:xfrm flipH="1">
            <a:off x="8175626" y="1270000"/>
            <a:ext cx="506413" cy="2192338"/>
          </a:xfrm>
          <a:prstGeom prst="straightConnector1">
            <a:avLst/>
          </a:prstGeom>
          <a:ln w="38100">
            <a:solidFill>
              <a:srgbClr val="78A2B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ont Colour">
            <a:extLst>
              <a:ext uri="{FF2B5EF4-FFF2-40B4-BE49-F238E27FC236}">
                <a16:creationId xmlns:a16="http://schemas.microsoft.com/office/drawing/2014/main" id="{BD42E87A-31BD-4B33-BF7D-B23BA010F3BA}"/>
              </a:ext>
            </a:extLst>
          </p:cNvPr>
          <p:cNvSpPr/>
          <p:nvPr/>
        </p:nvSpPr>
        <p:spPr>
          <a:xfrm>
            <a:off x="2279650" y="6116638"/>
            <a:ext cx="3251200" cy="741362"/>
          </a:xfrm>
          <a:prstGeom prst="rect">
            <a:avLst/>
          </a:prstGeom>
          <a:solidFill>
            <a:schemeClr val="bg1">
              <a:alpha val="90000"/>
            </a:schemeClr>
          </a:solidFill>
          <a:ln w="25400">
            <a:solidFill>
              <a:srgbClr val="78A2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To refer to a cell, we read the letter and then the number. This cell is C4.</a:t>
            </a:r>
          </a:p>
        </p:txBody>
      </p:sp>
      <p:cxnSp>
        <p:nvCxnSpPr>
          <p:cNvPr id="30" name="A Font Colour">
            <a:extLst>
              <a:ext uri="{FF2B5EF4-FFF2-40B4-BE49-F238E27FC236}">
                <a16:creationId xmlns:a16="http://schemas.microsoft.com/office/drawing/2014/main" id="{A7E8A2B2-5534-4E2A-AB92-A40D99A747A0}"/>
              </a:ext>
            </a:extLst>
          </p:cNvPr>
          <p:cNvCxnSpPr>
            <a:stCxn id="29" idx="0"/>
          </p:cNvCxnSpPr>
          <p:nvPr/>
        </p:nvCxnSpPr>
        <p:spPr>
          <a:xfrm flipV="1">
            <a:off x="3905251" y="5199064"/>
            <a:ext cx="2187575" cy="917575"/>
          </a:xfrm>
          <a:prstGeom prst="straightConnector1">
            <a:avLst/>
          </a:prstGeom>
          <a:ln w="38100">
            <a:solidFill>
              <a:srgbClr val="78A2B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ont Colour">
            <a:extLst>
              <a:ext uri="{FF2B5EF4-FFF2-40B4-BE49-F238E27FC236}">
                <a16:creationId xmlns:a16="http://schemas.microsoft.com/office/drawing/2014/main" id="{1DC10DE2-E80C-4692-98FA-22DDE4FAC2B7}"/>
              </a:ext>
            </a:extLst>
          </p:cNvPr>
          <p:cNvSpPr/>
          <p:nvPr/>
        </p:nvSpPr>
        <p:spPr>
          <a:xfrm>
            <a:off x="6550026" y="6173789"/>
            <a:ext cx="1704975" cy="484187"/>
          </a:xfrm>
          <a:prstGeom prst="rect">
            <a:avLst/>
          </a:prstGeom>
          <a:solidFill>
            <a:schemeClr val="bg1">
              <a:alpha val="90000"/>
            </a:schemeClr>
          </a:solidFill>
          <a:ln w="25400">
            <a:solidFill>
              <a:srgbClr val="78A2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This one is D4</a:t>
            </a:r>
          </a:p>
        </p:txBody>
      </p:sp>
      <p:cxnSp>
        <p:nvCxnSpPr>
          <p:cNvPr id="35" name="A Font Colour">
            <a:extLst>
              <a:ext uri="{FF2B5EF4-FFF2-40B4-BE49-F238E27FC236}">
                <a16:creationId xmlns:a16="http://schemas.microsoft.com/office/drawing/2014/main" id="{66716898-1B57-41A0-B915-0F6B68B33217}"/>
              </a:ext>
            </a:extLst>
          </p:cNvPr>
          <p:cNvCxnSpPr/>
          <p:nvPr/>
        </p:nvCxnSpPr>
        <p:spPr>
          <a:xfrm flipH="1" flipV="1">
            <a:off x="7219950" y="5316539"/>
            <a:ext cx="69850" cy="846137"/>
          </a:xfrm>
          <a:prstGeom prst="straightConnector1">
            <a:avLst/>
          </a:prstGeom>
          <a:ln w="38100">
            <a:solidFill>
              <a:srgbClr val="78A2B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 animBg="1"/>
      <p:bldP spid="14" grpId="0" animBg="1"/>
      <p:bldP spid="3" grpId="0" animBg="1"/>
      <p:bldP spid="15" grpId="0" animBg="1"/>
      <p:bldP spid="10" grpId="0" animBg="1"/>
      <p:bldP spid="13" grpId="0" animBg="1"/>
      <p:bldP spid="25" grpId="0" animBg="1"/>
      <p:bldP spid="29" grpId="0" animBg="1"/>
      <p:bldP spid="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B08D493C-C2ED-420B-9326-A173C9383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485776"/>
            <a:ext cx="8220075" cy="1266825"/>
          </a:xfrm>
        </p:spPr>
        <p:txBody>
          <a:bodyPr/>
          <a:lstStyle/>
          <a:p>
            <a:endParaRPr lang="en-GB" altLang="en-US"/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3DE1529D-6A6C-4E42-884F-724C4D0E2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7926" y="5156201"/>
            <a:ext cx="8220075" cy="969963"/>
          </a:xfrm>
        </p:spPr>
        <p:txBody>
          <a:bodyPr>
            <a:normAutofit fontScale="62500" lnSpcReduction="20000"/>
          </a:bodyPr>
          <a:lstStyle/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GB" altLang="en-US">
                <a:latin typeface="Comic Sans MS" panose="030F0702030302020204" pitchFamily="66" charset="0"/>
              </a:rPr>
              <a:t>orange =		4. 4 =			7. 2 =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GB" altLang="en-US">
                <a:latin typeface="Comic Sans MS" panose="030F0702030302020204" pitchFamily="66" charset="0"/>
              </a:rPr>
              <a:t>apple =		5. 5 =			8. pear =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GB" altLang="en-US">
                <a:latin typeface="Comic Sans MS" panose="030F0702030302020204" pitchFamily="66" charset="0"/>
              </a:rPr>
              <a:t>banana =		6. 3 =</a:t>
            </a:r>
          </a:p>
        </p:txBody>
      </p:sp>
      <p:pic>
        <p:nvPicPr>
          <p:cNvPr id="9220" name="Picture 2">
            <a:extLst>
              <a:ext uri="{FF2B5EF4-FFF2-40B4-BE49-F238E27FC236}">
                <a16:creationId xmlns:a16="http://schemas.microsoft.com/office/drawing/2014/main" id="{A05484A6-495D-489E-A916-3285808430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60" b="917"/>
          <a:stretch>
            <a:fillRect/>
          </a:stretch>
        </p:blipFill>
        <p:spPr bwMode="auto">
          <a:xfrm>
            <a:off x="2549526" y="792163"/>
            <a:ext cx="7083425" cy="45196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ont Style">
            <a:extLst>
              <a:ext uri="{FF2B5EF4-FFF2-40B4-BE49-F238E27FC236}">
                <a16:creationId xmlns:a16="http://schemas.microsoft.com/office/drawing/2014/main" id="{ABA3F65B-AA6C-43D3-BE96-B796732727C5}"/>
              </a:ext>
            </a:extLst>
          </p:cNvPr>
          <p:cNvSpPr/>
          <p:nvPr/>
        </p:nvSpPr>
        <p:spPr>
          <a:xfrm>
            <a:off x="1779588" y="0"/>
            <a:ext cx="8235950" cy="801688"/>
          </a:xfrm>
          <a:prstGeom prst="rect">
            <a:avLst/>
          </a:prstGeom>
          <a:solidFill>
            <a:schemeClr val="bg1">
              <a:alpha val="90000"/>
            </a:schemeClr>
          </a:solidFill>
          <a:ln w="25400">
            <a:solidFill>
              <a:srgbClr val="78A2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CHALLENGE 1: Open the attached spreadsheet named cells and data or just refer to the one below. </a:t>
            </a:r>
          </a:p>
          <a:p>
            <a:pPr algn="ctr">
              <a:defRPr/>
            </a:pP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Identify the cell reference for each item…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528F5ED0-F3DD-44D2-89DC-D1CA04FDD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485776"/>
            <a:ext cx="8220075" cy="1266825"/>
          </a:xfrm>
        </p:spPr>
        <p:txBody>
          <a:bodyPr/>
          <a:lstStyle/>
          <a:p>
            <a:endParaRPr lang="en-GB" altLang="en-US"/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CE511DD8-BD57-4189-A3F0-A9908BB95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7926" y="5164138"/>
            <a:ext cx="8220075" cy="969962"/>
          </a:xfrm>
        </p:spPr>
        <p:txBody>
          <a:bodyPr>
            <a:normAutofit fontScale="62500" lnSpcReduction="20000"/>
          </a:bodyPr>
          <a:lstStyle/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GB" altLang="en-US">
                <a:latin typeface="Comic Sans MS" panose="030F0702030302020204" pitchFamily="66" charset="0"/>
              </a:rPr>
              <a:t>orange = </a:t>
            </a:r>
            <a:r>
              <a:rPr lang="en-GB" altLang="en-US" b="1">
                <a:solidFill>
                  <a:srgbClr val="FF0000"/>
                </a:solidFill>
                <a:latin typeface="Comic Sans MS" panose="030F0702030302020204" pitchFamily="66" charset="0"/>
              </a:rPr>
              <a:t>A4</a:t>
            </a:r>
            <a:r>
              <a:rPr lang="en-GB" altLang="en-US">
                <a:latin typeface="Comic Sans MS" panose="030F0702030302020204" pitchFamily="66" charset="0"/>
              </a:rPr>
              <a:t>		4. 4 = </a:t>
            </a:r>
            <a:r>
              <a:rPr lang="en-GB" altLang="en-US" b="1">
                <a:solidFill>
                  <a:srgbClr val="FF0000"/>
                </a:solidFill>
                <a:latin typeface="Comic Sans MS" panose="030F0702030302020204" pitchFamily="66" charset="0"/>
              </a:rPr>
              <a:t>C1	</a:t>
            </a:r>
            <a:r>
              <a:rPr lang="en-GB" altLang="en-US">
                <a:latin typeface="Comic Sans MS" panose="030F0702030302020204" pitchFamily="66" charset="0"/>
              </a:rPr>
              <a:t>	7. 2 = </a:t>
            </a:r>
            <a:r>
              <a:rPr lang="en-GB" altLang="en-US" b="1">
                <a:solidFill>
                  <a:srgbClr val="FF0000"/>
                </a:solidFill>
                <a:latin typeface="Comic Sans MS" panose="030F0702030302020204" pitchFamily="66" charset="0"/>
              </a:rPr>
              <a:t>F2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GB" altLang="en-US">
                <a:latin typeface="Comic Sans MS" panose="030F0702030302020204" pitchFamily="66" charset="0"/>
              </a:rPr>
              <a:t>apple = </a:t>
            </a:r>
            <a:r>
              <a:rPr lang="en-GB" altLang="en-US" b="1">
                <a:solidFill>
                  <a:srgbClr val="FF0000"/>
                </a:solidFill>
                <a:latin typeface="Comic Sans MS" panose="030F0702030302020204" pitchFamily="66" charset="0"/>
              </a:rPr>
              <a:t>B2</a:t>
            </a:r>
            <a:r>
              <a:rPr lang="en-GB" altLang="en-US">
                <a:latin typeface="Comic Sans MS" panose="030F0702030302020204" pitchFamily="66" charset="0"/>
              </a:rPr>
              <a:t>		5. 5 = </a:t>
            </a:r>
            <a:r>
              <a:rPr lang="en-GB" altLang="en-US" b="1">
                <a:solidFill>
                  <a:srgbClr val="FF0000"/>
                </a:solidFill>
                <a:latin typeface="Comic Sans MS" panose="030F0702030302020204" pitchFamily="66" charset="0"/>
              </a:rPr>
              <a:t>C5</a:t>
            </a:r>
            <a:r>
              <a:rPr lang="en-GB" altLang="en-US">
                <a:latin typeface="Comic Sans MS" panose="030F0702030302020204" pitchFamily="66" charset="0"/>
              </a:rPr>
              <a:t>		8. pear = </a:t>
            </a:r>
            <a:r>
              <a:rPr lang="en-GB" altLang="en-US" b="1">
                <a:solidFill>
                  <a:srgbClr val="FF0000"/>
                </a:solidFill>
                <a:latin typeface="Comic Sans MS" panose="030F0702030302020204" pitchFamily="66" charset="0"/>
              </a:rPr>
              <a:t>F5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GB" altLang="en-US">
                <a:latin typeface="Comic Sans MS" panose="030F0702030302020204" pitchFamily="66" charset="0"/>
              </a:rPr>
              <a:t>banana = </a:t>
            </a:r>
            <a:r>
              <a:rPr lang="en-GB" altLang="en-US" b="1">
                <a:solidFill>
                  <a:srgbClr val="FF0000"/>
                </a:solidFill>
                <a:latin typeface="Comic Sans MS" panose="030F0702030302020204" pitchFamily="66" charset="0"/>
              </a:rPr>
              <a:t>D3</a:t>
            </a:r>
            <a:r>
              <a:rPr lang="en-GB" altLang="en-US">
                <a:latin typeface="Comic Sans MS" panose="030F0702030302020204" pitchFamily="66" charset="0"/>
              </a:rPr>
              <a:t>		6. 3 = </a:t>
            </a:r>
            <a:r>
              <a:rPr lang="en-GB" altLang="en-US" b="1">
                <a:solidFill>
                  <a:srgbClr val="FF0000"/>
                </a:solidFill>
                <a:latin typeface="Comic Sans MS" panose="030F0702030302020204" pitchFamily="66" charset="0"/>
              </a:rPr>
              <a:t>E4</a:t>
            </a:r>
          </a:p>
        </p:txBody>
      </p:sp>
      <p:pic>
        <p:nvPicPr>
          <p:cNvPr id="10244" name="Picture 2">
            <a:extLst>
              <a:ext uri="{FF2B5EF4-FFF2-40B4-BE49-F238E27FC236}">
                <a16:creationId xmlns:a16="http://schemas.microsoft.com/office/drawing/2014/main" id="{E32EBAEA-2A20-472A-8B3B-155EAB9612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60" b="917"/>
          <a:stretch>
            <a:fillRect/>
          </a:stretch>
        </p:blipFill>
        <p:spPr bwMode="auto">
          <a:xfrm>
            <a:off x="2549526" y="563563"/>
            <a:ext cx="7083425" cy="47482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ont Style">
            <a:extLst>
              <a:ext uri="{FF2B5EF4-FFF2-40B4-BE49-F238E27FC236}">
                <a16:creationId xmlns:a16="http://schemas.microsoft.com/office/drawing/2014/main" id="{DABAA246-BF96-4AC3-BA93-5177FCEE5D1D}"/>
              </a:ext>
            </a:extLst>
          </p:cNvPr>
          <p:cNvSpPr/>
          <p:nvPr/>
        </p:nvSpPr>
        <p:spPr>
          <a:xfrm>
            <a:off x="2057400" y="-69850"/>
            <a:ext cx="8235950" cy="631825"/>
          </a:xfrm>
          <a:prstGeom prst="rect">
            <a:avLst/>
          </a:prstGeom>
          <a:solidFill>
            <a:schemeClr val="bg1">
              <a:alpha val="90000"/>
            </a:schemeClr>
          </a:solidFill>
          <a:ln w="25400">
            <a:solidFill>
              <a:srgbClr val="78A2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rgbClr val="FF0000"/>
                </a:solidFill>
                <a:latin typeface="Comic Sans MS" panose="030F0702030302020204" pitchFamily="66" charset="0"/>
              </a:rPr>
              <a:t>ANSWERS – how did you do?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B5FA91B4-D12C-4F5E-BE63-45C6B78C0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485776"/>
            <a:ext cx="8220075" cy="1266825"/>
          </a:xfrm>
        </p:spPr>
        <p:txBody>
          <a:bodyPr/>
          <a:lstStyle/>
          <a:p>
            <a:endParaRPr lang="en-GB" altLang="en-US"/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B1B08DDF-B939-47E3-A6DE-C1CCB39DA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60" b="917"/>
          <a:stretch>
            <a:fillRect/>
          </a:stretch>
        </p:blipFill>
        <p:spPr bwMode="auto">
          <a:xfrm>
            <a:off x="1739901" y="1285876"/>
            <a:ext cx="7083425" cy="47482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ont Style">
            <a:extLst>
              <a:ext uri="{FF2B5EF4-FFF2-40B4-BE49-F238E27FC236}">
                <a16:creationId xmlns:a16="http://schemas.microsoft.com/office/drawing/2014/main" id="{0EDBEE1B-969D-4202-B859-D0EBF65FF995}"/>
              </a:ext>
            </a:extLst>
          </p:cNvPr>
          <p:cNvSpPr/>
          <p:nvPr/>
        </p:nvSpPr>
        <p:spPr>
          <a:xfrm>
            <a:off x="2084388" y="271464"/>
            <a:ext cx="8235950" cy="631825"/>
          </a:xfrm>
          <a:prstGeom prst="rect">
            <a:avLst/>
          </a:prstGeom>
          <a:solidFill>
            <a:schemeClr val="bg1">
              <a:alpha val="90000"/>
            </a:schemeClr>
          </a:solidFill>
          <a:ln w="25400">
            <a:solidFill>
              <a:srgbClr val="78A2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rgbClr val="FF0000"/>
                </a:solidFill>
                <a:latin typeface="Comic Sans MS" panose="030F0702030302020204" pitchFamily="66" charset="0"/>
              </a:rPr>
              <a:t>CHALLENGE 2: Now have a play around with the spreadsheet. Have a go at formatting the cells using some of the features shown on the first slide.</a:t>
            </a:r>
          </a:p>
        </p:txBody>
      </p:sp>
      <p:sp>
        <p:nvSpPr>
          <p:cNvPr id="11269" name="Content Placeholder 5">
            <a:extLst>
              <a:ext uri="{FF2B5EF4-FFF2-40B4-BE49-F238E27FC236}">
                <a16:creationId xmlns:a16="http://schemas.microsoft.com/office/drawing/2014/main" id="{8B138B12-AD37-4B01-B30E-614E3E3CB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1" y="1800226"/>
            <a:ext cx="8220075" cy="4595813"/>
          </a:xfrm>
        </p:spPr>
        <p:txBody>
          <a:bodyPr/>
          <a:lstStyle/>
          <a:p>
            <a:endParaRPr lang="en-GB" altLang="en-US"/>
          </a:p>
        </p:txBody>
      </p:sp>
      <p:sp>
        <p:nvSpPr>
          <p:cNvPr id="9" name="Font Style">
            <a:extLst>
              <a:ext uri="{FF2B5EF4-FFF2-40B4-BE49-F238E27FC236}">
                <a16:creationId xmlns:a16="http://schemas.microsoft.com/office/drawing/2014/main" id="{62F855EE-FAE4-4DF3-ADD0-53BD980503D8}"/>
              </a:ext>
            </a:extLst>
          </p:cNvPr>
          <p:cNvSpPr/>
          <p:nvPr/>
        </p:nvSpPr>
        <p:spPr>
          <a:xfrm>
            <a:off x="8934450" y="1117601"/>
            <a:ext cx="1646238" cy="938213"/>
          </a:xfrm>
          <a:prstGeom prst="rect">
            <a:avLst/>
          </a:prstGeom>
          <a:solidFill>
            <a:schemeClr val="bg1">
              <a:alpha val="90000"/>
            </a:schemeClr>
          </a:solidFill>
          <a:ln w="25400">
            <a:solidFill>
              <a:srgbClr val="78A2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rgbClr val="FF0000"/>
                </a:solidFill>
                <a:latin typeface="Comic Sans MS" panose="030F0702030302020204" pitchFamily="66" charset="0"/>
              </a:rPr>
              <a:t>Can </a:t>
            </a:r>
            <a:r>
              <a:rPr lang="en-GB" dirty="0">
                <a:solidFill>
                  <a:srgbClr val="FFC000"/>
                </a:solidFill>
                <a:latin typeface="Comic Sans MS" panose="030F0702030302020204" pitchFamily="66" charset="0"/>
              </a:rPr>
              <a:t>you</a:t>
            </a:r>
            <a:r>
              <a:rPr lang="en-GB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dirty="0">
                <a:solidFill>
                  <a:srgbClr val="FFFF00"/>
                </a:solidFill>
                <a:latin typeface="Comic Sans MS" panose="030F0702030302020204" pitchFamily="66" charset="0"/>
              </a:rPr>
              <a:t>change</a:t>
            </a:r>
            <a:r>
              <a:rPr lang="en-GB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dirty="0">
                <a:solidFill>
                  <a:srgbClr val="00B0F0"/>
                </a:solidFill>
                <a:latin typeface="Comic Sans MS" panose="030F0702030302020204" pitchFamily="66" charset="0"/>
              </a:rPr>
              <a:t>the</a:t>
            </a:r>
            <a:r>
              <a:rPr lang="en-GB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dirty="0">
                <a:solidFill>
                  <a:srgbClr val="00B050"/>
                </a:solidFill>
                <a:latin typeface="Comic Sans MS" panose="030F0702030302020204" pitchFamily="66" charset="0"/>
              </a:rPr>
              <a:t>font</a:t>
            </a:r>
            <a:r>
              <a:rPr lang="en-GB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dirty="0">
                <a:solidFill>
                  <a:srgbClr val="7030A0"/>
                </a:solidFill>
                <a:latin typeface="Comic Sans MS" panose="030F0702030302020204" pitchFamily="66" charset="0"/>
              </a:rPr>
              <a:t>colour?</a:t>
            </a:r>
          </a:p>
        </p:txBody>
      </p:sp>
      <p:sp>
        <p:nvSpPr>
          <p:cNvPr id="10" name="Font Style">
            <a:extLst>
              <a:ext uri="{FF2B5EF4-FFF2-40B4-BE49-F238E27FC236}">
                <a16:creationId xmlns:a16="http://schemas.microsoft.com/office/drawing/2014/main" id="{EFBA1388-FD38-4F7C-963C-5B541AF148BC}"/>
              </a:ext>
            </a:extLst>
          </p:cNvPr>
          <p:cNvSpPr/>
          <p:nvPr/>
        </p:nvSpPr>
        <p:spPr>
          <a:xfrm>
            <a:off x="8996364" y="2359026"/>
            <a:ext cx="1584325" cy="938213"/>
          </a:xfrm>
          <a:prstGeom prst="rect">
            <a:avLst/>
          </a:prstGeom>
          <a:solidFill>
            <a:schemeClr val="bg1">
              <a:alpha val="90000"/>
            </a:schemeClr>
          </a:solidFill>
          <a:ln w="25400">
            <a:solidFill>
              <a:srgbClr val="78A2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Can you add a border?</a:t>
            </a:r>
          </a:p>
        </p:txBody>
      </p:sp>
      <p:sp>
        <p:nvSpPr>
          <p:cNvPr id="12" name="Font Style">
            <a:extLst>
              <a:ext uri="{FF2B5EF4-FFF2-40B4-BE49-F238E27FC236}">
                <a16:creationId xmlns:a16="http://schemas.microsoft.com/office/drawing/2014/main" id="{CBB17A63-1A76-41C4-80A1-7E60EF0DF916}"/>
              </a:ext>
            </a:extLst>
          </p:cNvPr>
          <p:cNvSpPr/>
          <p:nvPr/>
        </p:nvSpPr>
        <p:spPr>
          <a:xfrm>
            <a:off x="8996364" y="3586164"/>
            <a:ext cx="1584325" cy="1430337"/>
          </a:xfrm>
          <a:prstGeom prst="rect">
            <a:avLst/>
          </a:prstGeom>
          <a:solidFill>
            <a:schemeClr val="bg1">
              <a:alpha val="90000"/>
            </a:schemeClr>
          </a:solidFill>
          <a:ln w="25400">
            <a:solidFill>
              <a:srgbClr val="78A2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Can you change the size and style of the font?</a:t>
            </a:r>
          </a:p>
        </p:txBody>
      </p:sp>
      <p:sp>
        <p:nvSpPr>
          <p:cNvPr id="11" name="Font Style">
            <a:extLst>
              <a:ext uri="{FF2B5EF4-FFF2-40B4-BE49-F238E27FC236}">
                <a16:creationId xmlns:a16="http://schemas.microsoft.com/office/drawing/2014/main" id="{73CB615C-8282-4F3F-939D-322889958083}"/>
              </a:ext>
            </a:extLst>
          </p:cNvPr>
          <p:cNvSpPr/>
          <p:nvPr/>
        </p:nvSpPr>
        <p:spPr>
          <a:xfrm>
            <a:off x="8964614" y="5237163"/>
            <a:ext cx="1584325" cy="938212"/>
          </a:xfrm>
          <a:prstGeom prst="rect">
            <a:avLst/>
          </a:prstGeom>
          <a:solidFill>
            <a:schemeClr val="bg1">
              <a:alpha val="90000"/>
            </a:schemeClr>
          </a:solidFill>
          <a:ln w="25400">
            <a:solidFill>
              <a:srgbClr val="78A2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</a:rPr>
              <a:t>Can change the colour of a cell?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2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273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Office Theme</vt:lpstr>
      <vt:lpstr>Miss Pettitt’s Excellent Excel Computing Challenge </vt:lpstr>
      <vt:lpstr>Introducing Spreadsheets Formatting Cells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 Pettitt’s Excellent Excel Computing Challenge </dc:title>
  <dc:creator>Fiona Chapman</dc:creator>
  <cp:lastModifiedBy>Fiona Chapman</cp:lastModifiedBy>
  <cp:revision>1</cp:revision>
  <dcterms:created xsi:type="dcterms:W3CDTF">2020-03-31T10:43:22Z</dcterms:created>
  <dcterms:modified xsi:type="dcterms:W3CDTF">2020-03-31T10:43:49Z</dcterms:modified>
</cp:coreProperties>
</file>