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8" r:id="rId1"/>
  </p:sldMasterIdLst>
  <p:sldIdLst>
    <p:sldId id="256" r:id="rId2"/>
    <p:sldId id="266" r:id="rId3"/>
    <p:sldId id="258" r:id="rId4"/>
    <p:sldId id="275" r:id="rId5"/>
    <p:sldId id="272" r:id="rId6"/>
    <p:sldId id="264" r:id="rId7"/>
    <p:sldId id="260" r:id="rId8"/>
    <p:sldId id="274" r:id="rId9"/>
    <p:sldId id="265" r:id="rId10"/>
    <p:sldId id="262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F1581"/>
    <a:srgbClr val="E329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08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D85FF-A08E-4805-BF26-706B4F449CF5}" type="datetimeFigureOut">
              <a:rPr lang="en-GB" smtClean="0"/>
              <a:pPr/>
              <a:t>31/03/2020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A02D9-1EAD-426A-9D1A-9F8BC573CA2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1762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D85FF-A08E-4805-BF26-706B4F449CF5}" type="datetimeFigureOut">
              <a:rPr lang="en-GB" smtClean="0"/>
              <a:pPr/>
              <a:t>31/03/2020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A02D9-1EAD-426A-9D1A-9F8BC573CA2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8108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D85FF-A08E-4805-BF26-706B4F449CF5}" type="datetimeFigureOut">
              <a:rPr lang="en-GB" smtClean="0"/>
              <a:pPr/>
              <a:t>31/03/2020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A02D9-1EAD-426A-9D1A-9F8BC573CA2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4572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D85FF-A08E-4805-BF26-706B4F449CF5}" type="datetimeFigureOut">
              <a:rPr lang="en-GB" smtClean="0"/>
              <a:pPr/>
              <a:t>31/03/2020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A02D9-1EAD-426A-9D1A-9F8BC573CA2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0998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D85FF-A08E-4805-BF26-706B4F449CF5}" type="datetimeFigureOut">
              <a:rPr lang="en-GB" smtClean="0"/>
              <a:pPr/>
              <a:t>31/03/2020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A02D9-1EAD-426A-9D1A-9F8BC573CA2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5573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D85FF-A08E-4805-BF26-706B4F449CF5}" type="datetimeFigureOut">
              <a:rPr lang="en-GB" smtClean="0"/>
              <a:pPr/>
              <a:t>31/03/2020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A02D9-1EAD-426A-9D1A-9F8BC573CA2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415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D85FF-A08E-4805-BF26-706B4F449CF5}" type="datetimeFigureOut">
              <a:rPr lang="en-GB" smtClean="0"/>
              <a:pPr/>
              <a:t>31/03/2020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A02D9-1EAD-426A-9D1A-9F8BC573CA2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5135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D85FF-A08E-4805-BF26-706B4F449CF5}" type="datetimeFigureOut">
              <a:rPr lang="en-GB" smtClean="0"/>
              <a:pPr/>
              <a:t>31/03/2020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A02D9-1EAD-426A-9D1A-9F8BC573CA2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8032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D85FF-A08E-4805-BF26-706B4F449CF5}" type="datetimeFigureOut">
              <a:rPr lang="en-GB" smtClean="0"/>
              <a:pPr/>
              <a:t>31/03/2020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A02D9-1EAD-426A-9D1A-9F8BC573CA2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017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D85FF-A08E-4805-BF26-706B4F449CF5}" type="datetimeFigureOut">
              <a:rPr lang="en-GB" smtClean="0"/>
              <a:pPr/>
              <a:t>31/03/2020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A02D9-1EAD-426A-9D1A-9F8BC573CA2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7708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D85FF-A08E-4805-BF26-706B4F449CF5}" type="datetimeFigureOut">
              <a:rPr lang="en-GB" smtClean="0"/>
              <a:pPr/>
              <a:t>31/03/2020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A02D9-1EAD-426A-9D1A-9F8BC573CA2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5451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2D85FF-A08E-4805-BF26-706B4F449CF5}" type="datetimeFigureOut">
              <a:rPr lang="en-GB" smtClean="0"/>
              <a:pPr/>
              <a:t>31/03/2020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8A02D9-1EAD-426A-9D1A-9F8BC573CA2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2814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http://ec.l.thumbs.canstockphoto.com/canstock14863755.jpg" TargetMode="Externa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http://ec.l.thumbs.canstockphoto.com/canstock14863755.jpg" TargetMode="Externa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http://ec.l.thumbs.canstockphoto.com/canstock14863755.jpg" TargetMode="Externa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http://ec.l.thumbs.canstockphoto.com/canstock14863755.jpg" TargetMode="Externa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b="1" dirty="0">
                <a:latin typeface="Comic Sans MS" pitchFamily="66" charset="0"/>
              </a:rPr>
              <a:t>I know what happens when light meets an object</a:t>
            </a:r>
          </a:p>
        </p:txBody>
      </p:sp>
      <p:pic>
        <p:nvPicPr>
          <p:cNvPr id="4" name="Picture 2" descr="http://ec.l.thumbs.canstockphoto.com/canstock14863755.jpg"/>
          <p:cNvPicPr>
            <a:picLocks noChangeAspect="1" noChangeArrowheads="1"/>
          </p:cNvPicPr>
          <p:nvPr/>
        </p:nvPicPr>
        <p:blipFill>
          <a:blip r:embed="rId2" r:link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37827">
            <a:off x="2535945" y="3317680"/>
            <a:ext cx="2352782" cy="2379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5129728" y="3814499"/>
            <a:ext cx="504056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51720" y="3011175"/>
            <a:ext cx="2865368" cy="2883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18504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/>
          <a:lstStyle/>
          <a:p>
            <a:r>
              <a:rPr lang="en-GB" b="1" dirty="0">
                <a:latin typeface="Comic Sans MS" pitchFamily="66" charset="0"/>
              </a:rPr>
              <a:t>Conclusion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1412776"/>
            <a:ext cx="9144000" cy="49685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9600" dirty="0">
                <a:latin typeface="Comic Sans MS" pitchFamily="66" charset="0"/>
                <a:ea typeface="+mj-ea"/>
                <a:cs typeface="+mj-cs"/>
              </a:rPr>
              <a:t>What objects were opaque, translucent and transparent? Were there any objects that were tricky to </a:t>
            </a:r>
            <a:r>
              <a:rPr lang="en-GB" sz="9600" b="1" dirty="0">
                <a:latin typeface="Comic Sans MS" pitchFamily="66" charset="0"/>
                <a:ea typeface="+mj-ea"/>
                <a:cs typeface="+mj-cs"/>
              </a:rPr>
              <a:t>classify?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9600" dirty="0">
                <a:latin typeface="Comic Sans MS" pitchFamily="66" charset="0"/>
                <a:ea typeface="+mj-ea"/>
                <a:cs typeface="+mj-cs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9600" dirty="0">
              <a:latin typeface="Comic Sans MS" pitchFamily="66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9600" dirty="0">
                <a:latin typeface="Comic Sans MS" pitchFamily="66" charset="0"/>
                <a:ea typeface="+mj-ea"/>
                <a:cs typeface="+mj-cs"/>
              </a:rPr>
              <a:t>Were your predictions right? If not, why not?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9600" dirty="0">
              <a:latin typeface="Comic Sans MS" pitchFamily="66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9600" dirty="0">
              <a:latin typeface="Comic Sans MS" pitchFamily="66" charset="0"/>
              <a:ea typeface="+mj-ea"/>
              <a:cs typeface="+mj-cs"/>
            </a:endParaRPr>
          </a:p>
          <a:p>
            <a:pPr lvl="0" algn="ctr">
              <a:spcBef>
                <a:spcPct val="0"/>
              </a:spcBef>
            </a:pPr>
            <a:r>
              <a:rPr lang="en-GB" sz="9600" dirty="0">
                <a:latin typeface="Comic Sans MS" pitchFamily="66" charset="0"/>
                <a:ea typeface="+mj-ea"/>
                <a:cs typeface="+mj-cs"/>
              </a:rPr>
              <a:t>Can you name any other </a:t>
            </a:r>
            <a:r>
              <a:rPr lang="en-GB" sz="9600" dirty="0">
                <a:latin typeface="Comic Sans MS" pitchFamily="66" charset="0"/>
              </a:rPr>
              <a:t>opaque, translucent and transparent objects?</a:t>
            </a:r>
          </a:p>
          <a:p>
            <a:pPr lvl="0" algn="ctr">
              <a:spcBef>
                <a:spcPct val="0"/>
              </a:spcBef>
            </a:pPr>
            <a:endParaRPr lang="en-GB" sz="9600" dirty="0">
              <a:latin typeface="Comic Sans MS" pitchFamily="66" charset="0"/>
              <a:ea typeface="+mj-ea"/>
              <a:cs typeface="+mj-cs"/>
            </a:endParaRPr>
          </a:p>
          <a:p>
            <a:pPr lvl="0" algn="ctr">
              <a:spcBef>
                <a:spcPct val="0"/>
              </a:spcBef>
            </a:pPr>
            <a:endParaRPr lang="en-GB" sz="9600" dirty="0">
              <a:latin typeface="Comic Sans MS" pitchFamily="66" charset="0"/>
              <a:ea typeface="+mj-ea"/>
              <a:cs typeface="+mj-cs"/>
            </a:endParaRPr>
          </a:p>
          <a:p>
            <a:pPr lvl="0" algn="ctr">
              <a:spcBef>
                <a:spcPct val="0"/>
              </a:spcBef>
            </a:pPr>
            <a:r>
              <a:rPr lang="en-GB" sz="9600" dirty="0">
                <a:latin typeface="Comic Sans MS" pitchFamily="66" charset="0"/>
                <a:ea typeface="+mj-ea"/>
                <a:cs typeface="+mj-cs"/>
              </a:rPr>
              <a:t>Why is it useful to have objects that are </a:t>
            </a:r>
            <a:r>
              <a:rPr lang="en-GB" sz="9600" dirty="0">
                <a:latin typeface="Comic Sans MS" pitchFamily="66" charset="0"/>
              </a:rPr>
              <a:t>opaque, translucent and transparent?</a:t>
            </a:r>
            <a:endParaRPr lang="en-GB" sz="9600" dirty="0">
              <a:latin typeface="Comic Sans MS" pitchFamily="66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4400" b="1" dirty="0">
              <a:latin typeface="Comic Sans MS" pitchFamily="66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800" u="sng" dirty="0">
                <a:latin typeface="Comic Sans MS" pitchFamily="66" charset="0"/>
              </a:rPr>
              <a:t>Key question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GB" sz="4400" dirty="0">
              <a:latin typeface="Comic Sans MS" pitchFamily="66" charset="0"/>
            </a:endParaRPr>
          </a:p>
          <a:p>
            <a:pPr algn="ctr">
              <a:buNone/>
            </a:pPr>
            <a:endParaRPr lang="en-GB" sz="4400" dirty="0">
              <a:latin typeface="Comic Sans MS" pitchFamily="66" charset="0"/>
            </a:endParaRPr>
          </a:p>
          <a:p>
            <a:pPr algn="ctr">
              <a:buNone/>
            </a:pPr>
            <a:r>
              <a:rPr lang="en-GB" sz="4400" dirty="0">
                <a:latin typeface="Comic Sans MS" pitchFamily="66" charset="0"/>
              </a:rPr>
              <a:t>What happens when light meets an object? </a:t>
            </a:r>
          </a:p>
          <a:p>
            <a:pPr algn="ctr">
              <a:buNone/>
            </a:pPr>
            <a:endParaRPr lang="en-GB" sz="44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Comic Sans MS" pitchFamily="66" charset="0"/>
              </a:rPr>
              <a:t>Method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>
                <a:latin typeface="Comic Sans MS" pitchFamily="66" charset="0"/>
              </a:rPr>
              <a:t>We are going to test different materials by shining a light through them and observing how well the light passes through them.</a:t>
            </a:r>
          </a:p>
          <a:p>
            <a:pPr marL="0" indent="0">
              <a:buNone/>
            </a:pPr>
            <a:endParaRPr lang="en-GB" dirty="0">
              <a:latin typeface="Comic Sans MS" pitchFamily="66" charset="0"/>
            </a:endParaRPr>
          </a:p>
          <a:p>
            <a:pPr marL="0" indent="0">
              <a:buNone/>
            </a:pPr>
            <a:endParaRPr lang="en-GB" dirty="0">
              <a:latin typeface="Comic Sans MS" pitchFamily="66" charset="0"/>
            </a:endParaRPr>
          </a:p>
          <a:p>
            <a:pPr marL="0" indent="0">
              <a:buNone/>
            </a:pPr>
            <a:endParaRPr lang="en-GB" dirty="0">
              <a:latin typeface="Comic Sans MS" pitchFamily="66" charset="0"/>
            </a:endParaRPr>
          </a:p>
          <a:p>
            <a:pPr marL="0" indent="0">
              <a:buNone/>
            </a:pPr>
            <a:endParaRPr lang="en-GB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dirty="0">
                <a:latin typeface="Comic Sans MS" pitchFamily="66" charset="0"/>
              </a:rPr>
              <a:t>What is a fair test?</a:t>
            </a:r>
          </a:p>
          <a:p>
            <a:pPr marL="0" indent="0" algn="ctr">
              <a:buNone/>
            </a:pPr>
            <a:r>
              <a:rPr lang="en-GB" dirty="0">
                <a:latin typeface="Comic Sans MS" pitchFamily="66" charset="0"/>
              </a:rPr>
              <a:t>How will we make this a fair test? </a:t>
            </a:r>
          </a:p>
        </p:txBody>
      </p:sp>
      <p:pic>
        <p:nvPicPr>
          <p:cNvPr id="1026" name="Picture 2" descr="http://ec.l.thumbs.canstockphoto.com/canstock14863755.jpg"/>
          <p:cNvPicPr>
            <a:picLocks noChangeAspect="1" noChangeArrowheads="1"/>
          </p:cNvPicPr>
          <p:nvPr/>
        </p:nvPicPr>
        <p:blipFill>
          <a:blip r:embed="rId2" r:link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37827">
            <a:off x="2507100" y="1904272"/>
            <a:ext cx="2352782" cy="2379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5132992" y="2343820"/>
            <a:ext cx="504056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66114" y="1601479"/>
            <a:ext cx="2865368" cy="2883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652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728077C-D257-4CB4-917F-91382E8BB0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2018" y="547316"/>
            <a:ext cx="7726406" cy="5834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02123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000" dirty="0">
                <a:latin typeface="Comic Sans MS" panose="030F0702030302020204" pitchFamily="66" charset="0"/>
              </a:rPr>
              <a:t>Fair Test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3000" dirty="0">
                <a:latin typeface="Comic Sans MS" panose="030F0702030302020204" pitchFamily="66" charset="0"/>
              </a:rPr>
              <a:t>On the previous page the children hadn’t carried out a fair test. Think about what you need to keep the same.</a:t>
            </a:r>
          </a:p>
          <a:p>
            <a:pPr marL="0" indent="0">
              <a:buNone/>
            </a:pPr>
            <a:endParaRPr lang="en-GB" sz="3000" dirty="0">
              <a:latin typeface="Comic Sans MS" panose="030F0702030302020204" pitchFamily="66" charset="0"/>
            </a:endParaRPr>
          </a:p>
          <a:p>
            <a:r>
              <a:rPr lang="en-GB" sz="3000" dirty="0">
                <a:latin typeface="Comic Sans MS" panose="030F0702030302020204" pitchFamily="66" charset="0"/>
              </a:rPr>
              <a:t>Same size material</a:t>
            </a:r>
          </a:p>
          <a:p>
            <a:r>
              <a:rPr lang="en-GB" sz="3000" dirty="0">
                <a:latin typeface="Comic Sans MS" panose="030F0702030302020204" pitchFamily="66" charset="0"/>
              </a:rPr>
              <a:t>Same torch</a:t>
            </a:r>
          </a:p>
          <a:p>
            <a:r>
              <a:rPr lang="en-GB" sz="3000" dirty="0">
                <a:latin typeface="Comic Sans MS" panose="030F0702030302020204" pitchFamily="66" charset="0"/>
              </a:rPr>
              <a:t>Same distance between the torch and he material.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43638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>
                <a:latin typeface="Comic Sans MS" pitchFamily="66" charset="0"/>
              </a:rPr>
              <a:t>What is the scientific vocabulary we need to know?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0181162"/>
              </p:ext>
            </p:extLst>
          </p:nvPr>
        </p:nvGraphicFramePr>
        <p:xfrm>
          <a:off x="683568" y="1772816"/>
          <a:ext cx="7776864" cy="41764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5922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22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922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18550"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mic Sans MS" pitchFamily="66" charset="0"/>
                      </a:endParaRPr>
                    </a:p>
                    <a:p>
                      <a:pPr algn="ctr"/>
                      <a:r>
                        <a:rPr lang="en-GB" sz="2000" dirty="0">
                          <a:latin typeface="Comic Sans MS" pitchFamily="66" charset="0"/>
                        </a:rPr>
                        <a:t>Transparent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mic Sans MS" pitchFamily="66" charset="0"/>
                      </a:endParaRPr>
                    </a:p>
                    <a:p>
                      <a:pPr algn="ctr"/>
                      <a:r>
                        <a:rPr lang="en-GB" sz="2000" dirty="0">
                          <a:latin typeface="Comic Sans MS" pitchFamily="66" charset="0"/>
                        </a:rPr>
                        <a:t>Translucent 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6">
                            <a:lumMod val="75000"/>
                            <a:tint val="66000"/>
                            <a:satMod val="160000"/>
                          </a:schemeClr>
                        </a:gs>
                        <a:gs pos="50000">
                          <a:schemeClr val="accent6">
                            <a:lumMod val="75000"/>
                            <a:tint val="44500"/>
                            <a:satMod val="160000"/>
                          </a:schemeClr>
                        </a:gs>
                        <a:gs pos="100000">
                          <a:schemeClr val="accent6">
                            <a:lumMod val="75000"/>
                            <a:tint val="23500"/>
                            <a:satMod val="16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mic Sans MS" pitchFamily="66" charset="0"/>
                      </a:endParaRPr>
                    </a:p>
                    <a:p>
                      <a:pPr algn="ctr"/>
                      <a:r>
                        <a:rPr lang="en-GB" sz="2000" dirty="0">
                          <a:latin typeface="Comic Sans MS" pitchFamily="66" charset="0"/>
                        </a:rPr>
                        <a:t>Opaque</a:t>
                      </a:r>
                    </a:p>
                    <a:p>
                      <a:pPr algn="ctr"/>
                      <a:endParaRPr lang="en-GB" sz="2000" dirty="0">
                        <a:latin typeface="Comic Sans MS" pitchFamily="66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57914"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mic Sans MS" pitchFamily="66" charset="0"/>
                      </a:endParaRPr>
                    </a:p>
                    <a:p>
                      <a:pPr algn="ctr"/>
                      <a:endParaRPr lang="en-GB" sz="2000" dirty="0">
                        <a:latin typeface="Comic Sans MS" pitchFamily="66" charset="0"/>
                      </a:endParaRPr>
                    </a:p>
                    <a:p>
                      <a:pPr algn="ctr"/>
                      <a:r>
                        <a:rPr lang="en-GB" sz="2000" dirty="0">
                          <a:latin typeface="Comic Sans MS" pitchFamily="66" charset="0"/>
                        </a:rPr>
                        <a:t>An object that allows </a:t>
                      </a:r>
                      <a:r>
                        <a:rPr lang="en-GB" sz="2000" b="1" dirty="0">
                          <a:latin typeface="Comic Sans MS" pitchFamily="66" charset="0"/>
                        </a:rPr>
                        <a:t>all light </a:t>
                      </a:r>
                      <a:r>
                        <a:rPr lang="en-GB" sz="2000" dirty="0">
                          <a:latin typeface="Comic Sans MS" pitchFamily="66" charset="0"/>
                        </a:rPr>
                        <a:t>to pass through it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mic Sans MS" pitchFamily="66" charset="0"/>
                      </a:endParaRPr>
                    </a:p>
                    <a:p>
                      <a:pPr algn="ctr"/>
                      <a:endParaRPr lang="en-GB" sz="2000" dirty="0">
                        <a:latin typeface="Comic Sans MS" pitchFamily="66" charset="0"/>
                      </a:endParaRPr>
                    </a:p>
                    <a:p>
                      <a:pPr algn="ctr"/>
                      <a:r>
                        <a:rPr lang="en-GB" sz="2000" dirty="0">
                          <a:latin typeface="Comic Sans MS" pitchFamily="66" charset="0"/>
                        </a:rPr>
                        <a:t>A</a:t>
                      </a:r>
                      <a:r>
                        <a:rPr lang="en-GB" sz="2000" baseline="0" dirty="0">
                          <a:latin typeface="Comic Sans MS" pitchFamily="66" charset="0"/>
                        </a:rPr>
                        <a:t>n object that allows </a:t>
                      </a:r>
                      <a:r>
                        <a:rPr lang="en-GB" sz="2000" b="1" baseline="0" dirty="0">
                          <a:latin typeface="Comic Sans MS" pitchFamily="66" charset="0"/>
                        </a:rPr>
                        <a:t>some light </a:t>
                      </a:r>
                      <a:r>
                        <a:rPr lang="en-GB" sz="2000" baseline="0" dirty="0">
                          <a:latin typeface="Comic Sans MS" pitchFamily="66" charset="0"/>
                        </a:rPr>
                        <a:t>to pass through it</a:t>
                      </a:r>
                      <a:endParaRPr lang="en-GB" sz="2000" dirty="0">
                        <a:latin typeface="Comic Sans MS" pitchFamily="66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6">
                            <a:lumMod val="75000"/>
                            <a:tint val="66000"/>
                            <a:satMod val="160000"/>
                          </a:schemeClr>
                        </a:gs>
                        <a:gs pos="50000">
                          <a:schemeClr val="accent6">
                            <a:lumMod val="75000"/>
                            <a:tint val="44500"/>
                            <a:satMod val="160000"/>
                          </a:schemeClr>
                        </a:gs>
                        <a:gs pos="100000">
                          <a:schemeClr val="accent6">
                            <a:lumMod val="75000"/>
                            <a:tint val="23500"/>
                            <a:satMod val="16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mic Sans MS" pitchFamily="66" charset="0"/>
                      </a:endParaRPr>
                    </a:p>
                    <a:p>
                      <a:pPr algn="ctr"/>
                      <a:endParaRPr lang="en-GB" sz="2000" dirty="0">
                        <a:latin typeface="Comic Sans MS" pitchFamily="66" charset="0"/>
                      </a:endParaRPr>
                    </a:p>
                    <a:p>
                      <a:pPr algn="ctr"/>
                      <a:r>
                        <a:rPr lang="en-GB" sz="2000" dirty="0">
                          <a:latin typeface="Comic Sans MS" pitchFamily="66" charset="0"/>
                        </a:rPr>
                        <a:t>An object</a:t>
                      </a:r>
                      <a:r>
                        <a:rPr lang="en-GB" sz="2000" baseline="0" dirty="0">
                          <a:latin typeface="Comic Sans MS" pitchFamily="66" charset="0"/>
                        </a:rPr>
                        <a:t> that does </a:t>
                      </a:r>
                      <a:r>
                        <a:rPr lang="en-GB" sz="2000" b="1" baseline="0" dirty="0">
                          <a:latin typeface="Comic Sans MS" pitchFamily="66" charset="0"/>
                        </a:rPr>
                        <a:t>not allow light </a:t>
                      </a:r>
                      <a:r>
                        <a:rPr lang="en-GB" sz="2000" baseline="0" dirty="0">
                          <a:latin typeface="Comic Sans MS" pitchFamily="66" charset="0"/>
                        </a:rPr>
                        <a:t>to pass through it</a:t>
                      </a:r>
                      <a:endParaRPr lang="en-GB" sz="2000" dirty="0">
                        <a:latin typeface="Comic Sans MS" pitchFamily="66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36719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Comic Sans MS" pitchFamily="66" charset="0"/>
              </a:rPr>
              <a:t>Investigation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</p:spPr>
        <p:txBody>
          <a:bodyPr/>
          <a:lstStyle/>
          <a:p>
            <a:pPr marL="0" indent="0">
              <a:buNone/>
            </a:pPr>
            <a:endParaRPr lang="en-GB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dirty="0">
                <a:latin typeface="Comic Sans MS" pitchFamily="66" charset="0"/>
              </a:rPr>
              <a:t>Now download the investigation sheet. You can either print this out and fill it in or draw the table out onto a piece of paper.</a:t>
            </a:r>
          </a:p>
          <a:p>
            <a:pPr marL="0" indent="0" algn="ctr">
              <a:buNone/>
            </a:pPr>
            <a:endParaRPr lang="en-GB" dirty="0">
              <a:latin typeface="Comic Sans MS" pitchFamily="66" charset="0"/>
            </a:endParaRPr>
          </a:p>
          <a:p>
            <a:pPr marL="0" indent="0">
              <a:buNone/>
            </a:pPr>
            <a:endParaRPr lang="en-GB" dirty="0">
              <a:latin typeface="Comic Sans MS" pitchFamily="66" charset="0"/>
            </a:endParaRPr>
          </a:p>
          <a:p>
            <a:pPr marL="0" indent="0">
              <a:buNone/>
            </a:pPr>
            <a:endParaRPr lang="en-GB" dirty="0">
              <a:latin typeface="Comic Sans MS" pitchFamily="66" charset="0"/>
            </a:endParaRPr>
          </a:p>
        </p:txBody>
      </p:sp>
      <p:pic>
        <p:nvPicPr>
          <p:cNvPr id="1026" name="Picture 2" descr="http://ec.l.thumbs.canstockphoto.com/canstock14863755.jpg"/>
          <p:cNvPicPr>
            <a:picLocks noChangeAspect="1" noChangeArrowheads="1"/>
          </p:cNvPicPr>
          <p:nvPr/>
        </p:nvPicPr>
        <p:blipFill>
          <a:blip r:embed="rId2" r:link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37827">
            <a:off x="2159986" y="2771035"/>
            <a:ext cx="2352782" cy="2379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5364088" y="3212976"/>
            <a:ext cx="504056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99202" y="2522314"/>
            <a:ext cx="2865368" cy="2883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02815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Comic Sans MS" pitchFamily="66" charset="0"/>
              </a:rPr>
              <a:t>Investigation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</p:spPr>
        <p:txBody>
          <a:bodyPr/>
          <a:lstStyle/>
          <a:p>
            <a:pPr marL="0" indent="0">
              <a:buNone/>
            </a:pPr>
            <a:endParaRPr lang="en-GB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dirty="0">
                <a:latin typeface="Comic Sans MS" pitchFamily="66" charset="0"/>
              </a:rPr>
              <a:t>What did you find out?</a:t>
            </a:r>
          </a:p>
          <a:p>
            <a:pPr marL="0" indent="0" algn="ctr">
              <a:buNone/>
            </a:pPr>
            <a:endParaRPr lang="en-GB" dirty="0">
              <a:latin typeface="Comic Sans MS" pitchFamily="66" charset="0"/>
            </a:endParaRPr>
          </a:p>
          <a:p>
            <a:pPr marL="0" indent="0">
              <a:buNone/>
            </a:pPr>
            <a:endParaRPr lang="en-GB" dirty="0">
              <a:latin typeface="Comic Sans MS" pitchFamily="66" charset="0"/>
            </a:endParaRPr>
          </a:p>
          <a:p>
            <a:pPr marL="0" indent="0">
              <a:buNone/>
            </a:pPr>
            <a:endParaRPr lang="en-GB" dirty="0">
              <a:latin typeface="Comic Sans MS" pitchFamily="66" charset="0"/>
            </a:endParaRPr>
          </a:p>
        </p:txBody>
      </p:sp>
      <p:pic>
        <p:nvPicPr>
          <p:cNvPr id="1026" name="Picture 2" descr="http://ec.l.thumbs.canstockphoto.com/canstock14863755.jpg"/>
          <p:cNvPicPr>
            <a:picLocks noChangeAspect="1" noChangeArrowheads="1"/>
          </p:cNvPicPr>
          <p:nvPr/>
        </p:nvPicPr>
        <p:blipFill>
          <a:blip r:embed="rId2" r:link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37827">
            <a:off x="2828868" y="2270189"/>
            <a:ext cx="2352782" cy="2379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5724128" y="2595636"/>
            <a:ext cx="504056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95157" y="2014339"/>
            <a:ext cx="2865368" cy="2883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96869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Comic Sans MS" pitchFamily="66" charset="0"/>
              </a:rPr>
              <a:t>Extension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dirty="0">
                <a:latin typeface="Comic Sans MS" pitchFamily="66" charset="0"/>
              </a:rPr>
              <a:t>If one of the materials was transparent, can you test whether you can put several layers of that material together to make it opaque?</a:t>
            </a:r>
          </a:p>
          <a:p>
            <a:pPr marL="0" indent="0" algn="ctr">
              <a:buNone/>
            </a:pPr>
            <a:endParaRPr lang="en-GB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dirty="0">
                <a:latin typeface="Comic Sans MS" pitchFamily="66" charset="0"/>
              </a:rPr>
              <a:t>If so, how many layers does it take?</a:t>
            </a:r>
          </a:p>
        </p:txBody>
      </p:sp>
    </p:spTree>
    <p:extLst>
      <p:ext uri="{BB962C8B-B14F-4D97-AF65-F5344CB8AC3E}">
        <p14:creationId xmlns:p14="http://schemas.microsoft.com/office/powerpoint/2010/main" val="1501684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870</TotalTime>
  <Words>272</Words>
  <Application>Microsoft Office PowerPoint</Application>
  <PresentationFormat>On-screen Show (4:3)</PresentationFormat>
  <Paragraphs>58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Comic Sans MS</vt:lpstr>
      <vt:lpstr>Office Theme</vt:lpstr>
      <vt:lpstr>I know what happens when light meets an object</vt:lpstr>
      <vt:lpstr>Key question</vt:lpstr>
      <vt:lpstr>Method</vt:lpstr>
      <vt:lpstr>PowerPoint Presentation</vt:lpstr>
      <vt:lpstr>Fair Test</vt:lpstr>
      <vt:lpstr>What is the scientific vocabulary we need to know?</vt:lpstr>
      <vt:lpstr>Investigation</vt:lpstr>
      <vt:lpstr>Investigation</vt:lpstr>
      <vt:lpstr>Extension</vt:lpstr>
      <vt:lpstr>Conclusion</vt:lpstr>
    </vt:vector>
  </TitlesOfParts>
  <Company>St Marks Primary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LO: To know what happens when light meets an object</dc:title>
  <dc:creator>Donna Goddard</dc:creator>
  <cp:lastModifiedBy>Fiona Chapman</cp:lastModifiedBy>
  <cp:revision>34</cp:revision>
  <dcterms:created xsi:type="dcterms:W3CDTF">2015-01-27T16:39:26Z</dcterms:created>
  <dcterms:modified xsi:type="dcterms:W3CDTF">2020-03-31T21:47:41Z</dcterms:modified>
</cp:coreProperties>
</file>