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4FC1B-5FEF-479D-835B-30BE0FA6AC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65B48-C706-42BE-A81B-46EBEC950A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DEFCC-A2A7-4177-A1F7-6DFFA43A6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3892-8852-4BFF-BD8E-76ECB92FA5EC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1B560-3DC6-4D14-B7CD-91DE82620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5E707-EEB1-4B21-97DB-CEAAC2489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DC6BF-27C2-4E4A-A6A9-B5BA3B657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81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C1331-6866-461D-8A27-6E763EA07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873CFB-27EA-4543-BF41-DD6A56AB6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3CD30-6E14-457F-AF73-D043B7A70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3892-8852-4BFF-BD8E-76ECB92FA5EC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80FC6-8C58-47DD-A04C-850232686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74A81-41E9-4893-8B9D-31AABF3CC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DC6BF-27C2-4E4A-A6A9-B5BA3B657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369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595BFA-4B13-4A49-B5BE-9FD6100380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A5CE01-5F09-4A63-8AF8-ACCDE15BFF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1E78F-1692-42AC-B772-13F8EB5CF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3892-8852-4BFF-BD8E-76ECB92FA5EC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7DC44-2EAA-433E-8909-EC975E786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8BEDC-507C-4BAC-A794-84AF567CA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DC6BF-27C2-4E4A-A6A9-B5BA3B657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78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63C4D-E3DC-47FB-B0DC-22D83A88B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D6999-21D9-42EA-B612-90551D887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A5977-A2A3-4354-90B2-0F8E36689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3892-8852-4BFF-BD8E-76ECB92FA5EC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644E2-20AE-49E9-874A-233C2C5B2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08ACF-530D-48EA-86FF-7EE86C0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DC6BF-27C2-4E4A-A6A9-B5BA3B657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628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45605-BBC5-4640-A345-768C32D56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D90BCB-B22F-43F5-8232-AACE39380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288B-D7C1-4751-8EBA-64792BC1E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3892-8852-4BFF-BD8E-76ECB92FA5EC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5BE14-D462-4D93-BA97-368D534D9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93AB9-14D9-4203-83B5-5E9950C37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DC6BF-27C2-4E4A-A6A9-B5BA3B657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18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9839B-9EEA-4CE0-8422-B5F1CAAAE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31328-41D7-46D0-B35C-4038B108A2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B5028-6342-4EAF-969A-74F3CC583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360BE0-968D-40EC-9ED0-5A50BFF9A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3892-8852-4BFF-BD8E-76ECB92FA5EC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C3F847-6BE5-42B9-85F5-794D67BBE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1B3AA-A47F-46DD-861C-80ED10485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DC6BF-27C2-4E4A-A6A9-B5BA3B657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035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C8A42-8C2F-4CCC-B5BE-DE4E50267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3C067-72E3-4FBD-BDC5-5616DD007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54E3FA-C234-48B3-9E67-B9B127D51C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652F44-610B-494B-9976-7E1F0E064D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C1CA05-7380-4CC1-987F-5017C70E70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4D2FB0-BFF4-478B-8A04-4696F1CA7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3892-8852-4BFF-BD8E-76ECB92FA5EC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3D6A3B-D464-428A-AF30-45ECA177B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AFFE98-42DB-45C1-A2D8-8264FE8E8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DC6BF-27C2-4E4A-A6A9-B5BA3B657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34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10B89-DCB1-4D1E-92D0-BF591F05E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8F3CD0-A007-483D-90F7-C69EC3879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3892-8852-4BFF-BD8E-76ECB92FA5EC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21A1ED-148C-4BA1-96CF-200276B0B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576528-EA92-47AD-BF5B-2280062E8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DC6BF-27C2-4E4A-A6A9-B5BA3B657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642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28CC7-B484-4EB2-89E3-C134266C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3892-8852-4BFF-BD8E-76ECB92FA5EC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522DD3-52F7-4E94-B575-DC43E923A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0B3125-D7AF-41B9-91D9-C79F22633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DC6BF-27C2-4E4A-A6A9-B5BA3B657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21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2B566-16F9-4260-896C-287C3395E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98962-9154-4FEE-BBB2-39CF5829B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379D66-AE4A-432E-BD40-F1C7636E94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6A54B1-4C0D-4E74-B608-407017C2D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3892-8852-4BFF-BD8E-76ECB92FA5EC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E3D592-C807-449D-A58D-BC879D602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2C14E1-BE19-4725-A2C6-85D354035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DC6BF-27C2-4E4A-A6A9-B5BA3B657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790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BDABE-FC16-4B8A-AD55-C0F984DB3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A3C467-39FF-4E51-8DAD-4B78B4934C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29C610-C7B0-4543-9DFA-6DB01BAB9E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D1C4B-8699-4620-B00F-F9F2767DD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3892-8852-4BFF-BD8E-76ECB92FA5EC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0F2568-AB64-4DC2-86FB-CE20A625B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CA6BCA-B01A-4B81-B922-2CDED1AFE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DC6BF-27C2-4E4A-A6A9-B5BA3B657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77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B7A87F-6970-48AB-B19E-6D9E47872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201543-E188-461C-9319-8A482E2FE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D9BB0-5A81-4281-82CD-38002D8833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D3892-8852-4BFF-BD8E-76ECB92FA5EC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CA13E-BD12-41C2-8B32-BC1FB0A3BD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A7817-B56A-43B3-89E3-D04716461D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DC6BF-27C2-4E4A-A6A9-B5BA3B657E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83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484AA4-F11B-45A6-91CB-7780C1A843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2604" y="995679"/>
            <a:ext cx="3060348" cy="47224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52C4368-3CBF-41DE-A663-B20E83602FD1}"/>
              </a:ext>
            </a:extLst>
          </p:cNvPr>
          <p:cNvSpPr txBox="1"/>
          <p:nvPr/>
        </p:nvSpPr>
        <p:spPr>
          <a:xfrm>
            <a:off x="5423958" y="1544320"/>
            <a:ext cx="48971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Chapter 6 </a:t>
            </a:r>
          </a:p>
          <a:p>
            <a:r>
              <a:rPr lang="en-GB" sz="2400" dirty="0"/>
              <a:t>Read Chapter 6 or listen to Mrs Spiers reading it and then work through the slides to answer the questions.</a:t>
            </a:r>
          </a:p>
          <a:p>
            <a:endParaRPr lang="en-GB" sz="2400" dirty="0"/>
          </a:p>
          <a:p>
            <a:r>
              <a:rPr lang="en-GB" sz="2400" dirty="0"/>
              <a:t>Remember to use APE (Answer it, Prove it and Explain it) when asked.  You can use the sentence starters to help you.</a:t>
            </a:r>
          </a:p>
        </p:txBody>
      </p:sp>
    </p:spTree>
    <p:extLst>
      <p:ext uri="{BB962C8B-B14F-4D97-AF65-F5344CB8AC3E}">
        <p14:creationId xmlns:p14="http://schemas.microsoft.com/office/powerpoint/2010/main" val="584429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9B312C0-C80F-467D-A032-CFC46E6A61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407" y="1123527"/>
            <a:ext cx="5667446" cy="4604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715D9BB-D4F0-4B3E-BBAC-70F8B33F8A06}"/>
              </a:ext>
            </a:extLst>
          </p:cNvPr>
          <p:cNvSpPr txBox="1"/>
          <p:nvPr/>
        </p:nvSpPr>
        <p:spPr>
          <a:xfrm>
            <a:off x="6819307" y="1493490"/>
            <a:ext cx="404029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GB" sz="2400" dirty="0">
                <a:solidFill>
                  <a:srgbClr val="FF0000"/>
                </a:solidFill>
              </a:rPr>
              <a:t>Use a dictionary to find the definition of bonanza, scoffed and bloated.</a:t>
            </a:r>
          </a:p>
          <a:p>
            <a:pPr marL="457200" indent="-457200">
              <a:buAutoNum type="arabicPeriod"/>
            </a:pPr>
            <a:endParaRPr lang="en-GB" sz="2400" dirty="0">
              <a:solidFill>
                <a:srgbClr val="FF0000"/>
              </a:solidFill>
            </a:endParaRPr>
          </a:p>
          <a:p>
            <a:r>
              <a:rPr lang="en-GB" sz="2400" dirty="0"/>
              <a:t>The definition of bonanza is ….</a:t>
            </a:r>
          </a:p>
          <a:p>
            <a:endParaRPr lang="en-GB" sz="2400" dirty="0"/>
          </a:p>
          <a:p>
            <a:r>
              <a:rPr lang="en-GB" sz="2400" dirty="0"/>
              <a:t>The definition of scoffed is ….</a:t>
            </a:r>
          </a:p>
          <a:p>
            <a:endParaRPr lang="en-GB" sz="2400" dirty="0"/>
          </a:p>
          <a:p>
            <a:r>
              <a:rPr lang="en-GB" sz="2400" dirty="0"/>
              <a:t>The definition of bloated ….</a:t>
            </a:r>
          </a:p>
        </p:txBody>
      </p:sp>
    </p:spTree>
    <p:extLst>
      <p:ext uri="{BB962C8B-B14F-4D97-AF65-F5344CB8AC3E}">
        <p14:creationId xmlns:p14="http://schemas.microsoft.com/office/powerpoint/2010/main" val="3425485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15D9BB-D4F0-4B3E-BBAC-70F8B33F8A06}"/>
              </a:ext>
            </a:extLst>
          </p:cNvPr>
          <p:cNvSpPr txBox="1"/>
          <p:nvPr/>
        </p:nvSpPr>
        <p:spPr>
          <a:xfrm>
            <a:off x="6735417" y="1351507"/>
            <a:ext cx="40402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2. Read this extract. What is Ma worried about? (Use Ape)</a:t>
            </a:r>
          </a:p>
          <a:p>
            <a:pPr marL="457200" indent="-457200">
              <a:buAutoNum type="arabicPeriod"/>
            </a:pPr>
            <a:endParaRPr lang="en-GB" sz="2400" dirty="0">
              <a:solidFill>
                <a:srgbClr val="FF0000"/>
              </a:solidFill>
            </a:endParaRPr>
          </a:p>
          <a:p>
            <a:r>
              <a:rPr lang="en-GB" sz="2400" dirty="0">
                <a:solidFill>
                  <a:srgbClr val="FF0000"/>
                </a:solidFill>
              </a:rPr>
              <a:t>Answer it – </a:t>
            </a:r>
          </a:p>
          <a:p>
            <a:r>
              <a:rPr lang="en-GB" sz="2400" dirty="0"/>
              <a:t>Ma is worried because….</a:t>
            </a:r>
          </a:p>
          <a:p>
            <a:endParaRPr lang="en-GB" sz="2400" dirty="0"/>
          </a:p>
          <a:p>
            <a:r>
              <a:rPr lang="en-GB" sz="2400" dirty="0">
                <a:solidFill>
                  <a:srgbClr val="FF0000"/>
                </a:solidFill>
              </a:rPr>
              <a:t>Prove it –</a:t>
            </a:r>
          </a:p>
          <a:p>
            <a:r>
              <a:rPr lang="en-GB" sz="2400" dirty="0"/>
              <a:t>The text tells us …..</a:t>
            </a:r>
          </a:p>
          <a:p>
            <a:endParaRPr lang="en-GB" sz="2400" dirty="0"/>
          </a:p>
          <a:p>
            <a:r>
              <a:rPr lang="en-GB" sz="2400" dirty="0">
                <a:solidFill>
                  <a:srgbClr val="FF0000"/>
                </a:solidFill>
              </a:rPr>
              <a:t>Explain it – </a:t>
            </a:r>
          </a:p>
          <a:p>
            <a:r>
              <a:rPr lang="en-GB" sz="2400" dirty="0"/>
              <a:t>This tells us ……</a:t>
            </a:r>
          </a:p>
          <a:p>
            <a:endParaRPr lang="en-GB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248236-3CD6-459C-9E5B-67B8EF6C4F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094" y="784585"/>
            <a:ext cx="4040293" cy="5288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180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15D9BB-D4F0-4B3E-BBAC-70F8B33F8A06}"/>
              </a:ext>
            </a:extLst>
          </p:cNvPr>
          <p:cNvSpPr txBox="1"/>
          <p:nvPr/>
        </p:nvSpPr>
        <p:spPr>
          <a:xfrm>
            <a:off x="6692198" y="951553"/>
            <a:ext cx="426255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3. Read this part.  Why do you think Pa’s spines stood on end? (Use Ape)</a:t>
            </a:r>
          </a:p>
          <a:p>
            <a:pPr marL="457200" indent="-457200">
              <a:buAutoNum type="arabicPeriod"/>
            </a:pPr>
            <a:endParaRPr lang="en-GB" sz="2400" dirty="0">
              <a:solidFill>
                <a:srgbClr val="FF0000"/>
              </a:solidFill>
            </a:endParaRPr>
          </a:p>
          <a:p>
            <a:r>
              <a:rPr lang="en-GB" sz="2400" dirty="0">
                <a:solidFill>
                  <a:srgbClr val="FF0000"/>
                </a:solidFill>
              </a:rPr>
              <a:t>Answer it – </a:t>
            </a:r>
          </a:p>
          <a:p>
            <a:r>
              <a:rPr lang="en-GB" sz="2400" dirty="0"/>
              <a:t>I think Pa’s spines stood on end because….</a:t>
            </a:r>
          </a:p>
          <a:p>
            <a:endParaRPr lang="en-GB" sz="2400" dirty="0"/>
          </a:p>
          <a:p>
            <a:r>
              <a:rPr lang="en-GB" sz="2400" dirty="0">
                <a:solidFill>
                  <a:srgbClr val="FF0000"/>
                </a:solidFill>
              </a:rPr>
              <a:t>Prove it –</a:t>
            </a:r>
          </a:p>
          <a:p>
            <a:r>
              <a:rPr lang="en-GB" sz="2400" dirty="0"/>
              <a:t>The text tells us …..</a:t>
            </a:r>
          </a:p>
          <a:p>
            <a:endParaRPr lang="en-GB" sz="2400" dirty="0"/>
          </a:p>
          <a:p>
            <a:r>
              <a:rPr lang="en-GB" sz="2400" dirty="0">
                <a:solidFill>
                  <a:srgbClr val="FF0000"/>
                </a:solidFill>
              </a:rPr>
              <a:t>Explain it – </a:t>
            </a:r>
          </a:p>
          <a:p>
            <a:r>
              <a:rPr lang="en-GB" sz="2400" dirty="0"/>
              <a:t>This means that……</a:t>
            </a:r>
          </a:p>
          <a:p>
            <a:endParaRPr lang="en-GB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D7E34FC-B29D-4445-9B7A-71914E8D05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603" y="1914047"/>
            <a:ext cx="5443695" cy="12635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28C230C-A652-49AB-949C-D6E378A932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111" y="2988012"/>
            <a:ext cx="5544207" cy="2311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273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15D9BB-D4F0-4B3E-BBAC-70F8B33F8A06}"/>
              </a:ext>
            </a:extLst>
          </p:cNvPr>
          <p:cNvSpPr txBox="1"/>
          <p:nvPr/>
        </p:nvSpPr>
        <p:spPr>
          <a:xfrm>
            <a:off x="6692198" y="951553"/>
            <a:ext cx="426255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4. Read this extract.  Did the neighbour really think a cat had eaten the </a:t>
            </a:r>
            <a:r>
              <a:rPr lang="en-GB" sz="2400" dirty="0" err="1">
                <a:solidFill>
                  <a:srgbClr val="FF0000"/>
                </a:solidFill>
              </a:rPr>
              <a:t>munchimeat</a:t>
            </a:r>
            <a:r>
              <a:rPr lang="en-GB" sz="2400" dirty="0">
                <a:solidFill>
                  <a:srgbClr val="FF0000"/>
                </a:solidFill>
              </a:rPr>
              <a:t>? (Use Ape)</a:t>
            </a:r>
          </a:p>
          <a:p>
            <a:pPr marL="457200" indent="-457200">
              <a:buAutoNum type="arabicPeriod"/>
            </a:pPr>
            <a:endParaRPr lang="en-GB" sz="2400" dirty="0">
              <a:solidFill>
                <a:srgbClr val="FF0000"/>
              </a:solidFill>
            </a:endParaRPr>
          </a:p>
          <a:p>
            <a:r>
              <a:rPr lang="en-GB" sz="2400" dirty="0">
                <a:solidFill>
                  <a:srgbClr val="FF0000"/>
                </a:solidFill>
              </a:rPr>
              <a:t>Answer it – </a:t>
            </a:r>
          </a:p>
          <a:p>
            <a:r>
              <a:rPr lang="en-GB" sz="2400" dirty="0"/>
              <a:t>The neighbour ________ think a cat had eaten the </a:t>
            </a:r>
            <a:r>
              <a:rPr lang="en-GB" sz="2400" dirty="0" err="1"/>
              <a:t>munchimeat</a:t>
            </a:r>
            <a:r>
              <a:rPr lang="en-GB" sz="2400" dirty="0"/>
              <a:t>.</a:t>
            </a:r>
          </a:p>
          <a:p>
            <a:endParaRPr lang="en-GB" sz="2400" dirty="0"/>
          </a:p>
          <a:p>
            <a:r>
              <a:rPr lang="en-GB" sz="2400" dirty="0">
                <a:solidFill>
                  <a:srgbClr val="FF0000"/>
                </a:solidFill>
              </a:rPr>
              <a:t>Prove it –</a:t>
            </a:r>
          </a:p>
          <a:p>
            <a:r>
              <a:rPr lang="en-GB" sz="2400" dirty="0"/>
              <a:t>The text tells us …..</a:t>
            </a:r>
          </a:p>
          <a:p>
            <a:endParaRPr lang="en-GB" sz="2400" dirty="0"/>
          </a:p>
          <a:p>
            <a:r>
              <a:rPr lang="en-GB" sz="2400" dirty="0">
                <a:solidFill>
                  <a:srgbClr val="FF0000"/>
                </a:solidFill>
              </a:rPr>
              <a:t>Explain it – </a:t>
            </a:r>
          </a:p>
          <a:p>
            <a:r>
              <a:rPr lang="en-GB" sz="2400" dirty="0"/>
              <a:t>This means that……</a:t>
            </a:r>
          </a:p>
          <a:p>
            <a:endParaRPr lang="en-GB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C94F6D-7E6B-4AAE-A494-8236CBCAB7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078" y="1455883"/>
            <a:ext cx="5400108" cy="3946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414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15D9BB-D4F0-4B3E-BBAC-70F8B33F8A06}"/>
              </a:ext>
            </a:extLst>
          </p:cNvPr>
          <p:cNvSpPr txBox="1"/>
          <p:nvPr/>
        </p:nvSpPr>
        <p:spPr>
          <a:xfrm>
            <a:off x="6592857" y="909037"/>
            <a:ext cx="426255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5. Read this extract.  What do you think is going through Ma’s mind when Pa says ‘sounds like something’s got run over’?</a:t>
            </a:r>
          </a:p>
          <a:p>
            <a:pPr marL="457200" indent="-457200">
              <a:buAutoNum type="arabicPeriod"/>
            </a:pPr>
            <a:endParaRPr lang="en-GB" sz="2400" dirty="0">
              <a:solidFill>
                <a:srgbClr val="FF0000"/>
              </a:solidFill>
            </a:endParaRPr>
          </a:p>
          <a:p>
            <a:r>
              <a:rPr lang="en-GB" sz="2400" dirty="0">
                <a:solidFill>
                  <a:srgbClr val="FF0000"/>
                </a:solidFill>
              </a:rPr>
              <a:t>Answer it – </a:t>
            </a:r>
          </a:p>
          <a:p>
            <a:r>
              <a:rPr lang="en-GB" sz="2400" dirty="0"/>
              <a:t>I think Ma is thinking ……</a:t>
            </a:r>
          </a:p>
          <a:p>
            <a:endParaRPr lang="en-GB" sz="2400" dirty="0"/>
          </a:p>
          <a:p>
            <a:r>
              <a:rPr lang="en-GB" sz="2400" dirty="0">
                <a:solidFill>
                  <a:srgbClr val="FF0000"/>
                </a:solidFill>
              </a:rPr>
              <a:t>Prove it –</a:t>
            </a:r>
          </a:p>
          <a:p>
            <a:r>
              <a:rPr lang="en-GB" sz="2400" dirty="0"/>
              <a:t>The text tells us …..</a:t>
            </a:r>
          </a:p>
          <a:p>
            <a:endParaRPr lang="en-GB" sz="2400" dirty="0"/>
          </a:p>
          <a:p>
            <a:r>
              <a:rPr lang="en-GB" sz="2400" dirty="0">
                <a:solidFill>
                  <a:srgbClr val="FF0000"/>
                </a:solidFill>
              </a:rPr>
              <a:t>Explain it – </a:t>
            </a:r>
          </a:p>
          <a:p>
            <a:r>
              <a:rPr lang="en-GB" sz="2400" dirty="0"/>
              <a:t>This means that……</a:t>
            </a:r>
          </a:p>
          <a:p>
            <a:endParaRPr lang="en-GB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E274A4-5249-4749-8855-FA893AA4B3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757" y="1700258"/>
            <a:ext cx="5686809" cy="2854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151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268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 Spiers</dc:creator>
  <cp:lastModifiedBy>Debbie Spiers</cp:lastModifiedBy>
  <cp:revision>5</cp:revision>
  <dcterms:created xsi:type="dcterms:W3CDTF">2020-03-27T10:52:14Z</dcterms:created>
  <dcterms:modified xsi:type="dcterms:W3CDTF">2020-03-27T11:35:11Z</dcterms:modified>
</cp:coreProperties>
</file>