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290899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246487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944471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424819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418357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57102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84766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77482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179663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212529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E37CD3-7C34-4AA4-9A21-387CA7EFBA48}" type="datetimeFigureOut">
              <a:rPr lang="en-GB" smtClean="0"/>
              <a:t>25/03/2020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556F5-AFEC-421A-9F6B-B1AAB69FB3B1}" type="slidenum">
              <a:rPr lang="en-GB" smtClean="0"/>
              <a:t>‹#›</a:t>
            </a:fld>
            <a:endParaRPr lang="en-GB" dirty="0"/>
          </a:p>
        </p:txBody>
      </p:sp>
    </p:spTree>
    <p:extLst>
      <p:ext uri="{BB962C8B-B14F-4D97-AF65-F5344CB8AC3E}">
        <p14:creationId xmlns:p14="http://schemas.microsoft.com/office/powerpoint/2010/main" val="342409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37CD3-7C34-4AA4-9A21-387CA7EFBA48}" type="datetimeFigureOut">
              <a:rPr lang="en-GB" smtClean="0"/>
              <a:t>25/03/2020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556F5-AFEC-421A-9F6B-B1AAB69FB3B1}" type="slidenum">
              <a:rPr lang="en-GB" smtClean="0"/>
              <a:t>‹#›</a:t>
            </a:fld>
            <a:endParaRPr lang="en-GB" dirty="0"/>
          </a:p>
        </p:txBody>
      </p:sp>
    </p:spTree>
    <p:extLst>
      <p:ext uri="{BB962C8B-B14F-4D97-AF65-F5344CB8AC3E}">
        <p14:creationId xmlns:p14="http://schemas.microsoft.com/office/powerpoint/2010/main" val="418560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b="1" u="sng" dirty="0" smtClean="0">
                <a:solidFill>
                  <a:srgbClr val="0070C0"/>
                </a:solidFill>
                <a:latin typeface="Comic Sans MS" panose="030F0702030302020204" pitchFamily="66" charset="0"/>
              </a:rPr>
              <a:t>I can write a character description.</a:t>
            </a:r>
            <a:endParaRPr lang="en-GB" sz="4400" b="1" u="sng" dirty="0">
              <a:solidFill>
                <a:srgbClr val="0070C0"/>
              </a:solidFill>
              <a:latin typeface="Comic Sans MS" panose="030F0702030302020204" pitchFamily="66" charset="0"/>
            </a:endParaRP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03051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7029A3"/>
                </a:solidFill>
                <a:latin typeface="Comic Sans MS" panose="030F0702030302020204" pitchFamily="66" charset="0"/>
              </a:rPr>
              <a:t>What do we need to include to describe a character effectively?</a:t>
            </a:r>
            <a:endParaRPr lang="en-GB" dirty="0">
              <a:latin typeface="Comic Sans MS" panose="030F0702030302020204" pitchFamily="66" charset="0"/>
            </a:endParaRPr>
          </a:p>
        </p:txBody>
      </p:sp>
      <p:sp>
        <p:nvSpPr>
          <p:cNvPr id="3" name="Content Placeholder 2"/>
          <p:cNvSpPr>
            <a:spLocks noGrp="1"/>
          </p:cNvSpPr>
          <p:nvPr>
            <p:ph idx="1"/>
          </p:nvPr>
        </p:nvSpPr>
        <p:spPr>
          <a:xfrm>
            <a:off x="838200" y="1825625"/>
            <a:ext cx="11073714" cy="4351338"/>
          </a:xfrm>
        </p:spPr>
        <p:txBody>
          <a:bodyPr>
            <a:normAutofit/>
          </a:bodyPr>
          <a:lstStyle/>
          <a:p>
            <a:r>
              <a:rPr lang="en-US" sz="2400" dirty="0" smtClean="0">
                <a:solidFill>
                  <a:srgbClr val="FF0000"/>
                </a:solidFill>
                <a:latin typeface="Comic Sans MS" panose="030F0702030302020204" pitchFamily="66" charset="0"/>
              </a:rPr>
              <a:t>We need to give t</a:t>
            </a:r>
            <a:r>
              <a:rPr lang="en-US" sz="2400" dirty="0" smtClean="0">
                <a:solidFill>
                  <a:srgbClr val="FF0000"/>
                </a:solidFill>
                <a:latin typeface="Comic Sans MS" panose="030F0702030302020204" pitchFamily="66" charset="0"/>
              </a:rPr>
              <a:t>heir name.</a:t>
            </a:r>
          </a:p>
          <a:p>
            <a:r>
              <a:rPr lang="en-US" sz="2400" dirty="0" smtClean="0">
                <a:solidFill>
                  <a:srgbClr val="00B050"/>
                </a:solidFill>
                <a:latin typeface="Comic Sans MS" panose="030F0702030302020204" pitchFamily="66" charset="0"/>
              </a:rPr>
              <a:t>Describe their</a:t>
            </a:r>
            <a:r>
              <a:rPr lang="en-US" sz="2400" dirty="0" smtClean="0">
                <a:solidFill>
                  <a:srgbClr val="00B050"/>
                </a:solidFill>
                <a:latin typeface="Comic Sans MS" panose="030F0702030302020204" pitchFamily="66" charset="0"/>
              </a:rPr>
              <a:t> appearance (what they look like).</a:t>
            </a:r>
          </a:p>
          <a:p>
            <a:r>
              <a:rPr lang="en-US" sz="2400" dirty="0" smtClean="0">
                <a:solidFill>
                  <a:srgbClr val="0070C0"/>
                </a:solidFill>
                <a:latin typeface="Comic Sans MS" panose="030F0702030302020204" pitchFamily="66" charset="0"/>
              </a:rPr>
              <a:t>Explain what their</a:t>
            </a:r>
            <a:r>
              <a:rPr lang="en-US" sz="2400" dirty="0" smtClean="0">
                <a:solidFill>
                  <a:srgbClr val="0070C0"/>
                </a:solidFill>
                <a:latin typeface="Comic Sans MS" panose="030F0702030302020204" pitchFamily="66" charset="0"/>
              </a:rPr>
              <a:t> personality is like (kind, funny, mean, adventurous).</a:t>
            </a:r>
          </a:p>
          <a:p>
            <a:r>
              <a:rPr lang="en-US" sz="2400" dirty="0" smtClean="0">
                <a:solidFill>
                  <a:srgbClr val="5A2085"/>
                </a:solidFill>
                <a:latin typeface="Comic Sans MS" panose="030F0702030302020204" pitchFamily="66" charset="0"/>
              </a:rPr>
              <a:t>Give extra details such as</a:t>
            </a:r>
          </a:p>
          <a:p>
            <a:pPr marL="0" indent="0">
              <a:buNone/>
            </a:pPr>
            <a:r>
              <a:rPr lang="en-US" sz="2400" dirty="0" smtClean="0">
                <a:solidFill>
                  <a:srgbClr val="5A2085"/>
                </a:solidFill>
                <a:latin typeface="Comic Sans MS" panose="030F0702030302020204" pitchFamily="66" charset="0"/>
              </a:rPr>
              <a:t>                                            * where they live and their age,</a:t>
            </a:r>
          </a:p>
          <a:p>
            <a:pPr marL="0" indent="0">
              <a:buNone/>
            </a:pPr>
            <a:r>
              <a:rPr lang="en-US" sz="2400" dirty="0" smtClean="0">
                <a:solidFill>
                  <a:srgbClr val="5A2085"/>
                </a:solidFill>
                <a:latin typeface="Comic Sans MS" panose="030F0702030302020204" pitchFamily="66" charset="0"/>
              </a:rPr>
              <a:t>				    * mention any</a:t>
            </a:r>
            <a:r>
              <a:rPr lang="en-US" sz="2400" dirty="0" smtClean="0">
                <a:solidFill>
                  <a:srgbClr val="5A2085"/>
                </a:solidFill>
                <a:latin typeface="Comic Sans MS" panose="030F0702030302020204" pitchFamily="66" charset="0"/>
              </a:rPr>
              <a:t> special powers, skills or talents,</a:t>
            </a:r>
          </a:p>
          <a:p>
            <a:pPr marL="0" indent="0">
              <a:buNone/>
            </a:pPr>
            <a:r>
              <a:rPr lang="en-US" sz="2400" dirty="0" smtClean="0">
                <a:solidFill>
                  <a:srgbClr val="5A2085"/>
                </a:solidFill>
                <a:latin typeface="Comic Sans MS" panose="030F0702030302020204" pitchFamily="66" charset="0"/>
              </a:rPr>
              <a:t>                                            * how they are linked to the other characters.</a:t>
            </a:r>
            <a:endParaRPr lang="en-GB" sz="2400" dirty="0">
              <a:latin typeface="Comic Sans MS" panose="030F0702030302020204" pitchFamily="66" charset="0"/>
            </a:endParaRPr>
          </a:p>
        </p:txBody>
      </p:sp>
    </p:spTree>
    <p:extLst>
      <p:ext uri="{BB962C8B-B14F-4D97-AF65-F5344CB8AC3E}">
        <p14:creationId xmlns:p14="http://schemas.microsoft.com/office/powerpoint/2010/main" val="3790722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latin typeface="Comic Sans MS" panose="030F0702030302020204" pitchFamily="66" charset="0"/>
              </a:rPr>
              <a:t>Read the following character descriptions.  </a:t>
            </a:r>
            <a:br>
              <a:rPr lang="en-GB" dirty="0" smtClean="0">
                <a:latin typeface="Comic Sans MS" panose="030F0702030302020204" pitchFamily="66" charset="0"/>
              </a:rPr>
            </a:br>
            <a:r>
              <a:rPr lang="en-GB" dirty="0" smtClean="0">
                <a:latin typeface="Comic Sans MS" panose="030F0702030302020204" pitchFamily="66" charset="0"/>
              </a:rPr>
              <a:t>Can you guess who is being described?</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809820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6627"/>
            <a:ext cx="10515600" cy="6671233"/>
          </a:xfrm>
        </p:spPr>
        <p:txBody>
          <a:bodyPr>
            <a:normAutofit/>
          </a:bodyPr>
          <a:lstStyle/>
          <a:p>
            <a:pPr marL="0" indent="0">
              <a:buNone/>
            </a:pPr>
            <a:r>
              <a:rPr lang="en-GB" dirty="0">
                <a:latin typeface="Comic Sans MS" panose="030F0702030302020204" pitchFamily="66" charset="0"/>
              </a:rPr>
              <a:t>And what an extraordinary little man he </a:t>
            </a:r>
            <a:r>
              <a:rPr lang="en-GB" dirty="0" smtClean="0">
                <a:latin typeface="Comic Sans MS" panose="030F0702030302020204" pitchFamily="66" charset="0"/>
              </a:rPr>
              <a:t>was!  He </a:t>
            </a:r>
            <a:r>
              <a:rPr lang="en-GB" dirty="0">
                <a:latin typeface="Comic Sans MS" panose="030F0702030302020204" pitchFamily="66" charset="0"/>
              </a:rPr>
              <a:t>had a black top hat on his </a:t>
            </a:r>
            <a:r>
              <a:rPr lang="en-GB" dirty="0" smtClean="0">
                <a:latin typeface="Comic Sans MS" panose="030F0702030302020204" pitchFamily="66" charset="0"/>
              </a:rPr>
              <a:t>head.  He </a:t>
            </a:r>
            <a:r>
              <a:rPr lang="en-GB" dirty="0">
                <a:latin typeface="Comic Sans MS" panose="030F0702030302020204" pitchFamily="66" charset="0"/>
              </a:rPr>
              <a:t>wore a tail coat made of a beautiful plum-coloured </a:t>
            </a:r>
            <a:r>
              <a:rPr lang="en-GB" dirty="0" smtClean="0">
                <a:latin typeface="Comic Sans MS" panose="030F0702030302020204" pitchFamily="66" charset="0"/>
              </a:rPr>
              <a:t>velvet.  His </a:t>
            </a:r>
            <a:r>
              <a:rPr lang="en-GB" dirty="0">
                <a:latin typeface="Comic Sans MS" panose="030F0702030302020204" pitchFamily="66" charset="0"/>
              </a:rPr>
              <a:t>trousers were bottle </a:t>
            </a:r>
            <a:r>
              <a:rPr lang="en-GB" dirty="0" smtClean="0">
                <a:latin typeface="Comic Sans MS" panose="030F0702030302020204" pitchFamily="66" charset="0"/>
              </a:rPr>
              <a:t>green.  His </a:t>
            </a:r>
            <a:r>
              <a:rPr lang="en-GB" dirty="0">
                <a:latin typeface="Comic Sans MS" panose="030F0702030302020204" pitchFamily="66" charset="0"/>
              </a:rPr>
              <a:t>gloves were pearly </a:t>
            </a:r>
            <a:r>
              <a:rPr lang="en-GB" dirty="0" smtClean="0">
                <a:latin typeface="Comic Sans MS" panose="030F0702030302020204" pitchFamily="66" charset="0"/>
              </a:rPr>
              <a:t>grey.  And </a:t>
            </a:r>
            <a:r>
              <a:rPr lang="en-GB" dirty="0">
                <a:latin typeface="Comic Sans MS" panose="030F0702030302020204" pitchFamily="66" charset="0"/>
              </a:rPr>
              <a:t>in one hand he carried a fine gold-topped walking </a:t>
            </a:r>
            <a:r>
              <a:rPr lang="en-GB" dirty="0" smtClean="0">
                <a:latin typeface="Comic Sans MS" panose="030F0702030302020204" pitchFamily="66" charset="0"/>
              </a:rPr>
              <a:t>cane.  Covering </a:t>
            </a:r>
            <a:r>
              <a:rPr lang="en-GB" dirty="0">
                <a:latin typeface="Comic Sans MS" panose="030F0702030302020204" pitchFamily="66" charset="0"/>
              </a:rPr>
              <a:t>his chin, there was a small, neat, pointed black beard- a goatee. And his eyes- his eyes were most marvellously bright. They seemed to be sparkling and twinkling at you all the time. The whole face, in fact, was alight with fun and laughter</a:t>
            </a:r>
            <a:r>
              <a:rPr lang="en-GB" dirty="0" smtClean="0">
                <a:latin typeface="Comic Sans MS" panose="030F0702030302020204" pitchFamily="66" charset="0"/>
              </a:rPr>
              <a:t>.</a:t>
            </a:r>
          </a:p>
          <a:p>
            <a:pPr marL="0" indent="0">
              <a:buNone/>
            </a:pPr>
            <a:r>
              <a:rPr lang="en-GB" dirty="0" smtClean="0">
                <a:latin typeface="Comic Sans MS" panose="030F0702030302020204" pitchFamily="66" charset="0"/>
              </a:rPr>
              <a:t>And </a:t>
            </a:r>
            <a:r>
              <a:rPr lang="en-GB" dirty="0">
                <a:latin typeface="Comic Sans MS" panose="030F0702030302020204" pitchFamily="66" charset="0"/>
              </a:rPr>
              <a:t>oh, how clever he looked! How quick and sharp and full of life! He kept making quick jerky little movements with his head, cocking it this way and that, and taking everything in with those bright twinkling eyes. He was like a squirrel in the quirkiness of his movements, like a quick clever old squirrel from the park.</a:t>
            </a:r>
          </a:p>
          <a:p>
            <a:endParaRPr lang="en-GB" dirty="0"/>
          </a:p>
        </p:txBody>
      </p:sp>
    </p:spTree>
    <p:extLst>
      <p:ext uri="{BB962C8B-B14F-4D97-AF65-F5344CB8AC3E}">
        <p14:creationId xmlns:p14="http://schemas.microsoft.com/office/powerpoint/2010/main" val="3994484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Did you guess?</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dirty="0" smtClean="0"/>
          </a:p>
          <a:p>
            <a:endParaRPr lang="en-GB" dirty="0"/>
          </a:p>
        </p:txBody>
      </p:sp>
      <p:pic>
        <p:nvPicPr>
          <p:cNvPr id="4" name="Picture 3"/>
          <p:cNvPicPr>
            <a:picLocks noChangeAspect="1"/>
          </p:cNvPicPr>
          <p:nvPr/>
        </p:nvPicPr>
        <p:blipFill>
          <a:blip r:embed="rId2"/>
          <a:stretch>
            <a:fillRect/>
          </a:stretch>
        </p:blipFill>
        <p:spPr>
          <a:xfrm>
            <a:off x="1878227" y="2094234"/>
            <a:ext cx="3814119" cy="3814119"/>
          </a:xfrm>
          <a:prstGeom prst="rect">
            <a:avLst/>
          </a:prstGeom>
        </p:spPr>
      </p:pic>
      <p:sp>
        <p:nvSpPr>
          <p:cNvPr id="5" name="TextBox 4"/>
          <p:cNvSpPr txBox="1"/>
          <p:nvPr/>
        </p:nvSpPr>
        <p:spPr>
          <a:xfrm>
            <a:off x="6079524" y="1027906"/>
            <a:ext cx="5708821" cy="3970318"/>
          </a:xfrm>
          <a:prstGeom prst="rect">
            <a:avLst/>
          </a:prstGeom>
          <a:noFill/>
        </p:spPr>
        <p:txBody>
          <a:bodyPr wrap="square" rtlCol="0">
            <a:spAutoFit/>
          </a:bodyPr>
          <a:lstStyle/>
          <a:p>
            <a:pPr algn="ctr"/>
            <a:r>
              <a:rPr lang="en-GB" sz="2400" dirty="0" smtClean="0">
                <a:latin typeface="Comic Sans MS" panose="030F0702030302020204" pitchFamily="66" charset="0"/>
              </a:rPr>
              <a:t>It’s Willy Wonka!</a:t>
            </a:r>
          </a:p>
          <a:p>
            <a:endParaRPr lang="en-GB" sz="2400" dirty="0">
              <a:latin typeface="Comic Sans MS" panose="030F0702030302020204" pitchFamily="66" charset="0"/>
            </a:endParaRPr>
          </a:p>
          <a:p>
            <a:r>
              <a:rPr lang="en-GB" sz="2400" dirty="0" smtClean="0">
                <a:latin typeface="Comic Sans MS" panose="030F0702030302020204" pitchFamily="66" charset="0"/>
              </a:rPr>
              <a:t>Look at the types of adjectives that are used and the verbs so carefully chosen.</a:t>
            </a:r>
          </a:p>
          <a:p>
            <a:endParaRPr lang="en-GB" sz="2400" dirty="0">
              <a:latin typeface="Comic Sans MS" panose="030F0702030302020204" pitchFamily="66" charset="0"/>
            </a:endParaRPr>
          </a:p>
          <a:p>
            <a:r>
              <a:rPr lang="en-GB" sz="2400" dirty="0" smtClean="0">
                <a:latin typeface="Comic Sans MS" panose="030F0702030302020204" pitchFamily="66" charset="0"/>
              </a:rPr>
              <a:t>How he looks and how he behaves are described and we get a real sense of magic about him.</a:t>
            </a:r>
          </a:p>
          <a:p>
            <a:endParaRPr lang="en-GB" dirty="0"/>
          </a:p>
          <a:p>
            <a:r>
              <a:rPr lang="en-GB" dirty="0" smtClean="0"/>
              <a:t> </a:t>
            </a:r>
            <a:endParaRPr lang="en-GB" dirty="0"/>
          </a:p>
        </p:txBody>
      </p:sp>
    </p:spTree>
    <p:extLst>
      <p:ext uri="{BB962C8B-B14F-4D97-AF65-F5344CB8AC3E}">
        <p14:creationId xmlns:p14="http://schemas.microsoft.com/office/powerpoint/2010/main" val="136694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Let’s have one more…</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378237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9557"/>
            <a:ext cx="10515600" cy="5707406"/>
          </a:xfrm>
        </p:spPr>
        <p:txBody>
          <a:bodyPr>
            <a:normAutofit fontScale="92500" lnSpcReduction="10000"/>
          </a:bodyPr>
          <a:lstStyle/>
          <a:p>
            <a:pPr marL="0" indent="0">
              <a:buNone/>
            </a:pPr>
            <a:r>
              <a:rPr lang="en-GB" sz="3600" dirty="0" smtClean="0">
                <a:latin typeface="Comic Sans MS" panose="030F0702030302020204" pitchFamily="66" charset="0"/>
              </a:rPr>
              <a:t>He has </a:t>
            </a:r>
            <a:r>
              <a:rPr lang="en-GB" sz="3600" dirty="0">
                <a:latin typeface="Comic Sans MS" panose="030F0702030302020204" pitchFamily="66" charset="0"/>
              </a:rPr>
              <a:t>two large, curved horns at the top of his head. He has bright orange eyes and a slimy, black tongue. </a:t>
            </a:r>
            <a:r>
              <a:rPr lang="en-GB" sz="3600" dirty="0" smtClean="0">
                <a:latin typeface="Comic Sans MS" panose="030F0702030302020204" pitchFamily="66" charset="0"/>
              </a:rPr>
              <a:t>He has </a:t>
            </a:r>
            <a:r>
              <a:rPr lang="en-GB" sz="3600" dirty="0">
                <a:latin typeface="Comic Sans MS" panose="030F0702030302020204" pitchFamily="66" charset="0"/>
              </a:rPr>
              <a:t>an enormous, poisonous wart on the end of his wet nose. Running all down his back are sharp pointed prickles. His claws are as sharp as razors but his teeth are blunt and brittle. His fur feels as soft as a cotton wool but it is matted and tangled. He has knobbly knees and turned out toes. His feet are gigantic and he stomps through the forest whilst swishing his long bushy tail. The animals are scared of him because he is so terrifyingly large. </a:t>
            </a:r>
            <a:r>
              <a:rPr lang="en-GB" sz="3600" dirty="0" smtClean="0">
                <a:latin typeface="Comic Sans MS" panose="030F0702030302020204" pitchFamily="66" charset="0"/>
              </a:rPr>
              <a:t>However, he does get tricked by one of the smallest animals in the wood.</a:t>
            </a:r>
            <a:endParaRPr lang="en-GB" sz="36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981622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It’s our old friend the </a:t>
            </a:r>
            <a:r>
              <a:rPr lang="en-GB" dirty="0" smtClean="0">
                <a:latin typeface="Comic Sans MS" panose="030F0702030302020204" pitchFamily="66" charset="0"/>
              </a:rPr>
              <a:t>Gruffalo</a:t>
            </a:r>
            <a:r>
              <a:rPr lang="en-GB" dirty="0" smtClean="0">
                <a:latin typeface="Comic Sans MS" panose="030F0702030302020204" pitchFamily="66" charset="0"/>
              </a:rPr>
              <a:t>!</a:t>
            </a:r>
            <a:endParaRPr lang="en-GB" dirty="0">
              <a:latin typeface="Comic Sans MS" panose="030F0702030302020204" pitchFamily="66" charset="0"/>
            </a:endParaRPr>
          </a:p>
        </p:txBody>
      </p:sp>
      <p:pic>
        <p:nvPicPr>
          <p:cNvPr id="4" name="Content Placeholder 3"/>
          <p:cNvPicPr>
            <a:picLocks noGrp="1" noChangeAspect="1"/>
          </p:cNvPicPr>
          <p:nvPr>
            <p:ph idx="1"/>
          </p:nvPr>
        </p:nvPicPr>
        <p:blipFill>
          <a:blip r:embed="rId2"/>
          <a:stretch>
            <a:fillRect/>
          </a:stretch>
        </p:blipFill>
        <p:spPr>
          <a:xfrm>
            <a:off x="6893133" y="2060403"/>
            <a:ext cx="4460667" cy="4351338"/>
          </a:xfrm>
          <a:prstGeom prst="rect">
            <a:avLst/>
          </a:prstGeom>
        </p:spPr>
      </p:pic>
      <p:sp>
        <p:nvSpPr>
          <p:cNvPr id="5" name="TextBox 4"/>
          <p:cNvSpPr txBox="1"/>
          <p:nvPr/>
        </p:nvSpPr>
        <p:spPr>
          <a:xfrm>
            <a:off x="838200" y="2261286"/>
            <a:ext cx="6415216" cy="3877985"/>
          </a:xfrm>
          <a:prstGeom prst="rect">
            <a:avLst/>
          </a:prstGeom>
          <a:noFill/>
        </p:spPr>
        <p:txBody>
          <a:bodyPr wrap="square" rtlCol="0">
            <a:spAutoFit/>
          </a:bodyPr>
          <a:lstStyle/>
          <a:p>
            <a:r>
              <a:rPr lang="en-GB" sz="2400" b="1" dirty="0" smtClean="0">
                <a:solidFill>
                  <a:srgbClr val="00B050"/>
                </a:solidFill>
                <a:latin typeface="Comic Sans MS" panose="030F0702030302020204" pitchFamily="66" charset="0"/>
              </a:rPr>
              <a:t>As well as the fabulous description of his appearance, we find out where he lives and also how he moves.  </a:t>
            </a:r>
          </a:p>
          <a:p>
            <a:r>
              <a:rPr lang="en-GB" sz="2400" b="1" dirty="0" smtClean="0">
                <a:solidFill>
                  <a:srgbClr val="00B050"/>
                </a:solidFill>
                <a:latin typeface="Comic Sans MS" panose="030F0702030302020204" pitchFamily="66" charset="0"/>
              </a:rPr>
              <a:t>Did you spot the similes?</a:t>
            </a:r>
          </a:p>
          <a:p>
            <a:endParaRPr lang="en-GB" sz="2400" b="1" dirty="0" smtClean="0">
              <a:solidFill>
                <a:srgbClr val="00B050"/>
              </a:solidFill>
              <a:latin typeface="Comic Sans MS" panose="030F0702030302020204" pitchFamily="66" charset="0"/>
            </a:endParaRPr>
          </a:p>
          <a:p>
            <a:r>
              <a:rPr lang="en-GB" sz="2400" b="1" dirty="0" smtClean="0">
                <a:solidFill>
                  <a:srgbClr val="00B050"/>
                </a:solidFill>
                <a:latin typeface="Comic Sans MS" panose="030F0702030302020204" pitchFamily="66" charset="0"/>
              </a:rPr>
              <a:t>His claws are as sharp as razors…</a:t>
            </a:r>
          </a:p>
          <a:p>
            <a:endParaRPr lang="en-GB" sz="2400" b="1" dirty="0" smtClean="0">
              <a:solidFill>
                <a:srgbClr val="00B050"/>
              </a:solidFill>
              <a:latin typeface="Comic Sans MS" panose="030F0702030302020204" pitchFamily="66" charset="0"/>
            </a:endParaRPr>
          </a:p>
          <a:p>
            <a:r>
              <a:rPr lang="en-GB" sz="2400" b="1" dirty="0" smtClean="0">
                <a:solidFill>
                  <a:srgbClr val="00B050"/>
                </a:solidFill>
                <a:latin typeface="Comic Sans MS" panose="030F0702030302020204" pitchFamily="66" charset="0"/>
              </a:rPr>
              <a:t>His fur feels as soft as cotton wool...</a:t>
            </a:r>
          </a:p>
          <a:p>
            <a:endParaRPr lang="en-GB" dirty="0" smtClean="0"/>
          </a:p>
          <a:p>
            <a:endParaRPr lang="en-GB" dirty="0"/>
          </a:p>
          <a:p>
            <a:endParaRPr lang="en-GB" dirty="0"/>
          </a:p>
        </p:txBody>
      </p:sp>
    </p:spTree>
    <p:extLst>
      <p:ext uri="{BB962C8B-B14F-4D97-AF65-F5344CB8AC3E}">
        <p14:creationId xmlns:p14="http://schemas.microsoft.com/office/powerpoint/2010/main" val="17024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194"/>
          </a:xfrm>
        </p:spPr>
        <p:txBody>
          <a:bodyPr>
            <a:normAutofit/>
          </a:bodyPr>
          <a:lstStyle/>
          <a:p>
            <a:pPr algn="ctr"/>
            <a:r>
              <a:rPr lang="en-GB" sz="4000" u="sng" dirty="0" smtClean="0">
                <a:solidFill>
                  <a:srgbClr val="0070C0"/>
                </a:solidFill>
                <a:latin typeface="Comic Sans MS" panose="030F0702030302020204" pitchFamily="66" charset="0"/>
              </a:rPr>
              <a:t>I can write a character description.</a:t>
            </a:r>
            <a:endParaRPr lang="en-GB" sz="4000" u="sng" dirty="0">
              <a:solidFill>
                <a:srgbClr val="0070C0"/>
              </a:solidFill>
              <a:latin typeface="Comic Sans MS" panose="030F0702030302020204" pitchFamily="66" charset="0"/>
            </a:endParaRPr>
          </a:p>
        </p:txBody>
      </p:sp>
      <p:sp>
        <p:nvSpPr>
          <p:cNvPr id="3" name="Content Placeholder 2"/>
          <p:cNvSpPr>
            <a:spLocks noGrp="1"/>
          </p:cNvSpPr>
          <p:nvPr>
            <p:ph idx="1"/>
          </p:nvPr>
        </p:nvSpPr>
        <p:spPr>
          <a:xfrm>
            <a:off x="838200" y="1495168"/>
            <a:ext cx="10515600" cy="5090983"/>
          </a:xfrm>
        </p:spPr>
        <p:txBody>
          <a:bodyPr>
            <a:normAutofit fontScale="92500"/>
          </a:bodyPr>
          <a:lstStyle/>
          <a:p>
            <a:pPr marL="0" indent="0">
              <a:buNone/>
            </a:pPr>
            <a:r>
              <a:rPr lang="en-GB" dirty="0" smtClean="0">
                <a:solidFill>
                  <a:srgbClr val="00B050"/>
                </a:solidFill>
                <a:latin typeface="Comic Sans MS" panose="030F0702030302020204" pitchFamily="66" charset="0"/>
              </a:rPr>
              <a:t>Yesterday, you listened to David </a:t>
            </a:r>
            <a:r>
              <a:rPr lang="en-GB" dirty="0" smtClean="0">
                <a:solidFill>
                  <a:srgbClr val="00B050"/>
                </a:solidFill>
                <a:latin typeface="Comic Sans MS" panose="030F0702030302020204" pitchFamily="66" charset="0"/>
              </a:rPr>
              <a:t>Walliams</a:t>
            </a:r>
            <a:r>
              <a:rPr lang="en-GB" dirty="0" smtClean="0">
                <a:solidFill>
                  <a:srgbClr val="00B050"/>
                </a:solidFill>
                <a:latin typeface="Comic Sans MS" panose="030F0702030302020204" pitchFamily="66" charset="0"/>
              </a:rPr>
              <a:t> reading Spoiled Brad and your task today is to write a character description of Spoiled </a:t>
            </a:r>
            <a:r>
              <a:rPr lang="en-GB" dirty="0">
                <a:solidFill>
                  <a:srgbClr val="00B050"/>
                </a:solidFill>
                <a:latin typeface="Comic Sans MS" panose="030F0702030302020204" pitchFamily="66" charset="0"/>
              </a:rPr>
              <a:t>Brad</a:t>
            </a:r>
            <a:r>
              <a:rPr lang="en-GB" dirty="0" smtClean="0">
                <a:solidFill>
                  <a:srgbClr val="00B050"/>
                </a:solidFill>
                <a:latin typeface="Comic Sans MS" panose="030F0702030302020204" pitchFamily="66" charset="0"/>
              </a:rPr>
              <a:t>.</a:t>
            </a:r>
          </a:p>
          <a:p>
            <a:pPr marL="0" indent="0">
              <a:buNone/>
            </a:pPr>
            <a:endParaRPr lang="en-GB" dirty="0">
              <a:latin typeface="Comic Sans MS" panose="030F0702030302020204" pitchFamily="66" charset="0"/>
            </a:endParaRPr>
          </a:p>
          <a:p>
            <a:pPr marL="0" indent="0">
              <a:buNone/>
            </a:pPr>
            <a:r>
              <a:rPr lang="en-GB" dirty="0" smtClean="0">
                <a:solidFill>
                  <a:srgbClr val="FFC000"/>
                </a:solidFill>
                <a:latin typeface="Comic Sans MS" panose="030F0702030302020204" pitchFamily="66" charset="0"/>
              </a:rPr>
              <a:t>You can use your role on the wall task from yesterday for ideas.</a:t>
            </a:r>
          </a:p>
          <a:p>
            <a:pPr marL="0" indent="0">
              <a:buNone/>
            </a:pP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Remember to describe how he looks, include any key details such as where he lives and how old he is and how he behaves.  You could use examples from the story as evidence for your ideas and even give your opinion on what sort of character he is.  Would you like to be friends with him?  Why?  Why not?</a:t>
            </a:r>
          </a:p>
          <a:p>
            <a:pPr marL="0" indent="0">
              <a:buNone/>
            </a:pPr>
            <a:r>
              <a:rPr lang="en-GB" dirty="0" smtClean="0">
                <a:solidFill>
                  <a:srgbClr val="FF0000"/>
                </a:solidFill>
                <a:latin typeface="Comic Sans MS" panose="030F0702030302020204" pitchFamily="66" charset="0"/>
              </a:rPr>
              <a:t>Challenge: Can you include a simile in your writing?</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9262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606</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I can write a character description.</vt:lpstr>
      <vt:lpstr>What do we need to include to describe a character effectively?</vt:lpstr>
      <vt:lpstr>Read the following character descriptions.   Can you guess who is being described?</vt:lpstr>
      <vt:lpstr>PowerPoint Presentation</vt:lpstr>
      <vt:lpstr>Did you guess?</vt:lpstr>
      <vt:lpstr>Let’s have one more…</vt:lpstr>
      <vt:lpstr>PowerPoint Presentation</vt:lpstr>
      <vt:lpstr>It’s our old friend the Gruffalo!</vt:lpstr>
      <vt:lpstr>I can write a character description.</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write a character description.</dc:title>
  <dc:creator>Philippa Brackenridge</dc:creator>
  <cp:lastModifiedBy>Philippa Brackenridge</cp:lastModifiedBy>
  <cp:revision>6</cp:revision>
  <dcterms:created xsi:type="dcterms:W3CDTF">2020-03-25T21:01:27Z</dcterms:created>
  <dcterms:modified xsi:type="dcterms:W3CDTF">2020-03-25T21:39:40Z</dcterms:modified>
</cp:coreProperties>
</file>