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74" d="100"/>
          <a:sy n="74"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5F64-D083-4D9F-8957-CA5F1D8A86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6ACB1BF-46E7-45F2-9D20-2D8B2CF82D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338681C-E4C3-4D28-B332-EF2CCF0C3FFB}"/>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5" name="Footer Placeholder 4">
            <a:extLst>
              <a:ext uri="{FF2B5EF4-FFF2-40B4-BE49-F238E27FC236}">
                <a16:creationId xmlns:a16="http://schemas.microsoft.com/office/drawing/2014/main" id="{683117F8-5E08-495A-AD20-2571E18CD9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72E471-DCC3-4255-956C-C4893771F79D}"/>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563468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6F559-9778-403E-8DBA-ACE70F60647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053C83-BF6C-4E5A-A5FF-493E0EFEB2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26B03C-E3FF-4846-B84D-2A170BAD0720}"/>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5" name="Footer Placeholder 4">
            <a:extLst>
              <a:ext uri="{FF2B5EF4-FFF2-40B4-BE49-F238E27FC236}">
                <a16:creationId xmlns:a16="http://schemas.microsoft.com/office/drawing/2014/main" id="{9944A377-1474-4D94-8A08-BA5C0DCD57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D8561C-D4B0-4222-9CC1-5D81512F55B8}"/>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156096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9E5257-AA43-4347-A7C8-414293EF2E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6D8F43-0C78-4FF8-B1D1-09FB992096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E2B766-6083-4FF7-A91A-9F6711053543}"/>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5" name="Footer Placeholder 4">
            <a:extLst>
              <a:ext uri="{FF2B5EF4-FFF2-40B4-BE49-F238E27FC236}">
                <a16:creationId xmlns:a16="http://schemas.microsoft.com/office/drawing/2014/main" id="{4ECB67EB-66E8-4427-B80A-92FDC1C863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18CEF4-31D2-4336-BE17-1201049903D1}"/>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94179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7574C-3F8C-4D9C-AC9E-18B45D1565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77AF63-99A0-4448-89CD-B584973B24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71A9CC-B504-475E-A738-5444A417C102}"/>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5" name="Footer Placeholder 4">
            <a:extLst>
              <a:ext uri="{FF2B5EF4-FFF2-40B4-BE49-F238E27FC236}">
                <a16:creationId xmlns:a16="http://schemas.microsoft.com/office/drawing/2014/main" id="{2031EE87-3014-4495-8CAA-B07039D796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BFC0F6-4D48-4382-8786-41E8A2EBF7F4}"/>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369923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8951-048C-4E3D-BA50-64661F7F95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9C8D45-1E97-4C84-8137-3BB20502CD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CBD269-D0C8-4B37-8AEF-8072DC7651A4}"/>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5" name="Footer Placeholder 4">
            <a:extLst>
              <a:ext uri="{FF2B5EF4-FFF2-40B4-BE49-F238E27FC236}">
                <a16:creationId xmlns:a16="http://schemas.microsoft.com/office/drawing/2014/main" id="{26BAA966-E555-4580-BD55-EA5A4ADFA7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AED352-AE49-470F-9A65-454628F989F2}"/>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34421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9A3F5-6866-4481-91DB-53CD71CCE0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306CB8-FBB6-470E-9105-F8D258175B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FAB6168-3649-455D-9FC8-62673FB9D2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3DE432-252D-4EC8-B00C-6C29764A94B2}"/>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6" name="Footer Placeholder 5">
            <a:extLst>
              <a:ext uri="{FF2B5EF4-FFF2-40B4-BE49-F238E27FC236}">
                <a16:creationId xmlns:a16="http://schemas.microsoft.com/office/drawing/2014/main" id="{54A3EEC8-5CF2-433E-BAB7-87B1A586FD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9A98AF-9D8E-4390-ACA2-ADEFD7222DF1}"/>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905093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4BA72-783A-4F85-96FA-EE4A025EF7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B3E387-D2E8-403F-9AAF-857F7AC60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AC1A2B-A82F-4E1F-A589-E2B28B954F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777F61F-723C-4905-B510-A6219B61D2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DD7668-8EA0-47DC-8244-2BD52AA282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4176ED7-C62C-4F08-A440-B0C2E22C1EBC}"/>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8" name="Footer Placeholder 7">
            <a:extLst>
              <a:ext uri="{FF2B5EF4-FFF2-40B4-BE49-F238E27FC236}">
                <a16:creationId xmlns:a16="http://schemas.microsoft.com/office/drawing/2014/main" id="{F092F2E4-9373-4A87-97B7-261F8863583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7B5C9F-226B-437F-9C13-B391C470BEAF}"/>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183349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7E68D-270B-4D92-82C9-57306195A9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D3DD40-A405-44FC-9E8B-5CF619755FDB}"/>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4" name="Footer Placeholder 3">
            <a:extLst>
              <a:ext uri="{FF2B5EF4-FFF2-40B4-BE49-F238E27FC236}">
                <a16:creationId xmlns:a16="http://schemas.microsoft.com/office/drawing/2014/main" id="{346871B2-0A6C-4160-B50A-6FA137587BB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C246C1-573C-44A5-88F4-29F73E77828D}"/>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4210156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0C8E6-814E-41D1-B834-AFD0B6206D39}"/>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3" name="Footer Placeholder 2">
            <a:extLst>
              <a:ext uri="{FF2B5EF4-FFF2-40B4-BE49-F238E27FC236}">
                <a16:creationId xmlns:a16="http://schemas.microsoft.com/office/drawing/2014/main" id="{15F89B2D-352A-4143-A844-E663663C095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5F0018-51D8-4159-B9CF-7DD8BE62A5F7}"/>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36516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33CBF-94B5-4FF9-80C1-DF5D8629BF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FE61B0-9E8F-458C-B636-3953A7ABD5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F416BE6-E0AB-4937-BEAA-8A914FC96D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C0B73-E9AE-4786-89F6-643F22D9D246}"/>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6" name="Footer Placeholder 5">
            <a:extLst>
              <a:ext uri="{FF2B5EF4-FFF2-40B4-BE49-F238E27FC236}">
                <a16:creationId xmlns:a16="http://schemas.microsoft.com/office/drawing/2014/main" id="{CBAE98B6-536F-4CA0-A9C0-ECFF5A84A6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068E6A-B25B-4E06-9845-F9430359B480}"/>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3250093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57D95-BFD9-4842-8364-3E4073A9D1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AB9D9B-C669-4DA8-BB35-D5D9DD4769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2A501C8-80E3-4D2F-8F06-7D222D9C94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726B1A-411C-491E-AC3C-0405D54CCA64}"/>
              </a:ext>
            </a:extLst>
          </p:cNvPr>
          <p:cNvSpPr>
            <a:spLocks noGrp="1"/>
          </p:cNvSpPr>
          <p:nvPr>
            <p:ph type="dt" sz="half" idx="10"/>
          </p:nvPr>
        </p:nvSpPr>
        <p:spPr/>
        <p:txBody>
          <a:bodyPr/>
          <a:lstStyle/>
          <a:p>
            <a:fld id="{FB71B61C-5B51-4F9C-B972-F11A583ECDA3}" type="datetimeFigureOut">
              <a:rPr lang="en-GB" smtClean="0"/>
              <a:t>23/03/2020</a:t>
            </a:fld>
            <a:endParaRPr lang="en-GB"/>
          </a:p>
        </p:txBody>
      </p:sp>
      <p:sp>
        <p:nvSpPr>
          <p:cNvPr id="6" name="Footer Placeholder 5">
            <a:extLst>
              <a:ext uri="{FF2B5EF4-FFF2-40B4-BE49-F238E27FC236}">
                <a16:creationId xmlns:a16="http://schemas.microsoft.com/office/drawing/2014/main" id="{A9BDD7C8-E8CA-4621-A5A7-3715CE42A0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821BF6-DB43-4A93-92C1-7D621A03E4EB}"/>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572740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FBBD18-9914-4E4A-A267-5947CB7932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09A123-2E13-47A3-A986-C1638295B2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8C44B0-04B2-45C7-8834-720CD1BAAC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1B61C-5B51-4F9C-B972-F11A583ECDA3}" type="datetimeFigureOut">
              <a:rPr lang="en-GB" smtClean="0"/>
              <a:t>23/03/2020</a:t>
            </a:fld>
            <a:endParaRPr lang="en-GB"/>
          </a:p>
        </p:txBody>
      </p:sp>
      <p:sp>
        <p:nvSpPr>
          <p:cNvPr id="5" name="Footer Placeholder 4">
            <a:extLst>
              <a:ext uri="{FF2B5EF4-FFF2-40B4-BE49-F238E27FC236}">
                <a16:creationId xmlns:a16="http://schemas.microsoft.com/office/drawing/2014/main" id="{33C6A935-AB25-4654-A02D-BF57C0888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86F3853-2E61-43EA-BF83-8DDDF6545B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0F57F-0950-4771-AC9A-DB4079D53C37}" type="slidenum">
              <a:rPr lang="en-GB" smtClean="0"/>
              <a:t>‹#›</a:t>
            </a:fld>
            <a:endParaRPr lang="en-GB"/>
          </a:p>
        </p:txBody>
      </p:sp>
    </p:spTree>
    <p:extLst>
      <p:ext uri="{BB962C8B-B14F-4D97-AF65-F5344CB8AC3E}">
        <p14:creationId xmlns:p14="http://schemas.microsoft.com/office/powerpoint/2010/main" val="19851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878FC-0655-4CC6-9CAB-36AE9914FFAC}"/>
              </a:ext>
            </a:extLst>
          </p:cNvPr>
          <p:cNvSpPr>
            <a:spLocks noGrp="1"/>
          </p:cNvSpPr>
          <p:nvPr>
            <p:ph type="ctrTitle"/>
          </p:nvPr>
        </p:nvSpPr>
        <p:spPr>
          <a:xfrm>
            <a:off x="1523999" y="1122363"/>
            <a:ext cx="9831859" cy="990642"/>
          </a:xfrm>
        </p:spPr>
        <p:txBody>
          <a:bodyPr>
            <a:normAutofit fontScale="90000"/>
          </a:bodyPr>
          <a:lstStyle/>
          <a:p>
            <a:r>
              <a:rPr lang="en-GB" sz="5400" u="sng" dirty="0"/>
              <a:t>English: Wednesday, 25</a:t>
            </a:r>
            <a:r>
              <a:rPr lang="en-GB" sz="5400" u="sng" baseline="30000" dirty="0"/>
              <a:t>th</a:t>
            </a:r>
            <a:r>
              <a:rPr lang="en-GB" sz="5400" u="sng" dirty="0"/>
              <a:t> March, 2020</a:t>
            </a:r>
          </a:p>
        </p:txBody>
      </p:sp>
      <p:sp>
        <p:nvSpPr>
          <p:cNvPr id="3" name="Subtitle 2">
            <a:extLst>
              <a:ext uri="{FF2B5EF4-FFF2-40B4-BE49-F238E27FC236}">
                <a16:creationId xmlns:a16="http://schemas.microsoft.com/office/drawing/2014/main" id="{80E9E2C5-67EE-46B9-AEA2-CB2F974183A4}"/>
              </a:ext>
            </a:extLst>
          </p:cNvPr>
          <p:cNvSpPr>
            <a:spLocks noGrp="1"/>
          </p:cNvSpPr>
          <p:nvPr>
            <p:ph type="subTitle" idx="1"/>
          </p:nvPr>
        </p:nvSpPr>
        <p:spPr>
          <a:xfrm>
            <a:off x="1524000" y="2465216"/>
            <a:ext cx="9144000" cy="3910869"/>
          </a:xfrm>
        </p:spPr>
        <p:txBody>
          <a:bodyPr>
            <a:normAutofit lnSpcReduction="10000"/>
          </a:bodyPr>
          <a:lstStyle/>
          <a:p>
            <a:pPr algn="l"/>
            <a:r>
              <a:rPr lang="en-GB" sz="4000" dirty="0"/>
              <a:t>Today, you will be completing this adventure story with the final and the most dangerous dilemma. As yesterday, before you continue, you need to read back through the story you have written so far. Make sure your next sentence picks up the story without confusion.</a:t>
            </a:r>
          </a:p>
          <a:p>
            <a:pPr algn="l"/>
            <a:endParaRPr lang="en-GB" sz="4000" dirty="0"/>
          </a:p>
        </p:txBody>
      </p:sp>
    </p:spTree>
    <p:extLst>
      <p:ext uri="{BB962C8B-B14F-4D97-AF65-F5344CB8AC3E}">
        <p14:creationId xmlns:p14="http://schemas.microsoft.com/office/powerpoint/2010/main" val="144821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8D381-C3C2-420F-A2FE-E9E61703D90A}"/>
              </a:ext>
            </a:extLst>
          </p:cNvPr>
          <p:cNvSpPr>
            <a:spLocks noGrp="1"/>
          </p:cNvSpPr>
          <p:nvPr>
            <p:ph type="title"/>
          </p:nvPr>
        </p:nvSpPr>
        <p:spPr>
          <a:xfrm>
            <a:off x="838200" y="365125"/>
            <a:ext cx="10515600" cy="6356951"/>
          </a:xfrm>
        </p:spPr>
        <p:txBody>
          <a:bodyPr>
            <a:normAutofit/>
          </a:bodyPr>
          <a:lstStyle/>
          <a:p>
            <a:r>
              <a:rPr lang="en-GB" dirty="0"/>
              <a:t>Let’s continue thinking about ISPACE as a technique to vary your sentence openers.</a:t>
            </a:r>
            <a:br>
              <a:rPr lang="en-GB" dirty="0"/>
            </a:br>
            <a:r>
              <a:rPr lang="en-GB" b="1" dirty="0">
                <a:solidFill>
                  <a:srgbClr val="FF0000"/>
                </a:solidFill>
              </a:rPr>
              <a:t>I</a:t>
            </a:r>
            <a:r>
              <a:rPr lang="en-GB" dirty="0"/>
              <a:t> for ‘</a:t>
            </a:r>
            <a:r>
              <a:rPr lang="en-GB" dirty="0" err="1"/>
              <a:t>ing</a:t>
            </a:r>
            <a:r>
              <a:rPr lang="en-GB" dirty="0"/>
              <a:t>’ verb openings.</a:t>
            </a:r>
            <a:br>
              <a:rPr lang="en-GB" dirty="0"/>
            </a:br>
            <a:r>
              <a:rPr lang="en-GB" b="1" dirty="0">
                <a:solidFill>
                  <a:srgbClr val="FF0000"/>
                </a:solidFill>
              </a:rPr>
              <a:t>S</a:t>
            </a:r>
            <a:r>
              <a:rPr lang="en-GB" dirty="0"/>
              <a:t> for similes</a:t>
            </a:r>
            <a:br>
              <a:rPr lang="en-GB" dirty="0"/>
            </a:br>
            <a:r>
              <a:rPr lang="en-GB" b="1" dirty="0">
                <a:solidFill>
                  <a:srgbClr val="FF0000"/>
                </a:solidFill>
              </a:rPr>
              <a:t>P</a:t>
            </a:r>
            <a:r>
              <a:rPr lang="en-GB" dirty="0"/>
              <a:t> for prepositions</a:t>
            </a:r>
            <a:br>
              <a:rPr lang="en-GB" dirty="0"/>
            </a:br>
            <a:r>
              <a:rPr lang="en-GB" b="1" dirty="0">
                <a:solidFill>
                  <a:srgbClr val="FF0000"/>
                </a:solidFill>
              </a:rPr>
              <a:t>A</a:t>
            </a:r>
            <a:r>
              <a:rPr lang="en-GB" dirty="0"/>
              <a:t> for adverbs</a:t>
            </a:r>
            <a:br>
              <a:rPr lang="en-GB" dirty="0"/>
            </a:br>
            <a:r>
              <a:rPr lang="en-GB" b="1" dirty="0">
                <a:solidFill>
                  <a:srgbClr val="FF0000"/>
                </a:solidFill>
              </a:rPr>
              <a:t>C</a:t>
            </a:r>
            <a:r>
              <a:rPr lang="en-GB" dirty="0"/>
              <a:t> for conjunctions</a:t>
            </a:r>
            <a:br>
              <a:rPr lang="en-GB" dirty="0"/>
            </a:br>
            <a:r>
              <a:rPr lang="en-GB" b="1" dirty="0">
                <a:solidFill>
                  <a:srgbClr val="FF0000"/>
                </a:solidFill>
              </a:rPr>
              <a:t>E</a:t>
            </a:r>
            <a:r>
              <a:rPr lang="en-GB" dirty="0"/>
              <a:t> for adjectives ending ‘ed’</a:t>
            </a:r>
          </a:p>
        </p:txBody>
      </p:sp>
    </p:spTree>
    <p:extLst>
      <p:ext uri="{BB962C8B-B14F-4D97-AF65-F5344CB8AC3E}">
        <p14:creationId xmlns:p14="http://schemas.microsoft.com/office/powerpoint/2010/main" val="205635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408C-13C7-4E15-9EAC-4FEE800CDC11}"/>
              </a:ext>
            </a:extLst>
          </p:cNvPr>
          <p:cNvSpPr>
            <a:spLocks noGrp="1"/>
          </p:cNvSpPr>
          <p:nvPr>
            <p:ph type="title"/>
          </p:nvPr>
        </p:nvSpPr>
        <p:spPr>
          <a:xfrm>
            <a:off x="838200" y="854522"/>
            <a:ext cx="10515600" cy="1325563"/>
          </a:xfrm>
        </p:spPr>
        <p:txBody>
          <a:bodyPr>
            <a:normAutofit fontScale="90000"/>
          </a:bodyPr>
          <a:lstStyle/>
          <a:p>
            <a:r>
              <a:rPr lang="en-GB" dirty="0"/>
              <a:t>Yesterday, we looked at ISP today we’ll look at the ACE ideas</a:t>
            </a:r>
            <a:r>
              <a:rPr lang="en-GB" dirty="0" smtClean="0"/>
              <a:t>.</a:t>
            </a:r>
            <a:br>
              <a:rPr lang="en-GB" dirty="0" smtClean="0"/>
            </a:br>
            <a:r>
              <a:rPr lang="en-GB" dirty="0"/>
              <a:t/>
            </a:r>
            <a:br>
              <a:rPr lang="en-GB" dirty="0"/>
            </a:br>
            <a:r>
              <a:rPr lang="en-GB" dirty="0"/>
              <a:t>A is for </a:t>
            </a:r>
            <a:r>
              <a:rPr lang="en-GB" dirty="0">
                <a:solidFill>
                  <a:srgbClr val="FF0000"/>
                </a:solidFill>
              </a:rPr>
              <a:t>adverbs and adverbial openers</a:t>
            </a:r>
            <a:r>
              <a:rPr lang="en-GB" dirty="0"/>
              <a:t>.</a:t>
            </a:r>
          </a:p>
        </p:txBody>
      </p:sp>
      <p:sp>
        <p:nvSpPr>
          <p:cNvPr id="3" name="Content Placeholder 2">
            <a:extLst>
              <a:ext uri="{FF2B5EF4-FFF2-40B4-BE49-F238E27FC236}">
                <a16:creationId xmlns:a16="http://schemas.microsoft.com/office/drawing/2014/main" id="{5F9C9D0A-284B-42BC-B5E3-339BD47B80F4}"/>
              </a:ext>
            </a:extLst>
          </p:cNvPr>
          <p:cNvSpPr>
            <a:spLocks noGrp="1"/>
          </p:cNvSpPr>
          <p:nvPr>
            <p:ph idx="1"/>
          </p:nvPr>
        </p:nvSpPr>
        <p:spPr>
          <a:xfrm>
            <a:off x="838200" y="2855935"/>
            <a:ext cx="10515600" cy="4351338"/>
          </a:xfrm>
        </p:spPr>
        <p:txBody>
          <a:bodyPr>
            <a:normAutofit/>
          </a:bodyPr>
          <a:lstStyle/>
          <a:p>
            <a:r>
              <a:rPr lang="en-GB" dirty="0">
                <a:solidFill>
                  <a:srgbClr val="FF0000"/>
                </a:solidFill>
              </a:rPr>
              <a:t>Ferociously, </a:t>
            </a:r>
            <a:r>
              <a:rPr lang="en-GB" dirty="0"/>
              <a:t>the jaguar pounced towards the men.</a:t>
            </a:r>
          </a:p>
          <a:p>
            <a:r>
              <a:rPr lang="en-GB" dirty="0" smtClean="0">
                <a:solidFill>
                  <a:srgbClr val="FF0000"/>
                </a:solidFill>
              </a:rPr>
              <a:t>Skilfully</a:t>
            </a:r>
            <a:r>
              <a:rPr lang="en-GB" dirty="0" smtClean="0"/>
              <a:t>, </a:t>
            </a:r>
            <a:r>
              <a:rPr lang="en-GB" dirty="0"/>
              <a:t>Indiana navigated his way through the maze of tunnels under the temple.</a:t>
            </a:r>
          </a:p>
          <a:p>
            <a:r>
              <a:rPr lang="en-GB" dirty="0">
                <a:solidFill>
                  <a:srgbClr val="FF0000"/>
                </a:solidFill>
              </a:rPr>
              <a:t>With anger racing through his veins</a:t>
            </a:r>
            <a:r>
              <a:rPr lang="en-GB" dirty="0"/>
              <a:t>, Indiana hurled himself at the beast.</a:t>
            </a:r>
          </a:p>
          <a:p>
            <a:r>
              <a:rPr lang="en-GB" dirty="0">
                <a:solidFill>
                  <a:srgbClr val="FF0000"/>
                </a:solidFill>
              </a:rPr>
              <a:t>Never</a:t>
            </a:r>
            <a:r>
              <a:rPr lang="en-GB" dirty="0"/>
              <a:t> had Indiana witnessed such a sight: a nest of twisting, purple snakes spitting their bright green venom.</a:t>
            </a:r>
          </a:p>
        </p:txBody>
      </p:sp>
    </p:spTree>
    <p:extLst>
      <p:ext uri="{BB962C8B-B14F-4D97-AF65-F5344CB8AC3E}">
        <p14:creationId xmlns:p14="http://schemas.microsoft.com/office/powerpoint/2010/main" val="3516469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A36F54-2175-4F52-887D-32E9AE4AC850}"/>
              </a:ext>
            </a:extLst>
          </p:cNvPr>
          <p:cNvSpPr>
            <a:spLocks noGrp="1"/>
          </p:cNvSpPr>
          <p:nvPr>
            <p:ph type="title"/>
          </p:nvPr>
        </p:nvSpPr>
        <p:spPr>
          <a:xfrm>
            <a:off x="615172" y="138081"/>
            <a:ext cx="10515600" cy="1769848"/>
          </a:xfrm>
        </p:spPr>
        <p:txBody>
          <a:bodyPr/>
          <a:lstStyle/>
          <a:p>
            <a:r>
              <a:rPr lang="en-GB" dirty="0"/>
              <a:t>C for opening sentences with a </a:t>
            </a:r>
            <a:r>
              <a:rPr lang="en-GB" dirty="0">
                <a:solidFill>
                  <a:srgbClr val="FF0000"/>
                </a:solidFill>
              </a:rPr>
              <a:t>conjunction</a:t>
            </a:r>
            <a:r>
              <a:rPr lang="en-GB" dirty="0"/>
              <a:t>.</a:t>
            </a:r>
          </a:p>
        </p:txBody>
      </p:sp>
      <p:sp>
        <p:nvSpPr>
          <p:cNvPr id="5" name="Text Placeholder 4">
            <a:extLst>
              <a:ext uri="{FF2B5EF4-FFF2-40B4-BE49-F238E27FC236}">
                <a16:creationId xmlns:a16="http://schemas.microsoft.com/office/drawing/2014/main" id="{4660A96E-44F5-476E-AEC8-3B0A266D442C}"/>
              </a:ext>
            </a:extLst>
          </p:cNvPr>
          <p:cNvSpPr>
            <a:spLocks noGrp="1"/>
          </p:cNvSpPr>
          <p:nvPr>
            <p:ph type="body" idx="1"/>
          </p:nvPr>
        </p:nvSpPr>
        <p:spPr>
          <a:xfrm>
            <a:off x="612909" y="2511206"/>
            <a:ext cx="10515600" cy="3951931"/>
          </a:xfrm>
        </p:spPr>
        <p:txBody>
          <a:bodyPr>
            <a:normAutofit/>
          </a:bodyPr>
          <a:lstStyle/>
          <a:p>
            <a:pPr marL="342900" indent="-342900">
              <a:buFont typeface="Arial" panose="020B0604020202020204" pitchFamily="34" charset="0"/>
              <a:buChar char="•"/>
            </a:pPr>
            <a:r>
              <a:rPr lang="en-GB" sz="3200" dirty="0">
                <a:solidFill>
                  <a:srgbClr val="FF0000"/>
                </a:solidFill>
              </a:rPr>
              <a:t>Before</a:t>
            </a:r>
            <a:r>
              <a:rPr lang="en-GB" sz="3200" dirty="0">
                <a:solidFill>
                  <a:schemeClr val="tx1"/>
                </a:solidFill>
              </a:rPr>
              <a:t> he could get his hand on the statue, Indiana watched as it was sucked into a crevice in the temple wall and disappeared out of sight.</a:t>
            </a:r>
          </a:p>
          <a:p>
            <a:pPr marL="342900" indent="-342900">
              <a:buFont typeface="Arial" panose="020B0604020202020204" pitchFamily="34" charset="0"/>
              <a:buChar char="•"/>
            </a:pPr>
            <a:r>
              <a:rPr lang="en-GB" sz="3200" dirty="0">
                <a:solidFill>
                  <a:srgbClr val="FF0000"/>
                </a:solidFill>
              </a:rPr>
              <a:t>Although</a:t>
            </a:r>
            <a:r>
              <a:rPr lang="en-GB" sz="3200" dirty="0">
                <a:solidFill>
                  <a:schemeClr val="tx1"/>
                </a:solidFill>
              </a:rPr>
              <a:t> it was warm in the jungle, a shiver travelled through Indiana.</a:t>
            </a:r>
          </a:p>
          <a:p>
            <a:pPr marL="342900" indent="-342900">
              <a:buFont typeface="Arial" panose="020B0604020202020204" pitchFamily="34" charset="0"/>
              <a:buChar char="•"/>
            </a:pPr>
            <a:r>
              <a:rPr lang="en-GB" sz="3200" dirty="0">
                <a:solidFill>
                  <a:srgbClr val="FF0000"/>
                </a:solidFill>
              </a:rPr>
              <a:t>While</a:t>
            </a:r>
            <a:r>
              <a:rPr lang="en-GB" sz="3200" dirty="0">
                <a:solidFill>
                  <a:schemeClr val="tx1"/>
                </a:solidFill>
              </a:rPr>
              <a:t> Pablo stumbled his way through the thick foliage, Indiana seemed to leap effortlessly like a gazelle towards the treasure. </a:t>
            </a:r>
          </a:p>
        </p:txBody>
      </p:sp>
    </p:spTree>
    <p:extLst>
      <p:ext uri="{BB962C8B-B14F-4D97-AF65-F5344CB8AC3E}">
        <p14:creationId xmlns:p14="http://schemas.microsoft.com/office/powerpoint/2010/main" val="724442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848E5-E1AA-4230-83B1-020557AFD799}"/>
              </a:ext>
            </a:extLst>
          </p:cNvPr>
          <p:cNvSpPr>
            <a:spLocks noGrp="1"/>
          </p:cNvSpPr>
          <p:nvPr>
            <p:ph type="title"/>
          </p:nvPr>
        </p:nvSpPr>
        <p:spPr/>
        <p:txBody>
          <a:bodyPr/>
          <a:lstStyle/>
          <a:p>
            <a:r>
              <a:rPr lang="en-GB" dirty="0"/>
              <a:t>E is for sentences beginning with an </a:t>
            </a:r>
            <a:r>
              <a:rPr lang="en-GB" dirty="0">
                <a:solidFill>
                  <a:srgbClr val="FF0000"/>
                </a:solidFill>
              </a:rPr>
              <a:t>adjective</a:t>
            </a:r>
            <a:r>
              <a:rPr lang="en-GB" dirty="0"/>
              <a:t> ending with the ‘</a:t>
            </a:r>
            <a:r>
              <a:rPr lang="en-GB" dirty="0">
                <a:solidFill>
                  <a:srgbClr val="FF0000"/>
                </a:solidFill>
              </a:rPr>
              <a:t>ed</a:t>
            </a:r>
            <a:r>
              <a:rPr lang="en-GB" dirty="0"/>
              <a:t>’ suffix.</a:t>
            </a:r>
          </a:p>
        </p:txBody>
      </p:sp>
      <p:sp>
        <p:nvSpPr>
          <p:cNvPr id="3" name="Content Placeholder 2">
            <a:extLst>
              <a:ext uri="{FF2B5EF4-FFF2-40B4-BE49-F238E27FC236}">
                <a16:creationId xmlns:a16="http://schemas.microsoft.com/office/drawing/2014/main" id="{80B9A5F1-2E67-45B4-A70D-2F2C9F3D5A4B}"/>
              </a:ext>
            </a:extLst>
          </p:cNvPr>
          <p:cNvSpPr>
            <a:spLocks noGrp="1"/>
          </p:cNvSpPr>
          <p:nvPr>
            <p:ph idx="1"/>
          </p:nvPr>
        </p:nvSpPr>
        <p:spPr>
          <a:xfrm>
            <a:off x="696532" y="2289264"/>
            <a:ext cx="10515600" cy="4351338"/>
          </a:xfrm>
        </p:spPr>
        <p:txBody>
          <a:bodyPr>
            <a:normAutofit/>
          </a:bodyPr>
          <a:lstStyle/>
          <a:p>
            <a:r>
              <a:rPr lang="en-GB" sz="3600" dirty="0">
                <a:solidFill>
                  <a:srgbClr val="FF0000"/>
                </a:solidFill>
              </a:rPr>
              <a:t>Terrified</a:t>
            </a:r>
            <a:r>
              <a:rPr lang="en-GB" sz="3600" dirty="0"/>
              <a:t>, Juan stared at the scene in front of him: the vampire bats created a black cloud in the dusky sky and veered towards him.</a:t>
            </a:r>
          </a:p>
          <a:p>
            <a:r>
              <a:rPr lang="en-GB" sz="3600" dirty="0">
                <a:solidFill>
                  <a:srgbClr val="FF0000"/>
                </a:solidFill>
              </a:rPr>
              <a:t>Bruised</a:t>
            </a:r>
            <a:r>
              <a:rPr lang="en-GB" sz="3600" dirty="0"/>
              <a:t> and </a:t>
            </a:r>
            <a:r>
              <a:rPr lang="en-GB" sz="3600" dirty="0">
                <a:solidFill>
                  <a:srgbClr val="FF0000"/>
                </a:solidFill>
              </a:rPr>
              <a:t>battered</a:t>
            </a:r>
            <a:r>
              <a:rPr lang="en-GB" sz="3600" dirty="0"/>
              <a:t>, the two men lifted themselves off the stony ground of the </a:t>
            </a:r>
            <a:r>
              <a:rPr lang="en-GB" sz="3600" dirty="0" err="1"/>
              <a:t>pok</a:t>
            </a:r>
            <a:r>
              <a:rPr lang="en-GB" sz="3600" dirty="0"/>
              <a:t>-a-</a:t>
            </a:r>
            <a:r>
              <a:rPr lang="en-GB" sz="3600" dirty="0" err="1"/>
              <a:t>tok</a:t>
            </a:r>
            <a:r>
              <a:rPr lang="en-GB" sz="3600" dirty="0"/>
              <a:t> court.</a:t>
            </a:r>
          </a:p>
          <a:p>
            <a:r>
              <a:rPr lang="en-GB" sz="3600" dirty="0">
                <a:solidFill>
                  <a:srgbClr val="FF0000"/>
                </a:solidFill>
              </a:rPr>
              <a:t>Elated</a:t>
            </a:r>
            <a:r>
              <a:rPr lang="en-GB" sz="3600" dirty="0"/>
              <a:t>, Indiana held the coveted gold statue in his hands knowing that its power now belonged to him and his life had changed forever.</a:t>
            </a:r>
          </a:p>
        </p:txBody>
      </p:sp>
    </p:spTree>
    <p:extLst>
      <p:ext uri="{BB962C8B-B14F-4D97-AF65-F5344CB8AC3E}">
        <p14:creationId xmlns:p14="http://schemas.microsoft.com/office/powerpoint/2010/main" val="4114576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790D3-E21B-4A6E-ABEC-A1EFA5A124B7}"/>
              </a:ext>
            </a:extLst>
          </p:cNvPr>
          <p:cNvSpPr>
            <a:spLocks noGrp="1"/>
          </p:cNvSpPr>
          <p:nvPr>
            <p:ph type="title"/>
          </p:nvPr>
        </p:nvSpPr>
        <p:spPr>
          <a:xfrm>
            <a:off x="838200" y="365125"/>
            <a:ext cx="10851292" cy="5837967"/>
          </a:xfrm>
        </p:spPr>
        <p:txBody>
          <a:bodyPr>
            <a:normAutofit fontScale="90000"/>
          </a:bodyPr>
          <a:lstStyle/>
          <a:p>
            <a:r>
              <a:rPr lang="en-GB" b="1" dirty="0"/>
              <a:t/>
            </a:r>
            <a:br>
              <a:rPr lang="en-GB" b="1" dirty="0"/>
            </a:br>
            <a:r>
              <a:rPr lang="en-GB" b="1" dirty="0"/>
              <a:t>Once again, remember to refer to your plan. What is the final and most daring challenge your hero will face today? Never forget that you must be able to picture your story when you close your eyes. If you can’t see your story, you can’t write your story.</a:t>
            </a:r>
            <a:r>
              <a:rPr lang="en-GB" dirty="0"/>
              <a:t/>
            </a:r>
            <a:br>
              <a:rPr lang="en-GB" dirty="0"/>
            </a:br>
            <a:r>
              <a:rPr lang="en-GB" dirty="0">
                <a:solidFill>
                  <a:srgbClr val="FF0000"/>
                </a:solidFill>
              </a:rPr>
              <a:t>Spend the next 30 minutes writing</a:t>
            </a:r>
            <a:r>
              <a:rPr lang="en-GB" dirty="0"/>
              <a:t>.</a:t>
            </a:r>
            <a:br>
              <a:rPr lang="en-GB" dirty="0"/>
            </a:br>
            <a:r>
              <a:rPr lang="en-GB" dirty="0"/>
              <a:t>Be confident with your ideas and don’t leave out vital information so the reader can enjoy your story without confusion. Today we need to reach the end of this epic adventure story.</a:t>
            </a:r>
          </a:p>
        </p:txBody>
      </p:sp>
    </p:spTree>
    <p:extLst>
      <p:ext uri="{BB962C8B-B14F-4D97-AF65-F5344CB8AC3E}">
        <p14:creationId xmlns:p14="http://schemas.microsoft.com/office/powerpoint/2010/main" val="1130172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5647</TotalTime>
  <Words>307</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English: Wednesday, 25th March, 2020</vt:lpstr>
      <vt:lpstr>Let’s continue thinking about ISPACE as a technique to vary your sentence openers. I for ‘ing’ verb openings. S for similes P for prepositions A for adverbs C for conjunctions E for adjectives ending ‘ed’</vt:lpstr>
      <vt:lpstr>Yesterday, we looked at ISP today we’ll look at the ACE ideas.  A is for adverbs and adverbial openers.</vt:lpstr>
      <vt:lpstr>C for opening sentences with a conjunction.</vt:lpstr>
      <vt:lpstr>E is for sentences beginning with an adjective ending with the ‘ed’ suffix.</vt:lpstr>
      <vt:lpstr> Once again, remember to refer to your plan. What is the final and most daring challenge your hero will face today? Never forget that you must be able to picture your story when you close your eyes. If you can’t see your story, you can’t write your story. Spend the next 30 minutes writing. Be confident with your ideas and don’t leave out vital information so the reader can enjoy your story without confusion. Today we need to reach the end of this epic adventure 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Friday, 20th March, 2020</dc:title>
  <dc:creator>Fiona Chapman</dc:creator>
  <cp:lastModifiedBy>lizzie.durling</cp:lastModifiedBy>
  <cp:revision>19</cp:revision>
  <dcterms:created xsi:type="dcterms:W3CDTF">2020-03-18T22:32:33Z</dcterms:created>
  <dcterms:modified xsi:type="dcterms:W3CDTF">2020-03-23T15:36:14Z</dcterms:modified>
</cp:coreProperties>
</file>