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9" r:id="rId4"/>
    <p:sldId id="270" r:id="rId5"/>
    <p:sldId id="271" r:id="rId6"/>
    <p:sldId id="272" r:id="rId7"/>
    <p:sldId id="273" r:id="rId8"/>
    <p:sldId id="260" r:id="rId9"/>
    <p:sldId id="261" r:id="rId10"/>
    <p:sldId id="264" r:id="rId11"/>
    <p:sldId id="265" r:id="rId12"/>
    <p:sldId id="274" r:id="rId13"/>
    <p:sldId id="266" r:id="rId14"/>
    <p:sldId id="268"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35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73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481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56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16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392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753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52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08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867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41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5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DB096-C085-4986-8F2A-7F4EC82D7E59}" type="datetimeFigureOut">
              <a:rPr lang="en-GB" smtClean="0">
                <a:solidFill>
                  <a:prstClr val="black">
                    <a:tint val="75000"/>
                  </a:prstClr>
                </a:solidFill>
              </a:rPr>
              <a:pPr/>
              <a:t>23/03/2020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BA27F-C46B-47F2-B7F5-896C3000F2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2435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u="sng" dirty="0"/>
              <a:t>I can understand how mirrors reflect </a:t>
            </a:r>
            <a:r>
              <a:rPr lang="en-GB" u="sng" dirty="0" smtClean="0"/>
              <a:t>light</a:t>
            </a:r>
            <a:r>
              <a:rPr lang="en-GB" u="sng" dirty="0"/>
              <a:t/>
            </a:r>
            <a:br>
              <a:rPr lang="en-GB" u="sng" dirty="0"/>
            </a:br>
            <a:r>
              <a:rPr lang="en-GB" u="sng" dirty="0"/>
              <a:t>and how they can help us see </a:t>
            </a:r>
            <a:r>
              <a:rPr lang="en-GB" u="sng" dirty="0" smtClean="0"/>
              <a:t>objects</a:t>
            </a:r>
            <a:endParaRPr lang="en-GB" u="sng"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5222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274889" y="3213101"/>
            <a:ext cx="4986337" cy="2879725"/>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7261226" y="3213101"/>
            <a:ext cx="2651125" cy="2879725"/>
          </a:xfrm>
          <a:prstGeom prst="rect">
            <a:avLst/>
          </a:prstGeom>
          <a:solidFill>
            <a:srgbClr val="536A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2279650" y="1690688"/>
            <a:ext cx="7632700" cy="1522412"/>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5" name="Title 5"/>
          <p:cNvSpPr>
            <a:spLocks noGrp="1"/>
          </p:cNvSpPr>
          <p:nvPr>
            <p:ph type="title"/>
          </p:nvPr>
        </p:nvSpPr>
        <p:spPr>
          <a:xfrm>
            <a:off x="1981201" y="485776"/>
            <a:ext cx="8220075" cy="1204913"/>
          </a:xfrm>
        </p:spPr>
        <p:txBody>
          <a:bodyPr/>
          <a:lstStyle/>
          <a:p>
            <a:pPr algn="ctr"/>
            <a:r>
              <a:rPr lang="en-GB" altLang="en-US" dirty="0" smtClean="0"/>
              <a:t>Seeing reflections</a:t>
            </a:r>
          </a:p>
        </p:txBody>
      </p:sp>
      <p:sp>
        <p:nvSpPr>
          <p:cNvPr id="7" name="Content Placeholder 6"/>
          <p:cNvSpPr>
            <a:spLocks noGrp="1"/>
          </p:cNvSpPr>
          <p:nvPr>
            <p:ph idx="1"/>
          </p:nvPr>
        </p:nvSpPr>
        <p:spPr>
          <a:xfrm>
            <a:off x="2274888" y="1690688"/>
            <a:ext cx="7637462" cy="1522412"/>
          </a:xfrm>
        </p:spPr>
        <p:txBody>
          <a:bodyPr rtlCol="0">
            <a:normAutofit fontScale="70000" lnSpcReduction="20000"/>
          </a:bodyPr>
          <a:lstStyle/>
          <a:p>
            <a:pPr marL="0" indent="0">
              <a:lnSpc>
                <a:spcPct val="110000"/>
              </a:lnSpc>
              <a:buNone/>
              <a:defRPr/>
            </a:pPr>
            <a:r>
              <a:rPr lang="en-GB" dirty="0">
                <a:cs typeface="+mn-cs"/>
              </a:rPr>
              <a:t>The law of reflection is what allows us to see an object reflected in a mirror.</a:t>
            </a:r>
          </a:p>
          <a:p>
            <a:pPr marL="0" indent="0">
              <a:lnSpc>
                <a:spcPct val="110000"/>
              </a:lnSpc>
              <a:buNone/>
              <a:defRPr/>
            </a:pPr>
            <a:r>
              <a:rPr lang="en-GB" dirty="0">
                <a:cs typeface="+mn-cs"/>
              </a:rPr>
              <a:t>Look at the way light travels to enable the </a:t>
            </a:r>
            <a:r>
              <a:rPr lang="en-GB" dirty="0" smtClean="0">
                <a:cs typeface="+mn-cs"/>
              </a:rPr>
              <a:t>boy to </a:t>
            </a:r>
            <a:r>
              <a:rPr lang="en-GB" dirty="0">
                <a:cs typeface="+mn-cs"/>
              </a:rPr>
              <a:t>see </a:t>
            </a:r>
            <a:r>
              <a:rPr lang="en-GB" dirty="0" smtClean="0">
                <a:cs typeface="+mn-cs"/>
              </a:rPr>
              <a:t>his face </a:t>
            </a:r>
            <a:r>
              <a:rPr lang="en-GB" dirty="0">
                <a:cs typeface="+mn-cs"/>
              </a:rPr>
              <a:t>reflected in </a:t>
            </a:r>
            <a:r>
              <a:rPr lang="en-GB" dirty="0" smtClean="0">
                <a:cs typeface="+mn-cs"/>
              </a:rPr>
              <a:t>the mirror</a:t>
            </a:r>
            <a:r>
              <a:rPr lang="en-GB" dirty="0">
                <a:cs typeface="+mn-cs"/>
              </a:rPr>
              <a:t>:</a:t>
            </a:r>
          </a:p>
        </p:txBody>
      </p:sp>
      <p:pic>
        <p:nvPicPr>
          <p:cNvPr id="153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4776" y="2693989"/>
            <a:ext cx="7858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p:cNvPicPr>
            <a:picLocks noChangeAspect="1"/>
          </p:cNvPicPr>
          <p:nvPr/>
        </p:nvPicPr>
        <p:blipFill>
          <a:blip r:embed="rId3">
            <a:extLst>
              <a:ext uri="{28A0092B-C50C-407E-A947-70E740481C1C}">
                <a14:useLocalDpi xmlns:a14="http://schemas.microsoft.com/office/drawing/2010/main" val="0"/>
              </a:ext>
            </a:extLst>
          </a:blip>
          <a:srcRect r="2574"/>
          <a:stretch>
            <a:fillRect/>
          </a:stretch>
        </p:blipFill>
        <p:spPr bwMode="auto">
          <a:xfrm>
            <a:off x="6848476" y="4100513"/>
            <a:ext cx="306387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stCxn id="15367" idx="0"/>
          </p:cNvCxnSpPr>
          <p:nvPr/>
        </p:nvCxnSpPr>
        <p:spPr>
          <a:xfrm>
            <a:off x="8116888" y="3846513"/>
            <a:ext cx="641350" cy="1217612"/>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207376" y="5064125"/>
            <a:ext cx="550863" cy="0"/>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255001" y="5127625"/>
            <a:ext cx="550863" cy="0"/>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Content Placeholder 6"/>
          <p:cNvSpPr txBox="1">
            <a:spLocks/>
          </p:cNvSpPr>
          <p:nvPr/>
        </p:nvSpPr>
        <p:spPr>
          <a:xfrm>
            <a:off x="2279651" y="3213101"/>
            <a:ext cx="4981575" cy="2879725"/>
          </a:xfrm>
          <a:prstGeom prst="roundRect">
            <a:avLst>
              <a:gd name="adj" fmla="val 2585"/>
            </a:avLst>
          </a:prstGeom>
          <a:noFill/>
          <a:ln w="25400">
            <a:noFill/>
          </a:ln>
        </p:spPr>
        <p:txBody>
          <a:bodyPr lIns="252000" tIns="252000" rIns="252000" bIns="252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AutoNum type="arabicPeriod"/>
              <a:defRPr/>
            </a:pPr>
            <a:r>
              <a:rPr lang="en-GB" dirty="0"/>
              <a:t>Light from the bulb hits the boy’s face and bounces off.</a:t>
            </a:r>
          </a:p>
          <a:p>
            <a:pPr marL="342900" indent="-342900">
              <a:lnSpc>
                <a:spcPct val="110000"/>
              </a:lnSpc>
              <a:buFont typeface="Arial" panose="020B0604020202020204" pitchFamily="34" charset="0"/>
              <a:buAutoNum type="arabicPeriod"/>
              <a:defRPr/>
            </a:pPr>
            <a:r>
              <a:rPr lang="en-GB" altLang="en-US" dirty="0"/>
              <a:t>The light reflected from the boy’s face hits the mirror.</a:t>
            </a:r>
          </a:p>
          <a:p>
            <a:pPr marL="342900" indent="-342900">
              <a:lnSpc>
                <a:spcPct val="110000"/>
              </a:lnSpc>
              <a:buFont typeface="Arial" panose="020B0604020202020204" pitchFamily="34" charset="0"/>
              <a:buAutoNum type="arabicPeriod"/>
              <a:defRPr/>
            </a:pPr>
            <a:r>
              <a:rPr lang="en-GB" altLang="en-US" dirty="0"/>
              <a:t>The light reflected from the mirror travels</a:t>
            </a:r>
            <a:br>
              <a:rPr lang="en-GB" altLang="en-US" dirty="0"/>
            </a:br>
            <a:r>
              <a:rPr lang="en-GB" altLang="en-US" dirty="0"/>
              <a:t>to the boy’s eyes, so he can see the image of his face reflected in the mirror.</a:t>
            </a:r>
            <a:endParaRPr lang="en-US" altLang="en-US" dirty="0"/>
          </a:p>
          <a:p>
            <a:pPr marL="342900" indent="-342900">
              <a:lnSpc>
                <a:spcPct val="110000"/>
              </a:lnSpc>
              <a:buFont typeface="Arial" panose="020B0604020202020204" pitchFamily="34" charset="0"/>
              <a:buAutoNum type="arabicPeriod"/>
              <a:defRPr/>
            </a:pPr>
            <a:endParaRPr lang="en-US" altLang="en-US" dirty="0"/>
          </a:p>
          <a:p>
            <a:pPr marL="342900" indent="-342900">
              <a:lnSpc>
                <a:spcPct val="110000"/>
              </a:lnSpc>
              <a:buFont typeface="Arial" panose="020B0604020202020204" pitchFamily="34" charset="0"/>
              <a:buAutoNum type="arabicPeriod"/>
              <a:defRPr/>
            </a:pPr>
            <a:endParaRPr lang="en-GB" dirty="0"/>
          </a:p>
        </p:txBody>
      </p:sp>
      <p:sp>
        <p:nvSpPr>
          <p:cNvPr id="33" name="TextBox 32"/>
          <p:cNvSpPr txBox="1">
            <a:spLocks noChangeArrowheads="1"/>
          </p:cNvSpPr>
          <p:nvPr/>
        </p:nvSpPr>
        <p:spPr bwMode="auto">
          <a:xfrm>
            <a:off x="8150225" y="384492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1</a:t>
            </a:r>
          </a:p>
        </p:txBody>
      </p:sp>
      <p:sp>
        <p:nvSpPr>
          <p:cNvPr id="34" name="TextBox 33"/>
          <p:cNvSpPr txBox="1">
            <a:spLocks noChangeArrowheads="1"/>
          </p:cNvSpPr>
          <p:nvPr/>
        </p:nvSpPr>
        <p:spPr bwMode="auto">
          <a:xfrm>
            <a:off x="8326439" y="4776788"/>
            <a:ext cx="287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2</a:t>
            </a:r>
          </a:p>
        </p:txBody>
      </p:sp>
      <p:sp>
        <p:nvSpPr>
          <p:cNvPr id="35" name="TextBox 34"/>
          <p:cNvSpPr txBox="1">
            <a:spLocks noChangeArrowheads="1"/>
          </p:cNvSpPr>
          <p:nvPr/>
        </p:nvSpPr>
        <p:spPr bwMode="auto">
          <a:xfrm>
            <a:off x="8331200" y="5151439"/>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t>3</a:t>
            </a:r>
          </a:p>
        </p:txBody>
      </p:sp>
    </p:spTree>
    <p:extLst>
      <p:ext uri="{BB962C8B-B14F-4D97-AF65-F5344CB8AC3E}">
        <p14:creationId xmlns:p14="http://schemas.microsoft.com/office/powerpoint/2010/main" val="1233582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childTnLst>
                                </p:cTn>
                              </p:par>
                            </p:childTnLst>
                          </p:cTn>
                        </p:par>
                        <p:par>
                          <p:cTn id="20" fill="hold" nodeType="afterGroup">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xEl>
                                              <p:pRg st="2" end="2"/>
                                            </p:txEl>
                                          </p:spTgt>
                                        </p:tgtEl>
                                        <p:attrNameLst>
                                          <p:attrName>style.visibility</p:attrName>
                                        </p:attrNameLst>
                                      </p:cBhvr>
                                      <p:to>
                                        <p:strVal val="visible"/>
                                      </p:to>
                                    </p:set>
                                    <p:animEffect transition="in" filter="fade">
                                      <p:cBhvr>
                                        <p:cTn id="31" dur="500"/>
                                        <p:tgtEl>
                                          <p:spTgt spid="28">
                                            <p:txEl>
                                              <p:pRg st="2" end="2"/>
                                            </p:txEl>
                                          </p:spTgt>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650" y="1690688"/>
            <a:ext cx="7632700" cy="787400"/>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Title 5"/>
          <p:cNvSpPr>
            <a:spLocks noGrp="1"/>
          </p:cNvSpPr>
          <p:nvPr>
            <p:ph type="title"/>
          </p:nvPr>
        </p:nvSpPr>
        <p:spPr>
          <a:xfrm>
            <a:off x="1981201" y="485776"/>
            <a:ext cx="8220075" cy="1204913"/>
          </a:xfrm>
        </p:spPr>
        <p:txBody>
          <a:bodyPr/>
          <a:lstStyle/>
          <a:p>
            <a:pPr algn="ctr"/>
            <a:r>
              <a:rPr lang="en-GB" altLang="en-US" dirty="0" smtClean="0"/>
              <a:t>Seeing reflections</a:t>
            </a:r>
          </a:p>
        </p:txBody>
      </p:sp>
      <p:sp>
        <p:nvSpPr>
          <p:cNvPr id="7" name="Content Placeholder 6"/>
          <p:cNvSpPr>
            <a:spLocks noGrp="1"/>
          </p:cNvSpPr>
          <p:nvPr>
            <p:ph idx="1"/>
          </p:nvPr>
        </p:nvSpPr>
        <p:spPr>
          <a:xfrm>
            <a:off x="2274888" y="1690688"/>
            <a:ext cx="7637462" cy="787400"/>
          </a:xfrm>
        </p:spPr>
        <p:txBody>
          <a:bodyPr rtlCol="0">
            <a:normAutofit/>
          </a:bodyPr>
          <a:lstStyle/>
          <a:p>
            <a:pPr marL="0" indent="0" algn="ctr">
              <a:lnSpc>
                <a:spcPct val="110000"/>
              </a:lnSpc>
              <a:buNone/>
              <a:defRPr/>
            </a:pPr>
            <a:r>
              <a:rPr lang="en-GB" sz="1700" dirty="0"/>
              <a:t>How is light travelling to enable the boy to see the computer behind the wall?</a:t>
            </a:r>
          </a:p>
        </p:txBody>
      </p:sp>
      <p:pic>
        <p:nvPicPr>
          <p:cNvPr id="1638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1" y="2768600"/>
            <a:ext cx="11969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139" y="2374901"/>
            <a:ext cx="3397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3949701"/>
            <a:ext cx="8429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65839" y="3714751"/>
            <a:ext cx="53975" cy="2378075"/>
          </a:xfrm>
          <a:prstGeom prst="rect">
            <a:avLst/>
          </a:prstGeom>
          <a:solidFill>
            <a:srgbClr val="536AE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4538" y="4373563"/>
            <a:ext cx="2817812"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Content Placeholder 6"/>
          <p:cNvSpPr>
            <a:spLocks/>
          </p:cNvSpPr>
          <p:nvPr/>
        </p:nvSpPr>
        <p:spPr bwMode="auto">
          <a:xfrm>
            <a:off x="5553076" y="5805488"/>
            <a:ext cx="1077913" cy="7874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10000"/>
              </a:lnSpc>
              <a:buFont typeface="Arial" panose="020B0604020202020204" pitchFamily="34" charset="0"/>
              <a:buNone/>
            </a:pPr>
            <a:r>
              <a:rPr lang="en-GB" altLang="en-US" sz="1400"/>
              <a:t>wall</a:t>
            </a:r>
          </a:p>
        </p:txBody>
      </p:sp>
    </p:spTree>
    <p:extLst>
      <p:ext uri="{BB962C8B-B14F-4D97-AF65-F5344CB8AC3E}">
        <p14:creationId xmlns:p14="http://schemas.microsoft.com/office/powerpoint/2010/main" val="93033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650" y="1690688"/>
            <a:ext cx="7632700" cy="787400"/>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Title 5"/>
          <p:cNvSpPr>
            <a:spLocks noGrp="1"/>
          </p:cNvSpPr>
          <p:nvPr>
            <p:ph type="title"/>
          </p:nvPr>
        </p:nvSpPr>
        <p:spPr>
          <a:xfrm>
            <a:off x="1981201" y="485776"/>
            <a:ext cx="8220075" cy="1204913"/>
          </a:xfrm>
        </p:spPr>
        <p:txBody>
          <a:bodyPr/>
          <a:lstStyle/>
          <a:p>
            <a:pPr algn="ctr"/>
            <a:r>
              <a:rPr lang="en-GB" altLang="en-US" dirty="0" smtClean="0"/>
              <a:t>Seeing reflections</a:t>
            </a:r>
          </a:p>
        </p:txBody>
      </p:sp>
      <p:sp>
        <p:nvSpPr>
          <p:cNvPr id="7" name="Content Placeholder 6"/>
          <p:cNvSpPr>
            <a:spLocks noGrp="1"/>
          </p:cNvSpPr>
          <p:nvPr>
            <p:ph idx="1"/>
          </p:nvPr>
        </p:nvSpPr>
        <p:spPr>
          <a:xfrm>
            <a:off x="2274888" y="1690688"/>
            <a:ext cx="7637462" cy="787400"/>
          </a:xfrm>
        </p:spPr>
        <p:txBody>
          <a:bodyPr rtlCol="0">
            <a:normAutofit/>
          </a:bodyPr>
          <a:lstStyle/>
          <a:p>
            <a:pPr marL="0" indent="0" algn="ctr">
              <a:lnSpc>
                <a:spcPct val="110000"/>
              </a:lnSpc>
              <a:buNone/>
              <a:defRPr/>
            </a:pPr>
            <a:r>
              <a:rPr lang="en-GB" sz="1700" dirty="0"/>
              <a:t>How is light travelling to enable the boy to see the computer behind the wall?</a:t>
            </a:r>
          </a:p>
        </p:txBody>
      </p:sp>
      <p:pic>
        <p:nvPicPr>
          <p:cNvPr id="1638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1" y="2768600"/>
            <a:ext cx="11969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139" y="2374901"/>
            <a:ext cx="3397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3949701"/>
            <a:ext cx="8429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65839" y="3714751"/>
            <a:ext cx="53975" cy="2378075"/>
          </a:xfrm>
          <a:prstGeom prst="rect">
            <a:avLst/>
          </a:prstGeom>
          <a:solidFill>
            <a:srgbClr val="536AE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4538" y="4373563"/>
            <a:ext cx="2817812"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Content Placeholder 6"/>
          <p:cNvSpPr>
            <a:spLocks/>
          </p:cNvSpPr>
          <p:nvPr/>
        </p:nvSpPr>
        <p:spPr bwMode="auto">
          <a:xfrm>
            <a:off x="5553076" y="5805488"/>
            <a:ext cx="1077913" cy="7874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10000"/>
              </a:lnSpc>
              <a:buFont typeface="Arial" panose="020B0604020202020204" pitchFamily="34" charset="0"/>
              <a:buNone/>
            </a:pPr>
            <a:r>
              <a:rPr lang="en-GB" altLang="en-US" sz="1400"/>
              <a:t>wall</a:t>
            </a:r>
          </a:p>
        </p:txBody>
      </p:sp>
      <p:cxnSp>
        <p:nvCxnSpPr>
          <p:cNvPr id="4" name="Straight Arrow Connector 3"/>
          <p:cNvCxnSpPr/>
          <p:nvPr/>
        </p:nvCxnSpPr>
        <p:spPr>
          <a:xfrm>
            <a:off x="6119814" y="2640169"/>
            <a:ext cx="2985549" cy="16208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19815" y="3213895"/>
            <a:ext cx="2692391" cy="1047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22614" y="3237228"/>
            <a:ext cx="2968624" cy="8196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72683" y="3737472"/>
            <a:ext cx="465361" cy="461665"/>
          </a:xfrm>
          <a:prstGeom prst="rect">
            <a:avLst/>
          </a:prstGeom>
          <a:noFill/>
        </p:spPr>
        <p:txBody>
          <a:bodyPr wrap="square" rtlCol="0">
            <a:spAutoFit/>
          </a:bodyPr>
          <a:lstStyle/>
          <a:p>
            <a:r>
              <a:rPr lang="en-GB" sz="2400" dirty="0" smtClean="0">
                <a:solidFill>
                  <a:srgbClr val="FF0000"/>
                </a:solidFill>
              </a:rPr>
              <a:t>1</a:t>
            </a:r>
            <a:endParaRPr lang="en-GB" sz="2400" dirty="0">
              <a:solidFill>
                <a:srgbClr val="FF0000"/>
              </a:solidFill>
            </a:endParaRPr>
          </a:p>
        </p:txBody>
      </p:sp>
      <p:sp>
        <p:nvSpPr>
          <p:cNvPr id="21" name="TextBox 20"/>
          <p:cNvSpPr txBox="1"/>
          <p:nvPr/>
        </p:nvSpPr>
        <p:spPr>
          <a:xfrm>
            <a:off x="6632094" y="3551229"/>
            <a:ext cx="465361" cy="461665"/>
          </a:xfrm>
          <a:prstGeom prst="rect">
            <a:avLst/>
          </a:prstGeom>
          <a:noFill/>
        </p:spPr>
        <p:txBody>
          <a:bodyPr wrap="square" rtlCol="0">
            <a:spAutoFit/>
          </a:bodyPr>
          <a:lstStyle/>
          <a:p>
            <a:r>
              <a:rPr lang="en-GB" sz="2400" dirty="0">
                <a:solidFill>
                  <a:srgbClr val="FF0000"/>
                </a:solidFill>
              </a:rPr>
              <a:t>2</a:t>
            </a:r>
            <a:endParaRPr lang="en-GB" sz="2400" dirty="0">
              <a:solidFill>
                <a:srgbClr val="FF0000"/>
              </a:solidFill>
            </a:endParaRPr>
          </a:p>
        </p:txBody>
      </p:sp>
      <p:sp>
        <p:nvSpPr>
          <p:cNvPr id="22" name="TextBox 21"/>
          <p:cNvSpPr txBox="1"/>
          <p:nvPr/>
        </p:nvSpPr>
        <p:spPr>
          <a:xfrm>
            <a:off x="3293362" y="4030218"/>
            <a:ext cx="465361" cy="461665"/>
          </a:xfrm>
          <a:prstGeom prst="rect">
            <a:avLst/>
          </a:prstGeom>
          <a:noFill/>
        </p:spPr>
        <p:txBody>
          <a:bodyPr wrap="square" rtlCol="0">
            <a:spAutoFit/>
          </a:bodyPr>
          <a:lstStyle/>
          <a:p>
            <a:r>
              <a:rPr lang="en-GB" sz="2400" dirty="0" smtClean="0">
                <a:solidFill>
                  <a:srgbClr val="FF0000"/>
                </a:solidFill>
              </a:rPr>
              <a:t>3</a:t>
            </a:r>
            <a:endParaRPr lang="en-GB" sz="2400" dirty="0">
              <a:solidFill>
                <a:srgbClr val="FF0000"/>
              </a:solidFill>
            </a:endParaRPr>
          </a:p>
        </p:txBody>
      </p:sp>
    </p:spTree>
    <p:extLst>
      <p:ext uri="{BB962C8B-B14F-4D97-AF65-F5344CB8AC3E}">
        <p14:creationId xmlns:p14="http://schemas.microsoft.com/office/powerpoint/2010/main" val="190457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261226" y="1690689"/>
            <a:ext cx="2671763" cy="4402137"/>
          </a:xfrm>
          <a:prstGeom prst="rect">
            <a:avLst/>
          </a:prstGeom>
          <a:solidFill>
            <a:srgbClr val="536A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1335501" y="1752903"/>
            <a:ext cx="5569332" cy="4556684"/>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2" name="Title 5"/>
          <p:cNvSpPr>
            <a:spLocks noGrp="1"/>
          </p:cNvSpPr>
          <p:nvPr>
            <p:ph type="title"/>
          </p:nvPr>
        </p:nvSpPr>
        <p:spPr>
          <a:xfrm>
            <a:off x="478688" y="423562"/>
            <a:ext cx="9608848" cy="1204913"/>
          </a:xfrm>
        </p:spPr>
        <p:txBody>
          <a:bodyPr>
            <a:normAutofit/>
          </a:bodyPr>
          <a:lstStyle/>
          <a:p>
            <a:pPr algn="ctr"/>
            <a:r>
              <a:rPr lang="en-GB" altLang="en-US" sz="3200" dirty="0" smtClean="0"/>
              <a:t>Option 1 part 1 - If you have </a:t>
            </a:r>
            <a:r>
              <a:rPr lang="en-GB" altLang="en-US" sz="3200" dirty="0" smtClean="0"/>
              <a:t>the resources at home, m</a:t>
            </a:r>
            <a:r>
              <a:rPr lang="en-GB" altLang="en-US" sz="3200" dirty="0" smtClean="0"/>
              <a:t>ake </a:t>
            </a:r>
            <a:r>
              <a:rPr lang="en-GB" altLang="en-US" sz="3200" dirty="0" smtClean="0"/>
              <a:t>a periscope</a:t>
            </a:r>
          </a:p>
        </p:txBody>
      </p:sp>
      <p:sp>
        <p:nvSpPr>
          <p:cNvPr id="7" name="Content Placeholder 6"/>
          <p:cNvSpPr>
            <a:spLocks noGrp="1"/>
          </p:cNvSpPr>
          <p:nvPr>
            <p:ph idx="1"/>
          </p:nvPr>
        </p:nvSpPr>
        <p:spPr>
          <a:xfrm>
            <a:off x="1423607" y="1845236"/>
            <a:ext cx="5574093" cy="4402137"/>
          </a:xfrm>
        </p:spPr>
        <p:txBody>
          <a:bodyPr anchor="ctr">
            <a:normAutofit/>
          </a:bodyPr>
          <a:lstStyle/>
          <a:p>
            <a:pPr marL="0" indent="0">
              <a:buNone/>
            </a:pPr>
            <a:r>
              <a:rPr lang="en-GB" altLang="en-US" sz="1800" dirty="0"/>
              <a:t>You are going to use your understanding of reflection and the angles of incidence and reflection to make a periscope.</a:t>
            </a:r>
          </a:p>
          <a:p>
            <a:pPr marL="0" indent="0">
              <a:buNone/>
            </a:pPr>
            <a:r>
              <a:rPr lang="en-GB" altLang="en-US" sz="1800" dirty="0"/>
              <a:t>A periscope is a device for seeing over or around something.</a:t>
            </a:r>
          </a:p>
          <a:p>
            <a:pPr marL="0" indent="0">
              <a:buNone/>
            </a:pPr>
            <a:r>
              <a:rPr lang="en-GB" altLang="en-US" sz="1800" dirty="0"/>
              <a:t>Periscopes were first used by sailors in around 1860, who used them in submarines to see above the surface of the water. They were also used by soldiers in the First World War, to see over the top of their trenches. They are still used today by tanks and some submarines.</a:t>
            </a:r>
          </a:p>
          <a:p>
            <a:pPr marL="0" indent="0">
              <a:buNone/>
            </a:pPr>
            <a:r>
              <a:rPr lang="en-GB" altLang="en-US" sz="1800" dirty="0"/>
              <a:t>A simple periscope is a tube with a mirror at either end. The mirrors need to be positioned so that the light is reflected from the mirror at one end, down the tube to the other mirror, then out of the tube to the observer’s eyes.</a:t>
            </a:r>
          </a:p>
        </p:txBody>
      </p:sp>
      <p:pic>
        <p:nvPicPr>
          <p:cNvPr id="174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1690689"/>
            <a:ext cx="31162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8857" y="6371801"/>
            <a:ext cx="8114394" cy="369332"/>
          </a:xfrm>
          <a:prstGeom prst="rect">
            <a:avLst/>
          </a:prstGeom>
        </p:spPr>
        <p:txBody>
          <a:bodyPr wrap="square">
            <a:spAutoFit/>
          </a:bodyPr>
          <a:lstStyle/>
          <a:p>
            <a:r>
              <a:rPr lang="en-GB" altLang="en-US" dirty="0" smtClean="0"/>
              <a:t>Use a cereal box, scissors, 2 mirrors and sticky tape to make your periscope.</a:t>
            </a:r>
          </a:p>
        </p:txBody>
      </p:sp>
      <p:sp>
        <p:nvSpPr>
          <p:cNvPr id="8" name="Title 5"/>
          <p:cNvSpPr txBox="1">
            <a:spLocks/>
          </p:cNvSpPr>
          <p:nvPr/>
        </p:nvSpPr>
        <p:spPr>
          <a:xfrm>
            <a:off x="10087536" y="610204"/>
            <a:ext cx="1969530" cy="1204913"/>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smtClean="0"/>
              <a:t>Don’t worry if you can’t – move on to Option 2!</a:t>
            </a:r>
            <a:endParaRPr lang="en-GB" altLang="en-US" dirty="0" smtClean="0"/>
          </a:p>
        </p:txBody>
      </p:sp>
    </p:spTree>
    <p:extLst>
      <p:ext uri="{BB962C8B-B14F-4D97-AF65-F5344CB8AC3E}">
        <p14:creationId xmlns:p14="http://schemas.microsoft.com/office/powerpoint/2010/main" val="705140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154614" y="1690689"/>
            <a:ext cx="4757737" cy="4402137"/>
          </a:xfrm>
          <a:prstGeom prst="rect">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2279651" y="1690689"/>
            <a:ext cx="2771775" cy="4402137"/>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0" name="Title 5"/>
          <p:cNvSpPr>
            <a:spLocks noGrp="1"/>
          </p:cNvSpPr>
          <p:nvPr>
            <p:ph type="title"/>
          </p:nvPr>
        </p:nvSpPr>
        <p:spPr>
          <a:xfrm>
            <a:off x="1981201" y="485776"/>
            <a:ext cx="8220075" cy="1204913"/>
          </a:xfrm>
        </p:spPr>
        <p:txBody>
          <a:bodyPr>
            <a:normAutofit fontScale="90000"/>
          </a:bodyPr>
          <a:lstStyle/>
          <a:p>
            <a:pPr algn="ctr"/>
            <a:r>
              <a:rPr lang="en-GB" altLang="en-US" dirty="0" smtClean="0"/>
              <a:t>Option 1 part 2 – How does it work? </a:t>
            </a:r>
            <a:endParaRPr lang="en-GB" altLang="en-US" dirty="0" smtClean="0"/>
          </a:p>
        </p:txBody>
      </p:sp>
      <p:sp>
        <p:nvSpPr>
          <p:cNvPr id="19461" name="Content Placeholder 6"/>
          <p:cNvSpPr>
            <a:spLocks noGrp="1"/>
          </p:cNvSpPr>
          <p:nvPr>
            <p:ph idx="1"/>
          </p:nvPr>
        </p:nvSpPr>
        <p:spPr>
          <a:xfrm>
            <a:off x="2274889" y="1690689"/>
            <a:ext cx="2776537" cy="4402137"/>
          </a:xfrm>
        </p:spPr>
        <p:txBody>
          <a:bodyPr>
            <a:normAutofit fontScale="70000" lnSpcReduction="20000"/>
          </a:bodyPr>
          <a:lstStyle/>
          <a:p>
            <a:pPr marL="0" indent="0">
              <a:buNone/>
            </a:pPr>
            <a:r>
              <a:rPr lang="en-GB" altLang="en-US" dirty="0" smtClean="0"/>
              <a:t>Test out your periscope by using it to look over things, such as your table or chair, or around </a:t>
            </a:r>
            <a:r>
              <a:rPr lang="en-GB" altLang="en-US" dirty="0" smtClean="0"/>
              <a:t>corners!</a:t>
            </a:r>
            <a:endParaRPr lang="en-GB" altLang="en-US" dirty="0" smtClean="0"/>
          </a:p>
          <a:p>
            <a:pPr marL="0" indent="0">
              <a:buNone/>
            </a:pPr>
            <a:r>
              <a:rPr lang="en-GB" altLang="en-US" dirty="0" smtClean="0"/>
              <a:t>Think about how it works. How is light reflected by the mirrors in the periscope?</a:t>
            </a:r>
          </a:p>
          <a:p>
            <a:pPr marL="0" indent="0">
              <a:buNone/>
            </a:pPr>
            <a:r>
              <a:rPr lang="en-GB" altLang="en-US" dirty="0" smtClean="0"/>
              <a:t>Complete your Periscope Activity Sheet </a:t>
            </a:r>
            <a:r>
              <a:rPr lang="en-GB" altLang="en-US" dirty="0" smtClean="0"/>
              <a:t>to explain your understanding. </a:t>
            </a:r>
            <a:endParaRPr lang="en-GB" altLang="en-US" dirty="0" smtClean="0"/>
          </a:p>
        </p:txBody>
      </p:sp>
      <p:pic>
        <p:nvPicPr>
          <p:cNvPr id="1946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432755">
            <a:off x="5357813" y="1836738"/>
            <a:ext cx="2876550" cy="4068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38326"/>
            <a:ext cx="2876550" cy="4067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8876">
            <a:off x="6834188" y="1885951"/>
            <a:ext cx="2874962" cy="4068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83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2 – Light it up! </a:t>
            </a:r>
            <a:endParaRPr lang="en-GB" dirty="0"/>
          </a:p>
        </p:txBody>
      </p:sp>
      <p:sp>
        <p:nvSpPr>
          <p:cNvPr id="3" name="Content Placeholder 2"/>
          <p:cNvSpPr>
            <a:spLocks noGrp="1"/>
          </p:cNvSpPr>
          <p:nvPr>
            <p:ph idx="1"/>
          </p:nvPr>
        </p:nvSpPr>
        <p:spPr>
          <a:xfrm>
            <a:off x="609600" y="1600201"/>
            <a:ext cx="3975279" cy="4942267"/>
          </a:xfrm>
        </p:spPr>
        <p:txBody>
          <a:bodyPr>
            <a:normAutofit fontScale="92500" lnSpcReduction="10000"/>
          </a:bodyPr>
          <a:lstStyle/>
          <a:p>
            <a:pPr marL="0" indent="0">
              <a:buNone/>
            </a:pPr>
            <a:r>
              <a:rPr lang="en-GB" dirty="0" smtClean="0"/>
              <a:t>If you can, print off the resource sheet and follow the instructions. </a:t>
            </a:r>
          </a:p>
          <a:p>
            <a:pPr marL="0" indent="0">
              <a:buNone/>
            </a:pPr>
            <a:r>
              <a:rPr lang="en-GB" dirty="0" smtClean="0"/>
              <a:t>If not, just have a go at following it on screen. </a:t>
            </a:r>
          </a:p>
          <a:p>
            <a:pPr marL="0" indent="0">
              <a:buNone/>
            </a:pPr>
            <a:r>
              <a:rPr lang="en-GB" dirty="0" smtClean="0"/>
              <a:t>When you have finished, write a short explanation in your books to explain how reflection works. You can draw a diagram too!</a:t>
            </a:r>
          </a:p>
          <a:p>
            <a:pPr marL="0" indent="0">
              <a:buNone/>
            </a:pPr>
            <a:endParaRPr lang="en-GB" dirty="0"/>
          </a:p>
        </p:txBody>
      </p:sp>
      <p:pic>
        <p:nvPicPr>
          <p:cNvPr id="6"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292" y="1600201"/>
            <a:ext cx="7001388" cy="4525963"/>
          </a:xfrm>
          <a:prstGeom prst="rect">
            <a:avLst/>
          </a:prstGeom>
        </p:spPr>
      </p:pic>
    </p:spTree>
    <p:extLst>
      <p:ext uri="{BB962C8B-B14F-4D97-AF65-F5344CB8AC3E}">
        <p14:creationId xmlns:p14="http://schemas.microsoft.com/office/powerpoint/2010/main" val="1825949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4888" y="1690688"/>
            <a:ext cx="7632700" cy="1416050"/>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Title 5"/>
          <p:cNvSpPr>
            <a:spLocks noGrp="1"/>
          </p:cNvSpPr>
          <p:nvPr>
            <p:ph type="title"/>
          </p:nvPr>
        </p:nvSpPr>
        <p:spPr>
          <a:xfrm>
            <a:off x="1981201" y="485776"/>
            <a:ext cx="8220075" cy="1204913"/>
          </a:xfrm>
        </p:spPr>
        <p:txBody>
          <a:bodyPr/>
          <a:lstStyle/>
          <a:p>
            <a:pPr algn="ctr"/>
            <a:r>
              <a:rPr lang="en-GB" altLang="en-US" dirty="0" smtClean="0"/>
              <a:t>How </a:t>
            </a:r>
            <a:r>
              <a:rPr lang="en-GB" altLang="en-US" dirty="0"/>
              <a:t>i</a:t>
            </a:r>
            <a:r>
              <a:rPr lang="en-GB" altLang="en-US" dirty="0" smtClean="0"/>
              <a:t>s </a:t>
            </a:r>
            <a:r>
              <a:rPr lang="en-GB" altLang="en-US" dirty="0"/>
              <a:t>l</a:t>
            </a:r>
            <a:r>
              <a:rPr lang="en-GB" altLang="en-US" dirty="0" smtClean="0"/>
              <a:t>ight </a:t>
            </a:r>
            <a:r>
              <a:rPr lang="en-GB" altLang="en-US" dirty="0"/>
              <a:t>r</a:t>
            </a:r>
            <a:r>
              <a:rPr lang="en-GB" altLang="en-US" dirty="0" smtClean="0"/>
              <a:t>eflected?</a:t>
            </a:r>
          </a:p>
        </p:txBody>
      </p:sp>
      <p:sp>
        <p:nvSpPr>
          <p:cNvPr id="10246" name="Content Placeholder 6"/>
          <p:cNvSpPr>
            <a:spLocks noGrp="1"/>
          </p:cNvSpPr>
          <p:nvPr>
            <p:ph idx="1"/>
          </p:nvPr>
        </p:nvSpPr>
        <p:spPr>
          <a:xfrm>
            <a:off x="2254251" y="1690688"/>
            <a:ext cx="7694613" cy="1644650"/>
          </a:xfrm>
        </p:spPr>
        <p:txBody>
          <a:bodyPr anchor="ctr">
            <a:normAutofit fontScale="70000" lnSpcReduction="20000"/>
          </a:bodyPr>
          <a:lstStyle/>
          <a:p>
            <a:pPr marL="0" indent="0">
              <a:buNone/>
            </a:pPr>
            <a:r>
              <a:rPr lang="en-GB" altLang="en-US" dirty="0" smtClean="0"/>
              <a:t>Read the following four </a:t>
            </a:r>
            <a:r>
              <a:rPr lang="en-GB" altLang="en-US" dirty="0" smtClean="0"/>
              <a:t>explanations of how light is reflected.</a:t>
            </a:r>
          </a:p>
          <a:p>
            <a:pPr marL="0" indent="0">
              <a:buNone/>
            </a:pPr>
            <a:r>
              <a:rPr lang="en-GB" altLang="en-US" dirty="0" smtClean="0"/>
              <a:t>Three of the explanations are false; only one of them is accurate</a:t>
            </a:r>
            <a:r>
              <a:rPr lang="en-GB" altLang="en-US" dirty="0" smtClean="0"/>
              <a:t>!</a:t>
            </a:r>
          </a:p>
          <a:p>
            <a:pPr marL="0" indent="0">
              <a:buNone/>
            </a:pPr>
            <a:r>
              <a:rPr lang="en-GB" altLang="en-US" dirty="0" smtClean="0"/>
              <a:t>Can you work out which one is the correct one? </a:t>
            </a:r>
            <a:endParaRPr lang="en-GB" altLang="en-US" dirty="0" smtClean="0"/>
          </a:p>
        </p:txBody>
      </p:sp>
      <p:sp>
        <p:nvSpPr>
          <p:cNvPr id="10247" name="Content Placeholder 6"/>
          <p:cNvSpPr>
            <a:spLocks/>
          </p:cNvSpPr>
          <p:nvPr/>
        </p:nvSpPr>
        <p:spPr bwMode="auto">
          <a:xfrm>
            <a:off x="2279650" y="3184526"/>
            <a:ext cx="3333750" cy="19034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buFont typeface="Arial" panose="020B0604020202020204" pitchFamily="34" charset="0"/>
              <a:buNone/>
            </a:pPr>
            <a:endParaRPr lang="en-GB" altLang="en-US" dirty="0"/>
          </a:p>
        </p:txBody>
      </p:sp>
      <p:pic>
        <p:nvPicPr>
          <p:cNvPr id="10249" name="Picture 4"/>
          <p:cNvPicPr>
            <a:picLocks noChangeAspect="1"/>
          </p:cNvPicPr>
          <p:nvPr/>
        </p:nvPicPr>
        <p:blipFill>
          <a:blip r:embed="rId2">
            <a:extLst>
              <a:ext uri="{28A0092B-C50C-407E-A947-70E740481C1C}">
                <a14:useLocalDpi xmlns:a14="http://schemas.microsoft.com/office/drawing/2010/main" val="0"/>
              </a:ext>
            </a:extLst>
          </a:blip>
          <a:srcRect b="2373"/>
          <a:stretch>
            <a:fillRect/>
          </a:stretch>
        </p:blipFill>
        <p:spPr bwMode="auto">
          <a:xfrm>
            <a:off x="5478464" y="3335338"/>
            <a:ext cx="44418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133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0575" y="0"/>
            <a:ext cx="4849025" cy="7050745"/>
          </a:xfrm>
        </p:spPr>
      </p:pic>
    </p:spTree>
    <p:extLst>
      <p:ext uri="{BB962C8B-B14F-4D97-AF65-F5344CB8AC3E}">
        <p14:creationId xmlns:p14="http://schemas.microsoft.com/office/powerpoint/2010/main" val="271108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563" y="0"/>
            <a:ext cx="4686642" cy="6737050"/>
          </a:xfrm>
        </p:spPr>
      </p:pic>
    </p:spTree>
    <p:extLst>
      <p:ext uri="{BB962C8B-B14F-4D97-AF65-F5344CB8AC3E}">
        <p14:creationId xmlns:p14="http://schemas.microsoft.com/office/powerpoint/2010/main" val="297826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0348" y="0"/>
            <a:ext cx="4723190" cy="6880539"/>
          </a:xfrm>
        </p:spPr>
      </p:pic>
    </p:spTree>
    <p:extLst>
      <p:ext uri="{BB962C8B-B14F-4D97-AF65-F5344CB8AC3E}">
        <p14:creationId xmlns:p14="http://schemas.microsoft.com/office/powerpoint/2010/main" val="244156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98" y="34989"/>
            <a:ext cx="4714777" cy="6823011"/>
          </a:xfrm>
        </p:spPr>
      </p:pic>
    </p:spTree>
    <p:extLst>
      <p:ext uri="{BB962C8B-B14F-4D97-AF65-F5344CB8AC3E}">
        <p14:creationId xmlns:p14="http://schemas.microsoft.com/office/powerpoint/2010/main" val="165383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400" dirty="0" smtClean="0"/>
              <a:t>Which one is accurate?</a:t>
            </a:r>
            <a:endParaRPr lang="en-GB" sz="4400" dirty="0"/>
          </a:p>
        </p:txBody>
      </p:sp>
    </p:spTree>
    <p:extLst>
      <p:ext uri="{BB962C8B-B14F-4D97-AF65-F5344CB8AC3E}">
        <p14:creationId xmlns:p14="http://schemas.microsoft.com/office/powerpoint/2010/main" val="17601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617" y="1442434"/>
            <a:ext cx="9066727" cy="5125791"/>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5"/>
          <p:cNvSpPr>
            <a:spLocks noGrp="1"/>
          </p:cNvSpPr>
          <p:nvPr>
            <p:ph type="title"/>
          </p:nvPr>
        </p:nvSpPr>
        <p:spPr>
          <a:xfrm>
            <a:off x="1981200" y="116133"/>
            <a:ext cx="8220075" cy="1204913"/>
          </a:xfrm>
        </p:spPr>
        <p:txBody>
          <a:bodyPr>
            <a:normAutofit/>
          </a:bodyPr>
          <a:lstStyle/>
          <a:p>
            <a:pPr algn="ctr"/>
            <a:r>
              <a:rPr lang="en-GB" altLang="en-US" dirty="0" smtClean="0"/>
              <a:t>Reflection explanation 3! </a:t>
            </a:r>
            <a:endParaRPr lang="en-GB" altLang="en-US" dirty="0" smtClean="0"/>
          </a:p>
        </p:txBody>
      </p:sp>
      <p:sp>
        <p:nvSpPr>
          <p:cNvPr id="7" name="Content Placeholder 6"/>
          <p:cNvSpPr>
            <a:spLocks noGrp="1"/>
          </p:cNvSpPr>
          <p:nvPr>
            <p:ph idx="1"/>
          </p:nvPr>
        </p:nvSpPr>
        <p:spPr>
          <a:xfrm>
            <a:off x="1751616" y="1442434"/>
            <a:ext cx="8950728" cy="4803818"/>
          </a:xfrm>
        </p:spPr>
        <p:txBody>
          <a:bodyPr>
            <a:normAutofit fontScale="92500" lnSpcReduction="10000"/>
          </a:bodyPr>
          <a:lstStyle/>
          <a:p>
            <a:pPr marL="0" indent="0">
              <a:buNone/>
            </a:pPr>
            <a:r>
              <a:rPr lang="en-GB" altLang="en-US" dirty="0" smtClean="0"/>
              <a:t>Reflection is when light bounces off a surface, changing the direction of a ray of light. </a:t>
            </a:r>
          </a:p>
          <a:p>
            <a:pPr marL="0" indent="0">
              <a:buNone/>
            </a:pPr>
            <a:r>
              <a:rPr lang="en-GB" altLang="en-US" dirty="0" smtClean="0"/>
              <a:t>All objects reflect light; smooth and shiny surface reflect all the rays of light at the same angle, rather than scattering the rays of light </a:t>
            </a:r>
            <a:r>
              <a:rPr lang="en-GB" altLang="en-US" dirty="0" smtClean="0"/>
              <a:t>like </a:t>
            </a:r>
            <a:r>
              <a:rPr lang="en-GB" altLang="en-US" dirty="0" smtClean="0"/>
              <a:t>rough or dull surfaces.</a:t>
            </a:r>
          </a:p>
          <a:p>
            <a:pPr marL="0" indent="0">
              <a:buNone/>
            </a:pPr>
            <a:r>
              <a:rPr lang="en-GB" altLang="en-US" dirty="0" smtClean="0"/>
              <a:t>The light ray that hits the </a:t>
            </a:r>
            <a:br>
              <a:rPr lang="en-GB" altLang="en-US" dirty="0" smtClean="0"/>
            </a:br>
            <a:r>
              <a:rPr lang="en-GB" altLang="en-US" dirty="0" smtClean="0"/>
              <a:t>mirror or other object is </a:t>
            </a:r>
            <a:br>
              <a:rPr lang="en-GB" altLang="en-US" dirty="0" smtClean="0"/>
            </a:br>
            <a:r>
              <a:rPr lang="en-GB" altLang="en-US" dirty="0" smtClean="0"/>
              <a:t>described as the incident </a:t>
            </a:r>
            <a:br>
              <a:rPr lang="en-GB" altLang="en-US" dirty="0" smtClean="0"/>
            </a:br>
            <a:r>
              <a:rPr lang="en-GB" altLang="en-US" dirty="0" smtClean="0"/>
              <a:t>ray, and the ray of light </a:t>
            </a:r>
            <a:br>
              <a:rPr lang="en-GB" altLang="en-US" dirty="0" smtClean="0"/>
            </a:br>
            <a:r>
              <a:rPr lang="en-GB" altLang="en-US" dirty="0" smtClean="0"/>
              <a:t>that bounces off is known </a:t>
            </a:r>
            <a:br>
              <a:rPr lang="en-GB" altLang="en-US" dirty="0" smtClean="0"/>
            </a:br>
            <a:r>
              <a:rPr lang="en-GB" altLang="en-US" dirty="0" smtClean="0"/>
              <a:t>as the reflected ray.</a:t>
            </a:r>
          </a:p>
        </p:txBody>
      </p:sp>
      <p:pic>
        <p:nvPicPr>
          <p:cNvPr id="11269" name="Picture 2"/>
          <p:cNvPicPr>
            <a:picLocks noChangeAspect="1"/>
          </p:cNvPicPr>
          <p:nvPr/>
        </p:nvPicPr>
        <p:blipFill>
          <a:blip r:embed="rId2" cstate="print">
            <a:extLst>
              <a:ext uri="{28A0092B-C50C-407E-A947-70E740481C1C}">
                <a14:useLocalDpi xmlns:a14="http://schemas.microsoft.com/office/drawing/2010/main" val="0"/>
              </a:ext>
            </a:extLst>
          </a:blip>
          <a:srcRect b="3229"/>
          <a:stretch>
            <a:fillRect/>
          </a:stretch>
        </p:blipFill>
        <p:spPr bwMode="auto">
          <a:xfrm>
            <a:off x="6326982" y="3661081"/>
            <a:ext cx="3735835" cy="27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rot="16200000">
            <a:off x="6622257" y="4542071"/>
            <a:ext cx="3040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solidFill>
                  <a:srgbClr val="C00000"/>
                </a:solidFill>
              </a:rPr>
              <a:t>- - - - - - - - - - - - - - - - - - - - - - - -</a:t>
            </a:r>
          </a:p>
        </p:txBody>
      </p:sp>
      <p:sp>
        <p:nvSpPr>
          <p:cNvPr id="11271" name="TextBox 8"/>
          <p:cNvSpPr txBox="1">
            <a:spLocks noChangeArrowheads="1"/>
          </p:cNvSpPr>
          <p:nvPr/>
        </p:nvSpPr>
        <p:spPr bwMode="auto">
          <a:xfrm>
            <a:off x="8843885" y="51993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incident ray</a:t>
            </a:r>
          </a:p>
        </p:txBody>
      </p:sp>
      <p:sp>
        <p:nvSpPr>
          <p:cNvPr id="11272" name="TextBox 9"/>
          <p:cNvSpPr txBox="1">
            <a:spLocks noChangeArrowheads="1"/>
          </p:cNvSpPr>
          <p:nvPr/>
        </p:nvSpPr>
        <p:spPr bwMode="auto">
          <a:xfrm>
            <a:off x="6326982" y="5199375"/>
            <a:ext cx="1395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dirty="0"/>
              <a:t>reflected ray</a:t>
            </a:r>
          </a:p>
        </p:txBody>
      </p:sp>
    </p:spTree>
    <p:extLst>
      <p:ext uri="{BB962C8B-B14F-4D97-AF65-F5344CB8AC3E}">
        <p14:creationId xmlns:p14="http://schemas.microsoft.com/office/powerpoint/2010/main" val="859261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74888" y="3482975"/>
            <a:ext cx="7632700" cy="2609850"/>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553792" y="1690689"/>
            <a:ext cx="11410681" cy="1792287"/>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Title 5"/>
          <p:cNvSpPr>
            <a:spLocks noGrp="1"/>
          </p:cNvSpPr>
          <p:nvPr>
            <p:ph type="title"/>
          </p:nvPr>
        </p:nvSpPr>
        <p:spPr>
          <a:xfrm>
            <a:off x="1981201" y="485776"/>
            <a:ext cx="8220075" cy="1204913"/>
          </a:xfrm>
        </p:spPr>
        <p:txBody>
          <a:bodyPr/>
          <a:lstStyle/>
          <a:p>
            <a:pPr algn="ctr"/>
            <a:r>
              <a:rPr lang="en-GB" altLang="en-US" dirty="0" smtClean="0"/>
              <a:t>How is </a:t>
            </a:r>
            <a:r>
              <a:rPr lang="en-GB" altLang="en-US" dirty="0"/>
              <a:t>l</a:t>
            </a:r>
            <a:r>
              <a:rPr lang="en-GB" altLang="en-US" dirty="0" smtClean="0"/>
              <a:t>ight reflected?</a:t>
            </a:r>
          </a:p>
        </p:txBody>
      </p:sp>
      <p:sp>
        <p:nvSpPr>
          <p:cNvPr id="12293" name="Content Placeholder 6"/>
          <p:cNvSpPr>
            <a:spLocks noGrp="1"/>
          </p:cNvSpPr>
          <p:nvPr>
            <p:ph idx="1"/>
          </p:nvPr>
        </p:nvSpPr>
        <p:spPr>
          <a:xfrm>
            <a:off x="613513" y="1718470"/>
            <a:ext cx="11350959" cy="1792287"/>
          </a:xfrm>
        </p:spPr>
        <p:txBody>
          <a:bodyPr>
            <a:normAutofit fontScale="92500" lnSpcReduction="20000"/>
          </a:bodyPr>
          <a:lstStyle/>
          <a:p>
            <a:pPr marL="0" indent="0">
              <a:buNone/>
            </a:pPr>
            <a:r>
              <a:rPr lang="en-GB" altLang="en-US" dirty="0" smtClean="0"/>
              <a:t>When rays of light reflect, </a:t>
            </a:r>
            <a:r>
              <a:rPr lang="en-GB" altLang="en-US" dirty="0" smtClean="0"/>
              <a:t>the </a:t>
            </a:r>
            <a:r>
              <a:rPr lang="en-GB" altLang="en-US" dirty="0" smtClean="0"/>
              <a:t>angle of incidence </a:t>
            </a:r>
            <a:r>
              <a:rPr lang="en-GB" altLang="en-US" dirty="0" smtClean="0"/>
              <a:t>is always the same as the angle </a:t>
            </a:r>
            <a:r>
              <a:rPr lang="en-GB" altLang="en-US" dirty="0" smtClean="0"/>
              <a:t>of reflection.</a:t>
            </a:r>
          </a:p>
          <a:p>
            <a:pPr marL="0" indent="0">
              <a:buNone/>
            </a:pPr>
            <a:r>
              <a:rPr lang="en-GB" altLang="en-US" dirty="0" smtClean="0"/>
              <a:t>The red dashed line is called the ‘normal’ line. It is drawn at a right angle, or perpendicular to the reflector.</a:t>
            </a:r>
          </a:p>
        </p:txBody>
      </p:sp>
      <p:pic>
        <p:nvPicPr>
          <p:cNvPr id="122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6739" y="3482975"/>
            <a:ext cx="34385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3"/>
          <p:cNvSpPr txBox="1">
            <a:spLocks noChangeArrowheads="1"/>
          </p:cNvSpPr>
          <p:nvPr/>
        </p:nvSpPr>
        <p:spPr bwMode="auto">
          <a:xfrm rot="16200000">
            <a:off x="4811713" y="4235451"/>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r>
              <a:rPr lang="en-GB" altLang="en-US">
                <a:solidFill>
                  <a:srgbClr val="C00000"/>
                </a:solidFill>
              </a:rPr>
              <a:t>- - - - - - - - - - - - - - - - - - -</a:t>
            </a:r>
          </a:p>
        </p:txBody>
      </p:sp>
      <p:sp>
        <p:nvSpPr>
          <p:cNvPr id="9" name="TextBox 8"/>
          <p:cNvSpPr txBox="1">
            <a:spLocks noChangeArrowheads="1"/>
          </p:cNvSpPr>
          <p:nvPr/>
        </p:nvSpPr>
        <p:spPr bwMode="auto">
          <a:xfrm>
            <a:off x="5338763" y="4137026"/>
            <a:ext cx="91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200"/>
              <a:t>angle of</a:t>
            </a:r>
            <a:br>
              <a:rPr lang="en-GB" altLang="en-US" sz="1200"/>
            </a:br>
            <a:r>
              <a:rPr lang="en-GB" altLang="en-US" sz="1200"/>
              <a:t>incidence</a:t>
            </a:r>
          </a:p>
        </p:txBody>
      </p:sp>
      <p:sp>
        <p:nvSpPr>
          <p:cNvPr id="15" name="Content Placeholder 6"/>
          <p:cNvSpPr>
            <a:spLocks/>
          </p:cNvSpPr>
          <p:nvPr/>
        </p:nvSpPr>
        <p:spPr bwMode="auto">
          <a:xfrm>
            <a:off x="2274888" y="3482975"/>
            <a:ext cx="2101850" cy="2609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buFont typeface="Arial" panose="020B0604020202020204" pitchFamily="34" charset="0"/>
              <a:buNone/>
            </a:pPr>
            <a:r>
              <a:rPr lang="en-GB" altLang="en-US" dirty="0"/>
              <a:t>The angle of incidence is the angle between the normal line and the incident ray of light.</a:t>
            </a:r>
          </a:p>
        </p:txBody>
      </p:sp>
      <p:sp>
        <p:nvSpPr>
          <p:cNvPr id="16" name="Content Placeholder 6"/>
          <p:cNvSpPr>
            <a:spLocks/>
          </p:cNvSpPr>
          <p:nvPr/>
        </p:nvSpPr>
        <p:spPr bwMode="auto">
          <a:xfrm>
            <a:off x="7815263" y="3482975"/>
            <a:ext cx="2082800" cy="2609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buFont typeface="Arial" panose="020B0604020202020204" pitchFamily="34" charset="0"/>
              <a:buNone/>
            </a:pPr>
            <a:r>
              <a:rPr lang="en-GB" altLang="en-US"/>
              <a:t>The angle of reflection is the angle between the normal line and the reflected ray of light.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48280" b="84242"/>
          <a:stretch>
            <a:fillRect/>
          </a:stretch>
        </p:blipFill>
        <p:spPr bwMode="auto">
          <a:xfrm>
            <a:off x="6184901" y="4978401"/>
            <a:ext cx="3905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5249863" y="4529139"/>
            <a:ext cx="938212" cy="117157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197600" y="3683001"/>
            <a:ext cx="1614488" cy="201771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6091238" y="4137026"/>
            <a:ext cx="91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r>
              <a:rPr lang="en-GB" altLang="en-US" sz="1200"/>
              <a:t>angle of</a:t>
            </a:r>
            <a:br>
              <a:rPr lang="en-GB" altLang="en-US" sz="1200"/>
            </a:br>
            <a:r>
              <a:rPr lang="en-GB" altLang="en-US" sz="1200"/>
              <a:t>reflection</a:t>
            </a:r>
          </a:p>
        </p:txBody>
      </p:sp>
      <p:cxnSp>
        <p:nvCxnSpPr>
          <p:cNvPr id="30" name="Straight Connector 29"/>
          <p:cNvCxnSpPr>
            <a:stCxn id="9" idx="2"/>
          </p:cNvCxnSpPr>
          <p:nvPr/>
        </p:nvCxnSpPr>
        <p:spPr>
          <a:xfrm>
            <a:off x="5799139" y="4597400"/>
            <a:ext cx="282575" cy="3937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2"/>
          </p:cNvCxnSpPr>
          <p:nvPr/>
        </p:nvCxnSpPr>
        <p:spPr>
          <a:xfrm flipH="1">
            <a:off x="6284913" y="4597400"/>
            <a:ext cx="266700" cy="39370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a:extLst>
              <a:ext uri="{28A0092B-C50C-407E-A947-70E740481C1C}">
                <a14:useLocalDpi xmlns:a14="http://schemas.microsoft.com/office/drawing/2010/main" val="0"/>
              </a:ext>
            </a:extLst>
          </a:blip>
          <a:srcRect l="-1283" r="50198" b="83765"/>
          <a:stretch>
            <a:fillRect/>
          </a:stretch>
        </p:blipFill>
        <p:spPr bwMode="auto">
          <a:xfrm>
            <a:off x="5815013" y="4976814"/>
            <a:ext cx="3857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566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6" grpId="0" build="p"/>
      <p:bldP spid="2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667</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Sassoon Infant Rg</vt:lpstr>
      <vt:lpstr>1_Office Theme</vt:lpstr>
      <vt:lpstr>I can understand how mirrors reflect light and how they can help us see objects</vt:lpstr>
      <vt:lpstr>How is light reflected?</vt:lpstr>
      <vt:lpstr>PowerPoint Presentation</vt:lpstr>
      <vt:lpstr>PowerPoint Presentation</vt:lpstr>
      <vt:lpstr>PowerPoint Presentation</vt:lpstr>
      <vt:lpstr>PowerPoint Presentation</vt:lpstr>
      <vt:lpstr>PowerPoint Presentation</vt:lpstr>
      <vt:lpstr>Reflection explanation 3! </vt:lpstr>
      <vt:lpstr>How is light reflected?</vt:lpstr>
      <vt:lpstr>Seeing reflections</vt:lpstr>
      <vt:lpstr>Seeing reflections</vt:lpstr>
      <vt:lpstr>Seeing reflections</vt:lpstr>
      <vt:lpstr>Option 1 part 1 - If you have the resources at home, make a periscope</vt:lpstr>
      <vt:lpstr>Option 1 part 2 – How does it work? </vt:lpstr>
      <vt:lpstr>Option 2 – Light it up! </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understand how mirrors reflect light, and how they can help us see objects</dc:title>
  <dc:creator>lizzie.durling</dc:creator>
  <cp:lastModifiedBy>lizzie.durling</cp:lastModifiedBy>
  <cp:revision>8</cp:revision>
  <dcterms:created xsi:type="dcterms:W3CDTF">2020-03-07T13:34:42Z</dcterms:created>
  <dcterms:modified xsi:type="dcterms:W3CDTF">2020-03-23T15:25:44Z</dcterms:modified>
</cp:coreProperties>
</file>