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32" r:id="rId1"/>
  </p:sldMasterIdLst>
  <p:sldIdLst>
    <p:sldId id="298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84" r:id="rId25"/>
    <p:sldId id="285" r:id="rId26"/>
    <p:sldId id="286" r:id="rId27"/>
    <p:sldId id="287" r:id="rId28"/>
    <p:sldId id="288" r:id="rId29"/>
    <p:sldId id="289" r:id="rId30"/>
    <p:sldId id="290" r:id="rId31"/>
    <p:sldId id="291" r:id="rId32"/>
    <p:sldId id="279" r:id="rId33"/>
    <p:sldId id="280" r:id="rId34"/>
    <p:sldId id="281" r:id="rId35"/>
    <p:sldId id="282" r:id="rId36"/>
    <p:sldId id="283" r:id="rId37"/>
    <p:sldId id="292" r:id="rId38"/>
    <p:sldId id="293" r:id="rId39"/>
    <p:sldId id="294" r:id="rId40"/>
    <p:sldId id="295" r:id="rId41"/>
    <p:sldId id="296" r:id="rId42"/>
    <p:sldId id="297" r:id="rId4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4706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" y="18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6DFF08F-DC6B-4601-B491-B0F83F6DD2DA}" type="datetimeFigureOut">
              <a:rPr lang="en-US" smtClean="0"/>
              <a:pPr/>
              <a:t>3/30/2020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608713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3/30/2020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27141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3/30/2020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76027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3/30/2020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99881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3/30/2020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844518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3/30/2020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9322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3/30/2020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43894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3/30/2020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04070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3/30/2020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846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3/30/2020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29002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3/30/2020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497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96DFF08F-DC6B-4601-B491-B0F83F6DD2DA}" type="datetimeFigureOut">
              <a:rPr lang="en-US" smtClean="0"/>
              <a:pPr/>
              <a:t>3/30/2020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72792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l="-2000" t="-79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9600" dirty="0">
                <a:solidFill>
                  <a:srgbClr val="002060"/>
                </a:solidFill>
                <a:latin typeface="Comic Sans MS" panose="030F0702030302020204" pitchFamily="66" charset="0"/>
              </a:rPr>
              <a:t>Easter quiz!</a:t>
            </a:r>
          </a:p>
        </p:txBody>
      </p:sp>
    </p:spTree>
    <p:extLst>
      <p:ext uri="{BB962C8B-B14F-4D97-AF65-F5344CB8AC3E}">
        <p14:creationId xmlns:p14="http://schemas.microsoft.com/office/powerpoint/2010/main" val="19317262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740" y="609600"/>
            <a:ext cx="11704320" cy="2156460"/>
          </a:xfrm>
        </p:spPr>
        <p:txBody>
          <a:bodyPr>
            <a:normAutofit fontScale="90000"/>
          </a:bodyPr>
          <a:lstStyle/>
          <a:p>
            <a:pPr algn="ctr"/>
            <a:r>
              <a:rPr lang="en-GB" sz="6000" b="1" dirty="0">
                <a:solidFill>
                  <a:srgbClr val="002060"/>
                </a:solidFill>
                <a:latin typeface="Comic Sans MS" panose="030F0702030302020204" pitchFamily="66" charset="0"/>
              </a:rPr>
              <a:t>5. What was the meal that Jesus had with his followers before he died?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3093720"/>
            <a:ext cx="9872871" cy="4038600"/>
          </a:xfrm>
        </p:spPr>
        <p:txBody>
          <a:bodyPr>
            <a:normAutofit/>
          </a:bodyPr>
          <a:lstStyle/>
          <a:p>
            <a:pPr marL="502920" indent="-457200">
              <a:buAutoNum type="alphaLcPeriod"/>
            </a:pPr>
            <a:r>
              <a:rPr lang="en-GB" sz="5400" dirty="0">
                <a:solidFill>
                  <a:srgbClr val="002060"/>
                </a:solidFill>
                <a:latin typeface="Comic Sans MS" panose="030F0702030302020204" pitchFamily="66" charset="0"/>
              </a:rPr>
              <a:t> Last Supper</a:t>
            </a:r>
          </a:p>
          <a:p>
            <a:pPr marL="502920" indent="-457200">
              <a:buAutoNum type="alphaLcPeriod"/>
            </a:pPr>
            <a:r>
              <a:rPr lang="en-GB" sz="5400" dirty="0">
                <a:solidFill>
                  <a:srgbClr val="002060"/>
                </a:solidFill>
                <a:latin typeface="Comic Sans MS" panose="030F0702030302020204" pitchFamily="66" charset="0"/>
              </a:rPr>
              <a:t> Final Dinner</a:t>
            </a:r>
          </a:p>
          <a:p>
            <a:pPr marL="502920" indent="-457200">
              <a:buAutoNum type="alphaLcPeriod"/>
            </a:pPr>
            <a:r>
              <a:rPr lang="en-GB" sz="5400" dirty="0">
                <a:solidFill>
                  <a:srgbClr val="002060"/>
                </a:solidFill>
                <a:latin typeface="Comic Sans MS" panose="030F0702030302020204" pitchFamily="66" charset="0"/>
              </a:rPr>
              <a:t> Last Breakfast</a:t>
            </a:r>
          </a:p>
        </p:txBody>
      </p:sp>
    </p:spTree>
    <p:extLst>
      <p:ext uri="{BB962C8B-B14F-4D97-AF65-F5344CB8AC3E}">
        <p14:creationId xmlns:p14="http://schemas.microsoft.com/office/powerpoint/2010/main" val="20757733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4340" y="609600"/>
            <a:ext cx="11338560" cy="4213860"/>
          </a:xfrm>
        </p:spPr>
        <p:txBody>
          <a:bodyPr>
            <a:noAutofit/>
          </a:bodyPr>
          <a:lstStyle/>
          <a:p>
            <a:pPr algn="ctr"/>
            <a:r>
              <a:rPr lang="en-GB" sz="9600" b="1" dirty="0">
                <a:solidFill>
                  <a:srgbClr val="002060"/>
                </a:solidFill>
                <a:latin typeface="Comic Sans MS" panose="030F0702030302020204" pitchFamily="66" charset="0"/>
              </a:rPr>
              <a:t>a. Last Supper</a:t>
            </a:r>
          </a:p>
        </p:txBody>
      </p:sp>
    </p:spTree>
    <p:extLst>
      <p:ext uri="{BB962C8B-B14F-4D97-AF65-F5344CB8AC3E}">
        <p14:creationId xmlns:p14="http://schemas.microsoft.com/office/powerpoint/2010/main" val="38477642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740" y="609600"/>
            <a:ext cx="11704320" cy="2156460"/>
          </a:xfrm>
        </p:spPr>
        <p:txBody>
          <a:bodyPr>
            <a:normAutofit/>
          </a:bodyPr>
          <a:lstStyle/>
          <a:p>
            <a:pPr algn="ctr"/>
            <a:r>
              <a:rPr lang="en-GB" sz="6000" b="1" dirty="0">
                <a:solidFill>
                  <a:srgbClr val="002060"/>
                </a:solidFill>
                <a:latin typeface="Comic Sans MS" panose="030F0702030302020204" pitchFamily="66" charset="0"/>
              </a:rPr>
              <a:t>6. Who were the soldiers that guarded Jesus?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3093720"/>
            <a:ext cx="9872871" cy="4038600"/>
          </a:xfrm>
        </p:spPr>
        <p:txBody>
          <a:bodyPr>
            <a:normAutofit/>
          </a:bodyPr>
          <a:lstStyle/>
          <a:p>
            <a:pPr marL="502920" indent="-457200">
              <a:buAutoNum type="alphaLcPeriod"/>
            </a:pPr>
            <a:r>
              <a:rPr lang="en-GB" sz="5400" dirty="0">
                <a:solidFill>
                  <a:srgbClr val="002060"/>
                </a:solidFill>
                <a:latin typeface="Comic Sans MS" panose="030F0702030302020204" pitchFamily="66" charset="0"/>
              </a:rPr>
              <a:t> Romans</a:t>
            </a:r>
          </a:p>
          <a:p>
            <a:pPr marL="502920" indent="-457200">
              <a:buAutoNum type="alphaLcPeriod"/>
            </a:pPr>
            <a:r>
              <a:rPr lang="en-GB" sz="5400" dirty="0">
                <a:solidFill>
                  <a:srgbClr val="002060"/>
                </a:solidFill>
                <a:latin typeface="Comic Sans MS" panose="030F0702030302020204" pitchFamily="66" charset="0"/>
              </a:rPr>
              <a:t> Greeks</a:t>
            </a:r>
          </a:p>
          <a:p>
            <a:pPr marL="502920" indent="-457200">
              <a:buAutoNum type="alphaLcPeriod"/>
            </a:pPr>
            <a:r>
              <a:rPr lang="en-GB" sz="5400" dirty="0">
                <a:solidFill>
                  <a:srgbClr val="002060"/>
                </a:solidFill>
                <a:latin typeface="Comic Sans MS" panose="030F0702030302020204" pitchFamily="66" charset="0"/>
              </a:rPr>
              <a:t> Egyptian</a:t>
            </a:r>
          </a:p>
        </p:txBody>
      </p:sp>
    </p:spTree>
    <p:extLst>
      <p:ext uri="{BB962C8B-B14F-4D97-AF65-F5344CB8AC3E}">
        <p14:creationId xmlns:p14="http://schemas.microsoft.com/office/powerpoint/2010/main" val="15152629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4340" y="609600"/>
            <a:ext cx="11338560" cy="4213860"/>
          </a:xfrm>
        </p:spPr>
        <p:txBody>
          <a:bodyPr>
            <a:noAutofit/>
          </a:bodyPr>
          <a:lstStyle/>
          <a:p>
            <a:pPr algn="ctr"/>
            <a:r>
              <a:rPr lang="en-GB" sz="9600" b="1" dirty="0">
                <a:solidFill>
                  <a:srgbClr val="002060"/>
                </a:solidFill>
                <a:latin typeface="Comic Sans MS" panose="030F0702030302020204" pitchFamily="66" charset="0"/>
              </a:rPr>
              <a:t>a. Romans</a:t>
            </a:r>
          </a:p>
        </p:txBody>
      </p:sp>
    </p:spTree>
    <p:extLst>
      <p:ext uri="{BB962C8B-B14F-4D97-AF65-F5344CB8AC3E}">
        <p14:creationId xmlns:p14="http://schemas.microsoft.com/office/powerpoint/2010/main" val="36205429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740" y="609600"/>
            <a:ext cx="11704320" cy="2156460"/>
          </a:xfrm>
        </p:spPr>
        <p:txBody>
          <a:bodyPr>
            <a:normAutofit/>
          </a:bodyPr>
          <a:lstStyle/>
          <a:p>
            <a:pPr algn="ctr"/>
            <a:r>
              <a:rPr lang="en-GB" sz="6000" b="1" dirty="0">
                <a:solidFill>
                  <a:srgbClr val="002060"/>
                </a:solidFill>
                <a:latin typeface="Comic Sans MS" panose="030F0702030302020204" pitchFamily="66" charset="0"/>
              </a:rPr>
              <a:t>7. What do you eat on Shrove Tuesday?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3093720"/>
            <a:ext cx="9872871" cy="4038600"/>
          </a:xfrm>
        </p:spPr>
        <p:txBody>
          <a:bodyPr>
            <a:normAutofit/>
          </a:bodyPr>
          <a:lstStyle/>
          <a:p>
            <a:pPr marL="502920" indent="-457200">
              <a:buAutoNum type="alphaLcPeriod"/>
            </a:pPr>
            <a:r>
              <a:rPr lang="en-GB" sz="5400" dirty="0">
                <a:solidFill>
                  <a:srgbClr val="002060"/>
                </a:solidFill>
                <a:latin typeface="Comic Sans MS" panose="030F0702030302020204" pitchFamily="66" charset="0"/>
              </a:rPr>
              <a:t> Pizza</a:t>
            </a:r>
          </a:p>
          <a:p>
            <a:pPr marL="502920" indent="-457200">
              <a:buAutoNum type="alphaLcPeriod"/>
            </a:pPr>
            <a:r>
              <a:rPr lang="en-GB" sz="5400" dirty="0">
                <a:solidFill>
                  <a:srgbClr val="002060"/>
                </a:solidFill>
                <a:latin typeface="Comic Sans MS" panose="030F0702030302020204" pitchFamily="66" charset="0"/>
              </a:rPr>
              <a:t> Hot Cross Buns</a:t>
            </a:r>
          </a:p>
          <a:p>
            <a:pPr marL="502920" indent="-457200">
              <a:buAutoNum type="alphaLcPeriod"/>
            </a:pPr>
            <a:r>
              <a:rPr lang="en-GB" sz="5400" dirty="0">
                <a:solidFill>
                  <a:srgbClr val="002060"/>
                </a:solidFill>
                <a:latin typeface="Comic Sans MS" panose="030F0702030302020204" pitchFamily="66" charset="0"/>
              </a:rPr>
              <a:t> Pancakes</a:t>
            </a:r>
          </a:p>
        </p:txBody>
      </p:sp>
    </p:spTree>
    <p:extLst>
      <p:ext uri="{BB962C8B-B14F-4D97-AF65-F5344CB8AC3E}">
        <p14:creationId xmlns:p14="http://schemas.microsoft.com/office/powerpoint/2010/main" val="6083084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4340" y="609600"/>
            <a:ext cx="11338560" cy="4213860"/>
          </a:xfrm>
        </p:spPr>
        <p:txBody>
          <a:bodyPr>
            <a:noAutofit/>
          </a:bodyPr>
          <a:lstStyle/>
          <a:p>
            <a:pPr algn="ctr"/>
            <a:r>
              <a:rPr lang="en-GB" sz="9600" b="1" dirty="0">
                <a:solidFill>
                  <a:srgbClr val="002060"/>
                </a:solidFill>
                <a:latin typeface="Comic Sans MS" panose="030F0702030302020204" pitchFamily="66" charset="0"/>
              </a:rPr>
              <a:t>c. Pancakes</a:t>
            </a:r>
          </a:p>
        </p:txBody>
      </p:sp>
    </p:spTree>
    <p:extLst>
      <p:ext uri="{BB962C8B-B14F-4D97-AF65-F5344CB8AC3E}">
        <p14:creationId xmlns:p14="http://schemas.microsoft.com/office/powerpoint/2010/main" val="403422179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740" y="609600"/>
            <a:ext cx="11704320" cy="2156460"/>
          </a:xfrm>
        </p:spPr>
        <p:txBody>
          <a:bodyPr>
            <a:normAutofit/>
          </a:bodyPr>
          <a:lstStyle/>
          <a:p>
            <a:pPr algn="ctr"/>
            <a:r>
              <a:rPr lang="en-GB" sz="6000" b="1" dirty="0">
                <a:solidFill>
                  <a:srgbClr val="002060"/>
                </a:solidFill>
                <a:latin typeface="Comic Sans MS" panose="030F0702030302020204" pitchFamily="66" charset="0"/>
              </a:rPr>
              <a:t>8. What kind of bread do you eat at Easter?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3093720"/>
            <a:ext cx="9872871" cy="4038600"/>
          </a:xfrm>
        </p:spPr>
        <p:txBody>
          <a:bodyPr>
            <a:normAutofit/>
          </a:bodyPr>
          <a:lstStyle/>
          <a:p>
            <a:pPr marL="502920" indent="-457200">
              <a:buAutoNum type="alphaLcPeriod"/>
            </a:pPr>
            <a:r>
              <a:rPr lang="en-GB" sz="5400" dirty="0">
                <a:solidFill>
                  <a:srgbClr val="002060"/>
                </a:solidFill>
                <a:latin typeface="Comic Sans MS" panose="030F0702030302020204" pitchFamily="66" charset="0"/>
              </a:rPr>
              <a:t> Waffles</a:t>
            </a:r>
          </a:p>
          <a:p>
            <a:pPr marL="502920" indent="-457200">
              <a:buAutoNum type="alphaLcPeriod"/>
            </a:pPr>
            <a:r>
              <a:rPr lang="en-GB" sz="5400" dirty="0">
                <a:solidFill>
                  <a:srgbClr val="002060"/>
                </a:solidFill>
                <a:latin typeface="Comic Sans MS" panose="030F0702030302020204" pitchFamily="66" charset="0"/>
              </a:rPr>
              <a:t> Hot Cross Buns</a:t>
            </a:r>
          </a:p>
          <a:p>
            <a:pPr marL="502920" indent="-457200">
              <a:buAutoNum type="alphaLcPeriod"/>
            </a:pPr>
            <a:r>
              <a:rPr lang="en-GB" sz="5400" dirty="0">
                <a:solidFill>
                  <a:srgbClr val="002060"/>
                </a:solidFill>
                <a:latin typeface="Comic Sans MS" panose="030F0702030302020204" pitchFamily="66" charset="0"/>
              </a:rPr>
              <a:t> Crumpets</a:t>
            </a:r>
          </a:p>
        </p:txBody>
      </p:sp>
    </p:spTree>
    <p:extLst>
      <p:ext uri="{BB962C8B-B14F-4D97-AF65-F5344CB8AC3E}">
        <p14:creationId xmlns:p14="http://schemas.microsoft.com/office/powerpoint/2010/main" val="3276809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4340" y="609600"/>
            <a:ext cx="11338560" cy="4213860"/>
          </a:xfrm>
        </p:spPr>
        <p:txBody>
          <a:bodyPr>
            <a:noAutofit/>
          </a:bodyPr>
          <a:lstStyle/>
          <a:p>
            <a:pPr algn="ctr"/>
            <a:r>
              <a:rPr lang="en-GB" sz="9600" b="1" dirty="0">
                <a:solidFill>
                  <a:srgbClr val="002060"/>
                </a:solidFill>
                <a:latin typeface="Comic Sans MS" panose="030F0702030302020204" pitchFamily="66" charset="0"/>
              </a:rPr>
              <a:t>b. Hot Cross Buns</a:t>
            </a:r>
          </a:p>
        </p:txBody>
      </p:sp>
    </p:spTree>
    <p:extLst>
      <p:ext uri="{BB962C8B-B14F-4D97-AF65-F5344CB8AC3E}">
        <p14:creationId xmlns:p14="http://schemas.microsoft.com/office/powerpoint/2010/main" val="186644878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740" y="609600"/>
            <a:ext cx="11704320" cy="2156460"/>
          </a:xfrm>
        </p:spPr>
        <p:txBody>
          <a:bodyPr>
            <a:normAutofit/>
          </a:bodyPr>
          <a:lstStyle/>
          <a:p>
            <a:pPr algn="ctr"/>
            <a:r>
              <a:rPr lang="en-GB" sz="6000" b="1" dirty="0">
                <a:solidFill>
                  <a:srgbClr val="002060"/>
                </a:solidFill>
                <a:latin typeface="Comic Sans MS" panose="030F0702030302020204" pitchFamily="66" charset="0"/>
              </a:rPr>
              <a:t>9. What traditionally do people eat on Good Friday?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3093720"/>
            <a:ext cx="9872871" cy="4038600"/>
          </a:xfrm>
        </p:spPr>
        <p:txBody>
          <a:bodyPr>
            <a:normAutofit/>
          </a:bodyPr>
          <a:lstStyle/>
          <a:p>
            <a:pPr marL="502920" indent="-457200">
              <a:buAutoNum type="alphaLcPeriod"/>
            </a:pPr>
            <a:r>
              <a:rPr lang="en-GB" sz="5400" dirty="0">
                <a:solidFill>
                  <a:srgbClr val="002060"/>
                </a:solidFill>
                <a:latin typeface="Comic Sans MS" panose="030F0702030302020204" pitchFamily="66" charset="0"/>
              </a:rPr>
              <a:t> Pork </a:t>
            </a:r>
          </a:p>
          <a:p>
            <a:pPr marL="502920" indent="-457200">
              <a:buAutoNum type="alphaLcPeriod"/>
            </a:pPr>
            <a:r>
              <a:rPr lang="en-GB" sz="5400" dirty="0">
                <a:solidFill>
                  <a:srgbClr val="002060"/>
                </a:solidFill>
                <a:latin typeface="Comic Sans MS" panose="030F0702030302020204" pitchFamily="66" charset="0"/>
              </a:rPr>
              <a:t> Lamb</a:t>
            </a:r>
          </a:p>
          <a:p>
            <a:pPr marL="502920" indent="-457200">
              <a:buAutoNum type="alphaLcPeriod"/>
            </a:pPr>
            <a:r>
              <a:rPr lang="en-GB" sz="5400" dirty="0">
                <a:solidFill>
                  <a:srgbClr val="002060"/>
                </a:solidFill>
                <a:latin typeface="Comic Sans MS" panose="030F0702030302020204" pitchFamily="66" charset="0"/>
              </a:rPr>
              <a:t> Fish</a:t>
            </a:r>
          </a:p>
        </p:txBody>
      </p:sp>
    </p:spTree>
    <p:extLst>
      <p:ext uri="{BB962C8B-B14F-4D97-AF65-F5344CB8AC3E}">
        <p14:creationId xmlns:p14="http://schemas.microsoft.com/office/powerpoint/2010/main" val="217331246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4340" y="609600"/>
            <a:ext cx="11338560" cy="4213860"/>
          </a:xfrm>
        </p:spPr>
        <p:txBody>
          <a:bodyPr>
            <a:noAutofit/>
          </a:bodyPr>
          <a:lstStyle/>
          <a:p>
            <a:pPr algn="ctr"/>
            <a:r>
              <a:rPr lang="en-GB" sz="9600" b="1" dirty="0">
                <a:solidFill>
                  <a:srgbClr val="002060"/>
                </a:solidFill>
                <a:latin typeface="Comic Sans MS" panose="030F0702030302020204" pitchFamily="66" charset="0"/>
              </a:rPr>
              <a:t>c. Fish</a:t>
            </a:r>
          </a:p>
        </p:txBody>
      </p:sp>
    </p:spTree>
    <p:extLst>
      <p:ext uri="{BB962C8B-B14F-4D97-AF65-F5344CB8AC3E}">
        <p14:creationId xmlns:p14="http://schemas.microsoft.com/office/powerpoint/2010/main" val="2855398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740" y="609600"/>
            <a:ext cx="11704320" cy="2156460"/>
          </a:xfrm>
        </p:spPr>
        <p:txBody>
          <a:bodyPr>
            <a:normAutofit/>
          </a:bodyPr>
          <a:lstStyle/>
          <a:p>
            <a:pPr algn="ctr"/>
            <a:r>
              <a:rPr lang="en-GB" sz="6000" b="1" dirty="0">
                <a:solidFill>
                  <a:srgbClr val="002060"/>
                </a:solidFill>
                <a:latin typeface="Comic Sans MS" panose="030F0702030302020204" pitchFamily="66" charset="0"/>
              </a:rPr>
              <a:t>1. What were Jesus’ group of friends called?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3093720"/>
            <a:ext cx="9872871" cy="4038600"/>
          </a:xfrm>
        </p:spPr>
        <p:txBody>
          <a:bodyPr>
            <a:normAutofit/>
          </a:bodyPr>
          <a:lstStyle/>
          <a:p>
            <a:pPr marL="502920" indent="-457200">
              <a:buAutoNum type="alphaLcPeriod"/>
            </a:pPr>
            <a:r>
              <a:rPr lang="en-GB" sz="5400" dirty="0">
                <a:solidFill>
                  <a:srgbClr val="002060"/>
                </a:solidFill>
                <a:latin typeface="Comic Sans MS" panose="030F0702030302020204" pitchFamily="66" charset="0"/>
              </a:rPr>
              <a:t>Team</a:t>
            </a:r>
          </a:p>
          <a:p>
            <a:pPr marL="502920" indent="-457200">
              <a:buAutoNum type="alphaLcPeriod"/>
            </a:pPr>
            <a:r>
              <a:rPr lang="en-GB" sz="5400" dirty="0">
                <a:solidFill>
                  <a:srgbClr val="002060"/>
                </a:solidFill>
                <a:latin typeface="Comic Sans MS" panose="030F0702030302020204" pitchFamily="66" charset="0"/>
              </a:rPr>
              <a:t>Followers</a:t>
            </a:r>
          </a:p>
          <a:p>
            <a:pPr marL="502920" indent="-457200">
              <a:buAutoNum type="alphaLcPeriod"/>
            </a:pPr>
            <a:r>
              <a:rPr lang="en-GB" sz="5400" dirty="0">
                <a:solidFill>
                  <a:srgbClr val="002060"/>
                </a:solidFill>
                <a:latin typeface="Comic Sans MS" panose="030F0702030302020204" pitchFamily="66" charset="0"/>
              </a:rPr>
              <a:t>Disciples</a:t>
            </a:r>
          </a:p>
        </p:txBody>
      </p:sp>
    </p:spTree>
    <p:extLst>
      <p:ext uri="{BB962C8B-B14F-4D97-AF65-F5344CB8AC3E}">
        <p14:creationId xmlns:p14="http://schemas.microsoft.com/office/powerpoint/2010/main" val="283013996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740" y="609600"/>
            <a:ext cx="11704320" cy="2156460"/>
          </a:xfrm>
        </p:spPr>
        <p:txBody>
          <a:bodyPr>
            <a:normAutofit/>
          </a:bodyPr>
          <a:lstStyle/>
          <a:p>
            <a:pPr algn="ctr"/>
            <a:r>
              <a:rPr lang="en-GB" sz="6000" b="1" dirty="0">
                <a:solidFill>
                  <a:srgbClr val="002060"/>
                </a:solidFill>
                <a:latin typeface="Comic Sans MS" panose="030F0702030302020204" pitchFamily="66" charset="0"/>
              </a:rPr>
              <a:t>10. What type of hat is worn for Easter?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3093720"/>
            <a:ext cx="9872871" cy="4038600"/>
          </a:xfrm>
        </p:spPr>
        <p:txBody>
          <a:bodyPr>
            <a:normAutofit/>
          </a:bodyPr>
          <a:lstStyle/>
          <a:p>
            <a:pPr marL="502920" indent="-457200">
              <a:buAutoNum type="alphaLcPeriod"/>
            </a:pPr>
            <a:r>
              <a:rPr lang="en-GB" sz="5400" dirty="0">
                <a:solidFill>
                  <a:srgbClr val="002060"/>
                </a:solidFill>
                <a:latin typeface="Comic Sans MS" panose="030F0702030302020204" pitchFamily="66" charset="0"/>
              </a:rPr>
              <a:t> An Easter Bonnet</a:t>
            </a:r>
          </a:p>
          <a:p>
            <a:pPr marL="502920" indent="-457200">
              <a:buAutoNum type="alphaLcPeriod"/>
            </a:pPr>
            <a:r>
              <a:rPr lang="en-GB" sz="5400" dirty="0">
                <a:solidFill>
                  <a:srgbClr val="002060"/>
                </a:solidFill>
                <a:latin typeface="Comic Sans MS" panose="030F0702030302020204" pitchFamily="66" charset="0"/>
              </a:rPr>
              <a:t> An Easter Bobble Hat</a:t>
            </a:r>
          </a:p>
          <a:p>
            <a:pPr marL="502920" indent="-457200">
              <a:buAutoNum type="alphaLcPeriod"/>
            </a:pPr>
            <a:r>
              <a:rPr lang="en-GB" sz="5400" dirty="0">
                <a:solidFill>
                  <a:srgbClr val="002060"/>
                </a:solidFill>
                <a:latin typeface="Comic Sans MS" panose="030F0702030302020204" pitchFamily="66" charset="0"/>
              </a:rPr>
              <a:t> An Easter Helmet</a:t>
            </a:r>
          </a:p>
        </p:txBody>
      </p:sp>
    </p:spTree>
    <p:extLst>
      <p:ext uri="{BB962C8B-B14F-4D97-AF65-F5344CB8AC3E}">
        <p14:creationId xmlns:p14="http://schemas.microsoft.com/office/powerpoint/2010/main" val="409951681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4340" y="609600"/>
            <a:ext cx="11338560" cy="4213860"/>
          </a:xfrm>
        </p:spPr>
        <p:txBody>
          <a:bodyPr>
            <a:noAutofit/>
          </a:bodyPr>
          <a:lstStyle/>
          <a:p>
            <a:pPr algn="ctr"/>
            <a:r>
              <a:rPr lang="en-GB" sz="9600" b="1" dirty="0">
                <a:solidFill>
                  <a:srgbClr val="002060"/>
                </a:solidFill>
                <a:latin typeface="Comic Sans MS" panose="030F0702030302020204" pitchFamily="66" charset="0"/>
              </a:rPr>
              <a:t>a. An Easter Bonnet</a:t>
            </a:r>
          </a:p>
        </p:txBody>
      </p:sp>
    </p:spTree>
    <p:extLst>
      <p:ext uri="{BB962C8B-B14F-4D97-AF65-F5344CB8AC3E}">
        <p14:creationId xmlns:p14="http://schemas.microsoft.com/office/powerpoint/2010/main" val="218081356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740" y="609600"/>
            <a:ext cx="11704320" cy="2156460"/>
          </a:xfrm>
        </p:spPr>
        <p:txBody>
          <a:bodyPr>
            <a:normAutofit/>
          </a:bodyPr>
          <a:lstStyle/>
          <a:p>
            <a:pPr algn="ctr"/>
            <a:r>
              <a:rPr lang="en-GB" sz="6000" b="1" dirty="0">
                <a:solidFill>
                  <a:srgbClr val="002060"/>
                </a:solidFill>
                <a:latin typeface="Comic Sans MS" panose="030F0702030302020204" pitchFamily="66" charset="0"/>
              </a:rPr>
              <a:t>11. </a:t>
            </a:r>
            <a:r>
              <a:rPr lang="en-GB" sz="60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Which </a:t>
            </a:r>
            <a:r>
              <a:rPr lang="en-GB" sz="6000" b="1" dirty="0">
                <a:solidFill>
                  <a:srgbClr val="002060"/>
                </a:solidFill>
                <a:latin typeface="Comic Sans MS" panose="030F0702030302020204" pitchFamily="66" charset="0"/>
              </a:rPr>
              <a:t>animal is used to represent Easter in Australia?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3093720"/>
            <a:ext cx="9872871" cy="4038600"/>
          </a:xfrm>
        </p:spPr>
        <p:txBody>
          <a:bodyPr>
            <a:normAutofit/>
          </a:bodyPr>
          <a:lstStyle/>
          <a:p>
            <a:pPr marL="502920" indent="-457200">
              <a:buAutoNum type="alphaLcPeriod"/>
            </a:pPr>
            <a:r>
              <a:rPr lang="en-GB" sz="5400" dirty="0">
                <a:solidFill>
                  <a:srgbClr val="002060"/>
                </a:solidFill>
                <a:latin typeface="Comic Sans MS" panose="030F0702030302020204" pitchFamily="66" charset="0"/>
              </a:rPr>
              <a:t> Kangaroo</a:t>
            </a:r>
          </a:p>
          <a:p>
            <a:pPr marL="502920" indent="-457200">
              <a:buAutoNum type="alphaLcPeriod"/>
            </a:pPr>
            <a:r>
              <a:rPr lang="en-GB" sz="5400" dirty="0">
                <a:solidFill>
                  <a:srgbClr val="002060"/>
                </a:solidFill>
                <a:latin typeface="Comic Sans MS" panose="030F0702030302020204" pitchFamily="66" charset="0"/>
              </a:rPr>
              <a:t> Koala</a:t>
            </a:r>
          </a:p>
          <a:p>
            <a:pPr marL="502920" indent="-457200">
              <a:buAutoNum type="alphaLcPeriod"/>
            </a:pPr>
            <a:r>
              <a:rPr lang="en-GB" sz="5400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GB" sz="54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Bilby</a:t>
            </a:r>
            <a:endParaRPr lang="en-GB" sz="5400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078360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4340" y="609600"/>
            <a:ext cx="11338560" cy="4213860"/>
          </a:xfrm>
        </p:spPr>
        <p:txBody>
          <a:bodyPr>
            <a:noAutofit/>
          </a:bodyPr>
          <a:lstStyle/>
          <a:p>
            <a:pPr algn="ctr"/>
            <a:r>
              <a:rPr lang="en-GB" sz="9600" b="1" dirty="0">
                <a:solidFill>
                  <a:srgbClr val="002060"/>
                </a:solidFill>
                <a:latin typeface="Comic Sans MS" panose="030F0702030302020204" pitchFamily="66" charset="0"/>
              </a:rPr>
              <a:t>c. </a:t>
            </a:r>
            <a:r>
              <a:rPr lang="en-GB" sz="9600" b="1" dirty="0" err="1">
                <a:solidFill>
                  <a:srgbClr val="002060"/>
                </a:solidFill>
                <a:latin typeface="Comic Sans MS" panose="030F0702030302020204" pitchFamily="66" charset="0"/>
              </a:rPr>
              <a:t>Bilby</a:t>
            </a:r>
            <a:endParaRPr lang="en-GB" sz="9600" b="1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pic>
        <p:nvPicPr>
          <p:cNvPr id="2050" name="Picture 2" descr="http://feral.typepad.com/.a/6a00e39820d169883301156f0df6e8970c-320w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7788" y="3127514"/>
            <a:ext cx="4972883" cy="33256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3013995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740" y="609600"/>
            <a:ext cx="11704320" cy="2156460"/>
          </a:xfrm>
        </p:spPr>
        <p:txBody>
          <a:bodyPr>
            <a:normAutofit/>
          </a:bodyPr>
          <a:lstStyle/>
          <a:p>
            <a:pPr algn="ctr"/>
            <a:r>
              <a:rPr lang="en-GB" sz="6000" b="1" dirty="0">
                <a:solidFill>
                  <a:srgbClr val="002060"/>
                </a:solidFill>
                <a:latin typeface="Comic Sans MS" panose="030F0702030302020204" pitchFamily="66" charset="0"/>
              </a:rPr>
              <a:t>11. How much did the biggest ever chocolate rabbit weigh?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3093720"/>
            <a:ext cx="9872871" cy="4038600"/>
          </a:xfrm>
        </p:spPr>
        <p:txBody>
          <a:bodyPr>
            <a:normAutofit/>
          </a:bodyPr>
          <a:lstStyle/>
          <a:p>
            <a:pPr marL="502920" indent="-457200">
              <a:buAutoNum type="alphaLcPeriod"/>
            </a:pPr>
            <a:r>
              <a:rPr lang="en-GB" sz="5400" dirty="0">
                <a:solidFill>
                  <a:srgbClr val="002060"/>
                </a:solidFill>
                <a:latin typeface="Comic Sans MS" panose="030F0702030302020204" pitchFamily="66" charset="0"/>
              </a:rPr>
              <a:t> 2721 kilos</a:t>
            </a:r>
          </a:p>
          <a:p>
            <a:pPr marL="502920" indent="-457200">
              <a:buAutoNum type="alphaLcPeriod"/>
            </a:pPr>
            <a:r>
              <a:rPr lang="en-GB" sz="5400" dirty="0">
                <a:solidFill>
                  <a:srgbClr val="002060"/>
                </a:solidFill>
                <a:latin typeface="Comic Sans MS" panose="030F0702030302020204" pitchFamily="66" charset="0"/>
              </a:rPr>
              <a:t> 500 kilos</a:t>
            </a:r>
          </a:p>
          <a:p>
            <a:pPr marL="502920" indent="-457200">
              <a:buAutoNum type="alphaLcPeriod"/>
            </a:pPr>
            <a:r>
              <a:rPr lang="en-GB" sz="5400" dirty="0">
                <a:solidFill>
                  <a:srgbClr val="002060"/>
                </a:solidFill>
                <a:latin typeface="Comic Sans MS" panose="030F0702030302020204" pitchFamily="66" charset="0"/>
              </a:rPr>
              <a:t> 1000 kilos</a:t>
            </a:r>
          </a:p>
        </p:txBody>
      </p:sp>
    </p:spTree>
    <p:extLst>
      <p:ext uri="{BB962C8B-B14F-4D97-AF65-F5344CB8AC3E}">
        <p14:creationId xmlns:p14="http://schemas.microsoft.com/office/powerpoint/2010/main" val="184301417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4340" y="609600"/>
            <a:ext cx="11338560" cy="4213860"/>
          </a:xfrm>
        </p:spPr>
        <p:txBody>
          <a:bodyPr>
            <a:noAutofit/>
          </a:bodyPr>
          <a:lstStyle/>
          <a:p>
            <a:pPr algn="ctr"/>
            <a:r>
              <a:rPr lang="en-GB" sz="9600" b="1" dirty="0">
                <a:solidFill>
                  <a:srgbClr val="002060"/>
                </a:solidFill>
                <a:latin typeface="Comic Sans MS" panose="030F0702030302020204" pitchFamily="66" charset="0"/>
              </a:rPr>
              <a:t>a. 2721 kilos</a:t>
            </a:r>
          </a:p>
        </p:txBody>
      </p:sp>
    </p:spTree>
    <p:extLst>
      <p:ext uri="{BB962C8B-B14F-4D97-AF65-F5344CB8AC3E}">
        <p14:creationId xmlns:p14="http://schemas.microsoft.com/office/powerpoint/2010/main" val="104981585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740" y="609600"/>
            <a:ext cx="11704320" cy="2156460"/>
          </a:xfrm>
        </p:spPr>
        <p:txBody>
          <a:bodyPr>
            <a:normAutofit fontScale="90000"/>
          </a:bodyPr>
          <a:lstStyle/>
          <a:p>
            <a:pPr algn="ctr"/>
            <a:r>
              <a:rPr lang="en-GB" sz="6000" b="1" dirty="0">
                <a:solidFill>
                  <a:srgbClr val="002060"/>
                </a:solidFill>
                <a:latin typeface="Comic Sans MS" panose="030F0702030302020204" pitchFamily="66" charset="0"/>
              </a:rPr>
              <a:t>12. When was the first Cadbury Crème Egg sold in a shop?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3093720"/>
            <a:ext cx="9872871" cy="4038600"/>
          </a:xfrm>
        </p:spPr>
        <p:txBody>
          <a:bodyPr>
            <a:normAutofit/>
          </a:bodyPr>
          <a:lstStyle/>
          <a:p>
            <a:pPr marL="502920" indent="-457200">
              <a:buAutoNum type="alphaLcPeriod"/>
            </a:pPr>
            <a:r>
              <a:rPr lang="en-GB" sz="5400" dirty="0">
                <a:solidFill>
                  <a:srgbClr val="002060"/>
                </a:solidFill>
                <a:latin typeface="Comic Sans MS" panose="030F0702030302020204" pitchFamily="66" charset="0"/>
              </a:rPr>
              <a:t> 1950 </a:t>
            </a:r>
          </a:p>
          <a:p>
            <a:pPr marL="502920" indent="-457200">
              <a:buAutoNum type="alphaLcPeriod"/>
            </a:pPr>
            <a:r>
              <a:rPr lang="en-GB" sz="5400" dirty="0">
                <a:solidFill>
                  <a:srgbClr val="002060"/>
                </a:solidFill>
                <a:latin typeface="Comic Sans MS" panose="030F0702030302020204" pitchFamily="66" charset="0"/>
              </a:rPr>
              <a:t> 1982</a:t>
            </a:r>
          </a:p>
          <a:p>
            <a:pPr marL="502920" indent="-457200">
              <a:buAutoNum type="alphaLcPeriod"/>
            </a:pPr>
            <a:r>
              <a:rPr lang="en-GB" sz="5400" dirty="0">
                <a:solidFill>
                  <a:srgbClr val="002060"/>
                </a:solidFill>
                <a:latin typeface="Comic Sans MS" panose="030F0702030302020204" pitchFamily="66" charset="0"/>
              </a:rPr>
              <a:t> 1971 </a:t>
            </a:r>
          </a:p>
        </p:txBody>
      </p:sp>
    </p:spTree>
    <p:extLst>
      <p:ext uri="{BB962C8B-B14F-4D97-AF65-F5344CB8AC3E}">
        <p14:creationId xmlns:p14="http://schemas.microsoft.com/office/powerpoint/2010/main" val="71160597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4340" y="609600"/>
            <a:ext cx="11338560" cy="4213860"/>
          </a:xfrm>
        </p:spPr>
        <p:txBody>
          <a:bodyPr>
            <a:noAutofit/>
          </a:bodyPr>
          <a:lstStyle/>
          <a:p>
            <a:pPr algn="ctr"/>
            <a:r>
              <a:rPr lang="en-GB" sz="9600" b="1" dirty="0">
                <a:solidFill>
                  <a:srgbClr val="002060"/>
                </a:solidFill>
                <a:latin typeface="Comic Sans MS" panose="030F0702030302020204" pitchFamily="66" charset="0"/>
              </a:rPr>
              <a:t>c. 1971</a:t>
            </a:r>
          </a:p>
        </p:txBody>
      </p:sp>
    </p:spTree>
    <p:extLst>
      <p:ext uri="{BB962C8B-B14F-4D97-AF65-F5344CB8AC3E}">
        <p14:creationId xmlns:p14="http://schemas.microsoft.com/office/powerpoint/2010/main" val="255697774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740" y="609600"/>
            <a:ext cx="11704320" cy="2156460"/>
          </a:xfrm>
        </p:spPr>
        <p:txBody>
          <a:bodyPr>
            <a:normAutofit/>
          </a:bodyPr>
          <a:lstStyle/>
          <a:p>
            <a:pPr algn="ctr"/>
            <a:r>
              <a:rPr lang="en-GB" sz="6000" b="1" dirty="0">
                <a:solidFill>
                  <a:srgbClr val="002060"/>
                </a:solidFill>
                <a:latin typeface="Comic Sans MS" panose="030F0702030302020204" pitchFamily="66" charset="0"/>
              </a:rPr>
              <a:t>13. When did Cadbury make its first Easter Egg?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3093720"/>
            <a:ext cx="9872871" cy="4038600"/>
          </a:xfrm>
        </p:spPr>
        <p:txBody>
          <a:bodyPr>
            <a:normAutofit/>
          </a:bodyPr>
          <a:lstStyle/>
          <a:p>
            <a:pPr marL="502920" indent="-457200">
              <a:buAutoNum type="alphaLcPeriod"/>
            </a:pPr>
            <a:r>
              <a:rPr lang="en-GB" sz="5400" dirty="0">
                <a:solidFill>
                  <a:srgbClr val="002060"/>
                </a:solidFill>
                <a:latin typeface="Comic Sans MS" panose="030F0702030302020204" pitchFamily="66" charset="0"/>
              </a:rPr>
              <a:t> 1925</a:t>
            </a:r>
          </a:p>
          <a:p>
            <a:pPr marL="502920" indent="-457200">
              <a:buAutoNum type="alphaLcPeriod"/>
            </a:pPr>
            <a:r>
              <a:rPr lang="en-GB" sz="5400" dirty="0">
                <a:solidFill>
                  <a:srgbClr val="002060"/>
                </a:solidFill>
                <a:latin typeface="Comic Sans MS" panose="030F0702030302020204" pitchFamily="66" charset="0"/>
              </a:rPr>
              <a:t> 1955</a:t>
            </a:r>
          </a:p>
          <a:p>
            <a:pPr marL="502920" indent="-457200">
              <a:buAutoNum type="alphaLcPeriod"/>
            </a:pPr>
            <a:r>
              <a:rPr lang="en-GB" sz="5400" dirty="0">
                <a:solidFill>
                  <a:srgbClr val="002060"/>
                </a:solidFill>
                <a:latin typeface="Comic Sans MS" panose="030F0702030302020204" pitchFamily="66" charset="0"/>
              </a:rPr>
              <a:t> 1875</a:t>
            </a:r>
          </a:p>
        </p:txBody>
      </p:sp>
    </p:spTree>
    <p:extLst>
      <p:ext uri="{BB962C8B-B14F-4D97-AF65-F5344CB8AC3E}">
        <p14:creationId xmlns:p14="http://schemas.microsoft.com/office/powerpoint/2010/main" val="292293280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4340" y="609600"/>
            <a:ext cx="11338560" cy="4213860"/>
          </a:xfrm>
        </p:spPr>
        <p:txBody>
          <a:bodyPr>
            <a:noAutofit/>
          </a:bodyPr>
          <a:lstStyle/>
          <a:p>
            <a:pPr algn="ctr"/>
            <a:r>
              <a:rPr lang="en-GB" sz="9600" b="1" dirty="0">
                <a:solidFill>
                  <a:srgbClr val="002060"/>
                </a:solidFill>
                <a:latin typeface="Comic Sans MS" panose="030F0702030302020204" pitchFamily="66" charset="0"/>
              </a:rPr>
              <a:t>c. 1875</a:t>
            </a:r>
          </a:p>
        </p:txBody>
      </p:sp>
    </p:spTree>
    <p:extLst>
      <p:ext uri="{BB962C8B-B14F-4D97-AF65-F5344CB8AC3E}">
        <p14:creationId xmlns:p14="http://schemas.microsoft.com/office/powerpoint/2010/main" val="28590221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4340" y="609600"/>
            <a:ext cx="11338560" cy="4213860"/>
          </a:xfrm>
        </p:spPr>
        <p:txBody>
          <a:bodyPr>
            <a:noAutofit/>
          </a:bodyPr>
          <a:lstStyle/>
          <a:p>
            <a:pPr algn="ctr"/>
            <a:r>
              <a:rPr lang="en-GB" sz="9600" b="1" dirty="0">
                <a:solidFill>
                  <a:srgbClr val="002060"/>
                </a:solidFill>
                <a:latin typeface="Comic Sans MS" panose="030F0702030302020204" pitchFamily="66" charset="0"/>
              </a:rPr>
              <a:t>a. Disciples</a:t>
            </a:r>
          </a:p>
        </p:txBody>
      </p:sp>
    </p:spTree>
    <p:extLst>
      <p:ext uri="{BB962C8B-B14F-4D97-AF65-F5344CB8AC3E}">
        <p14:creationId xmlns:p14="http://schemas.microsoft.com/office/powerpoint/2010/main" val="244352725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740" y="609600"/>
            <a:ext cx="11704320" cy="2156460"/>
          </a:xfrm>
        </p:spPr>
        <p:txBody>
          <a:bodyPr>
            <a:normAutofit/>
          </a:bodyPr>
          <a:lstStyle/>
          <a:p>
            <a:pPr algn="ctr"/>
            <a:r>
              <a:rPr lang="en-GB" sz="6000" b="1" dirty="0">
                <a:solidFill>
                  <a:srgbClr val="002060"/>
                </a:solidFill>
                <a:latin typeface="Comic Sans MS" panose="030F0702030302020204" pitchFamily="66" charset="0"/>
              </a:rPr>
              <a:t>15. How tall is the world’s tallest chocolate?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3093720"/>
            <a:ext cx="9872871" cy="4038600"/>
          </a:xfrm>
        </p:spPr>
        <p:txBody>
          <a:bodyPr>
            <a:normAutofit/>
          </a:bodyPr>
          <a:lstStyle/>
          <a:p>
            <a:pPr marL="502920" indent="-457200">
              <a:buAutoNum type="alphaLcPeriod"/>
            </a:pPr>
            <a:r>
              <a:rPr lang="en-GB" sz="5400" dirty="0">
                <a:solidFill>
                  <a:srgbClr val="002060"/>
                </a:solidFill>
                <a:latin typeface="Comic Sans MS" panose="030F0702030302020204" pitchFamily="66" charset="0"/>
              </a:rPr>
              <a:t> 10.4 metres</a:t>
            </a:r>
          </a:p>
          <a:p>
            <a:pPr marL="502920" indent="-457200">
              <a:buAutoNum type="alphaLcPeriod"/>
            </a:pPr>
            <a:r>
              <a:rPr lang="en-GB" sz="5400" dirty="0">
                <a:solidFill>
                  <a:srgbClr val="002060"/>
                </a:solidFill>
                <a:latin typeface="Comic Sans MS" panose="030F0702030302020204" pitchFamily="66" charset="0"/>
              </a:rPr>
              <a:t> 8.2 metres</a:t>
            </a:r>
          </a:p>
          <a:p>
            <a:pPr marL="502920" indent="-457200">
              <a:buAutoNum type="alphaLcPeriod"/>
            </a:pPr>
            <a:r>
              <a:rPr lang="en-GB" sz="5400" dirty="0">
                <a:solidFill>
                  <a:srgbClr val="002060"/>
                </a:solidFill>
                <a:latin typeface="Comic Sans MS" panose="030F0702030302020204" pitchFamily="66" charset="0"/>
              </a:rPr>
              <a:t> 9.9 metres</a:t>
            </a:r>
          </a:p>
        </p:txBody>
      </p:sp>
    </p:spTree>
    <p:extLst>
      <p:ext uri="{BB962C8B-B14F-4D97-AF65-F5344CB8AC3E}">
        <p14:creationId xmlns:p14="http://schemas.microsoft.com/office/powerpoint/2010/main" val="105383108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4340" y="609600"/>
            <a:ext cx="11338560" cy="4213860"/>
          </a:xfrm>
        </p:spPr>
        <p:txBody>
          <a:bodyPr>
            <a:noAutofit/>
          </a:bodyPr>
          <a:lstStyle/>
          <a:p>
            <a:pPr algn="ctr"/>
            <a:r>
              <a:rPr lang="en-GB" sz="9600" b="1" dirty="0">
                <a:solidFill>
                  <a:srgbClr val="002060"/>
                </a:solidFill>
                <a:latin typeface="Comic Sans MS" panose="030F0702030302020204" pitchFamily="66" charset="0"/>
              </a:rPr>
              <a:t>a. 10.4 metres</a:t>
            </a:r>
          </a:p>
        </p:txBody>
      </p:sp>
    </p:spTree>
    <p:extLst>
      <p:ext uri="{BB962C8B-B14F-4D97-AF65-F5344CB8AC3E}">
        <p14:creationId xmlns:p14="http://schemas.microsoft.com/office/powerpoint/2010/main" val="266881536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740" y="609600"/>
            <a:ext cx="11704320" cy="2156460"/>
          </a:xfrm>
        </p:spPr>
        <p:txBody>
          <a:bodyPr>
            <a:normAutofit/>
          </a:bodyPr>
          <a:lstStyle/>
          <a:p>
            <a:pPr algn="ctr"/>
            <a:r>
              <a:rPr lang="en-GB" sz="6000" b="1" dirty="0">
                <a:solidFill>
                  <a:srgbClr val="002060"/>
                </a:solidFill>
                <a:latin typeface="Comic Sans MS" panose="030F0702030302020204" pitchFamily="66" charset="0"/>
              </a:rPr>
              <a:t>16. What are baby rabbits called?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3093720"/>
            <a:ext cx="9872871" cy="4038600"/>
          </a:xfrm>
        </p:spPr>
        <p:txBody>
          <a:bodyPr>
            <a:normAutofit/>
          </a:bodyPr>
          <a:lstStyle/>
          <a:p>
            <a:pPr marL="502920" indent="-457200">
              <a:buAutoNum type="alphaLcPeriod"/>
            </a:pPr>
            <a:r>
              <a:rPr lang="en-GB" sz="5400" dirty="0">
                <a:solidFill>
                  <a:srgbClr val="002060"/>
                </a:solidFill>
                <a:latin typeface="Comic Sans MS" panose="030F0702030302020204" pitchFamily="66" charset="0"/>
              </a:rPr>
              <a:t> Pups </a:t>
            </a:r>
          </a:p>
          <a:p>
            <a:pPr marL="502920" indent="-457200">
              <a:buAutoNum type="alphaLcPeriod"/>
            </a:pPr>
            <a:r>
              <a:rPr lang="en-GB" sz="5400" dirty="0">
                <a:solidFill>
                  <a:srgbClr val="002060"/>
                </a:solidFill>
                <a:latin typeface="Comic Sans MS" panose="030F0702030302020204" pitchFamily="66" charset="0"/>
              </a:rPr>
              <a:t> Kittens </a:t>
            </a:r>
          </a:p>
          <a:p>
            <a:pPr marL="502920" indent="-457200">
              <a:buAutoNum type="alphaLcPeriod"/>
            </a:pPr>
            <a:r>
              <a:rPr lang="en-GB" sz="5400" dirty="0">
                <a:solidFill>
                  <a:srgbClr val="002060"/>
                </a:solidFill>
                <a:latin typeface="Comic Sans MS" panose="030F0702030302020204" pitchFamily="66" charset="0"/>
              </a:rPr>
              <a:t> Snuffles</a:t>
            </a:r>
          </a:p>
        </p:txBody>
      </p:sp>
    </p:spTree>
    <p:extLst>
      <p:ext uri="{BB962C8B-B14F-4D97-AF65-F5344CB8AC3E}">
        <p14:creationId xmlns:p14="http://schemas.microsoft.com/office/powerpoint/2010/main" val="364716020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4340" y="609600"/>
            <a:ext cx="11338560" cy="4213860"/>
          </a:xfrm>
        </p:spPr>
        <p:txBody>
          <a:bodyPr>
            <a:noAutofit/>
          </a:bodyPr>
          <a:lstStyle/>
          <a:p>
            <a:pPr algn="ctr"/>
            <a:r>
              <a:rPr lang="en-GB" sz="9600" b="1" dirty="0">
                <a:solidFill>
                  <a:srgbClr val="002060"/>
                </a:solidFill>
                <a:latin typeface="Comic Sans MS" panose="030F0702030302020204" pitchFamily="66" charset="0"/>
              </a:rPr>
              <a:t>b. Kittens</a:t>
            </a:r>
          </a:p>
        </p:txBody>
      </p:sp>
    </p:spTree>
    <p:extLst>
      <p:ext uri="{BB962C8B-B14F-4D97-AF65-F5344CB8AC3E}">
        <p14:creationId xmlns:p14="http://schemas.microsoft.com/office/powerpoint/2010/main" val="12653064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740" y="609600"/>
            <a:ext cx="11704320" cy="2156460"/>
          </a:xfrm>
        </p:spPr>
        <p:txBody>
          <a:bodyPr>
            <a:normAutofit/>
          </a:bodyPr>
          <a:lstStyle/>
          <a:p>
            <a:pPr algn="ctr"/>
            <a:r>
              <a:rPr lang="en-GB" sz="6000" b="1" dirty="0">
                <a:solidFill>
                  <a:srgbClr val="002060"/>
                </a:solidFill>
                <a:latin typeface="Comic Sans MS" panose="030F0702030302020204" pitchFamily="66" charset="0"/>
              </a:rPr>
              <a:t>17. </a:t>
            </a:r>
            <a:r>
              <a:rPr lang="en-GB" sz="60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Which </a:t>
            </a:r>
            <a:r>
              <a:rPr lang="en-GB" sz="6000" b="1" dirty="0">
                <a:solidFill>
                  <a:srgbClr val="002060"/>
                </a:solidFill>
                <a:latin typeface="Comic Sans MS" panose="030F0702030302020204" pitchFamily="66" charset="0"/>
              </a:rPr>
              <a:t>animal delivers Easter eggs?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3093720"/>
            <a:ext cx="9872871" cy="4038600"/>
          </a:xfrm>
        </p:spPr>
        <p:txBody>
          <a:bodyPr>
            <a:normAutofit/>
          </a:bodyPr>
          <a:lstStyle/>
          <a:p>
            <a:pPr marL="502920" indent="-457200">
              <a:buAutoNum type="alphaLcPeriod"/>
            </a:pPr>
            <a:r>
              <a:rPr lang="en-GB" sz="5400" dirty="0">
                <a:solidFill>
                  <a:srgbClr val="002060"/>
                </a:solidFill>
                <a:latin typeface="Comic Sans MS" panose="030F0702030302020204" pitchFamily="66" charset="0"/>
              </a:rPr>
              <a:t> Flamingo</a:t>
            </a:r>
          </a:p>
          <a:p>
            <a:pPr marL="502920" indent="-457200">
              <a:buAutoNum type="alphaLcPeriod"/>
            </a:pPr>
            <a:r>
              <a:rPr lang="en-GB" sz="5400" dirty="0">
                <a:solidFill>
                  <a:srgbClr val="002060"/>
                </a:solidFill>
                <a:latin typeface="Comic Sans MS" panose="030F0702030302020204" pitchFamily="66" charset="0"/>
              </a:rPr>
              <a:t> Rabbit</a:t>
            </a:r>
          </a:p>
          <a:p>
            <a:pPr marL="502920" indent="-457200">
              <a:buAutoNum type="alphaLcPeriod"/>
            </a:pPr>
            <a:r>
              <a:rPr lang="en-GB" sz="5400" dirty="0">
                <a:solidFill>
                  <a:srgbClr val="002060"/>
                </a:solidFill>
                <a:latin typeface="Comic Sans MS" panose="030F0702030302020204" pitchFamily="66" charset="0"/>
              </a:rPr>
              <a:t> Chicken</a:t>
            </a:r>
          </a:p>
        </p:txBody>
      </p:sp>
    </p:spTree>
    <p:extLst>
      <p:ext uri="{BB962C8B-B14F-4D97-AF65-F5344CB8AC3E}">
        <p14:creationId xmlns:p14="http://schemas.microsoft.com/office/powerpoint/2010/main" val="355447264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4340" y="609600"/>
            <a:ext cx="11338560" cy="4213860"/>
          </a:xfrm>
        </p:spPr>
        <p:txBody>
          <a:bodyPr>
            <a:noAutofit/>
          </a:bodyPr>
          <a:lstStyle/>
          <a:p>
            <a:pPr algn="ctr"/>
            <a:r>
              <a:rPr lang="en-GB" sz="9600" b="1" dirty="0">
                <a:solidFill>
                  <a:srgbClr val="002060"/>
                </a:solidFill>
                <a:latin typeface="Comic Sans MS" panose="030F0702030302020204" pitchFamily="66" charset="0"/>
              </a:rPr>
              <a:t>b. Rabbit</a:t>
            </a:r>
          </a:p>
        </p:txBody>
      </p:sp>
    </p:spTree>
    <p:extLst>
      <p:ext uri="{BB962C8B-B14F-4D97-AF65-F5344CB8AC3E}">
        <p14:creationId xmlns:p14="http://schemas.microsoft.com/office/powerpoint/2010/main" val="159937499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740" y="609600"/>
            <a:ext cx="11704320" cy="2156460"/>
          </a:xfrm>
        </p:spPr>
        <p:txBody>
          <a:bodyPr>
            <a:normAutofit fontScale="90000"/>
          </a:bodyPr>
          <a:lstStyle/>
          <a:p>
            <a:pPr algn="ctr"/>
            <a:r>
              <a:rPr lang="en-GB" sz="6000" b="1" dirty="0">
                <a:solidFill>
                  <a:srgbClr val="002060"/>
                </a:solidFill>
                <a:latin typeface="Comic Sans MS" panose="030F0702030302020204" pitchFamily="66" charset="0"/>
              </a:rPr>
              <a:t>18. Which colour is the Rabbit from Alice in Wonderland?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3093720"/>
            <a:ext cx="9872871" cy="4038600"/>
          </a:xfrm>
        </p:spPr>
        <p:txBody>
          <a:bodyPr>
            <a:normAutofit/>
          </a:bodyPr>
          <a:lstStyle/>
          <a:p>
            <a:pPr marL="502920" indent="-457200">
              <a:buAutoNum type="alphaLcPeriod"/>
            </a:pPr>
            <a:r>
              <a:rPr lang="en-GB" sz="5400" dirty="0">
                <a:solidFill>
                  <a:srgbClr val="002060"/>
                </a:solidFill>
                <a:latin typeface="Comic Sans MS" panose="030F0702030302020204" pitchFamily="66" charset="0"/>
              </a:rPr>
              <a:t> White</a:t>
            </a:r>
          </a:p>
          <a:p>
            <a:pPr marL="502920" indent="-457200">
              <a:buAutoNum type="alphaLcPeriod"/>
            </a:pPr>
            <a:r>
              <a:rPr lang="en-GB" sz="5400" dirty="0">
                <a:solidFill>
                  <a:srgbClr val="002060"/>
                </a:solidFill>
                <a:latin typeface="Comic Sans MS" panose="030F0702030302020204" pitchFamily="66" charset="0"/>
              </a:rPr>
              <a:t> Grey</a:t>
            </a:r>
          </a:p>
          <a:p>
            <a:pPr marL="502920" indent="-457200">
              <a:buAutoNum type="alphaLcPeriod"/>
            </a:pPr>
            <a:r>
              <a:rPr lang="en-GB" sz="5400" dirty="0">
                <a:solidFill>
                  <a:srgbClr val="002060"/>
                </a:solidFill>
                <a:latin typeface="Comic Sans MS" panose="030F0702030302020204" pitchFamily="66" charset="0"/>
              </a:rPr>
              <a:t> Brown </a:t>
            </a:r>
          </a:p>
        </p:txBody>
      </p:sp>
    </p:spTree>
    <p:extLst>
      <p:ext uri="{BB962C8B-B14F-4D97-AF65-F5344CB8AC3E}">
        <p14:creationId xmlns:p14="http://schemas.microsoft.com/office/powerpoint/2010/main" val="232065590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4340" y="609600"/>
            <a:ext cx="11338560" cy="4213860"/>
          </a:xfrm>
        </p:spPr>
        <p:txBody>
          <a:bodyPr>
            <a:noAutofit/>
          </a:bodyPr>
          <a:lstStyle/>
          <a:p>
            <a:pPr algn="ctr"/>
            <a:r>
              <a:rPr lang="en-GB" sz="9600" b="1" dirty="0">
                <a:solidFill>
                  <a:srgbClr val="002060"/>
                </a:solidFill>
                <a:latin typeface="Comic Sans MS" panose="030F0702030302020204" pitchFamily="66" charset="0"/>
              </a:rPr>
              <a:t>a. White</a:t>
            </a:r>
          </a:p>
        </p:txBody>
      </p:sp>
    </p:spTree>
    <p:extLst>
      <p:ext uri="{BB962C8B-B14F-4D97-AF65-F5344CB8AC3E}">
        <p14:creationId xmlns:p14="http://schemas.microsoft.com/office/powerpoint/2010/main" val="113976092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740" y="609600"/>
            <a:ext cx="11704320" cy="2156460"/>
          </a:xfrm>
        </p:spPr>
        <p:txBody>
          <a:bodyPr>
            <a:normAutofit fontScale="90000"/>
          </a:bodyPr>
          <a:lstStyle/>
          <a:p>
            <a:pPr algn="ctr"/>
            <a:r>
              <a:rPr lang="en-GB" sz="6000" b="1" dirty="0">
                <a:solidFill>
                  <a:srgbClr val="002060"/>
                </a:solidFill>
                <a:latin typeface="Comic Sans MS" panose="030F0702030302020204" pitchFamily="66" charset="0"/>
              </a:rPr>
              <a:t>19. How many eggs does a healthy chicken lay in one year?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3093720"/>
            <a:ext cx="9872871" cy="4038600"/>
          </a:xfrm>
        </p:spPr>
        <p:txBody>
          <a:bodyPr>
            <a:normAutofit/>
          </a:bodyPr>
          <a:lstStyle/>
          <a:p>
            <a:pPr marL="502920" indent="-457200">
              <a:buAutoNum type="alphaLcPeriod"/>
            </a:pPr>
            <a:r>
              <a:rPr lang="en-GB" sz="5400" dirty="0">
                <a:solidFill>
                  <a:srgbClr val="002060"/>
                </a:solidFill>
                <a:latin typeface="Comic Sans MS" panose="030F0702030302020204" pitchFamily="66" charset="0"/>
              </a:rPr>
              <a:t> 53</a:t>
            </a:r>
          </a:p>
          <a:p>
            <a:pPr marL="502920" indent="-457200">
              <a:buAutoNum type="alphaLcPeriod"/>
            </a:pPr>
            <a:r>
              <a:rPr lang="en-GB" sz="5400" dirty="0">
                <a:solidFill>
                  <a:srgbClr val="002060"/>
                </a:solidFill>
                <a:latin typeface="Comic Sans MS" panose="030F0702030302020204" pitchFamily="66" charset="0"/>
              </a:rPr>
              <a:t> 172</a:t>
            </a:r>
          </a:p>
          <a:p>
            <a:pPr marL="502920" indent="-457200">
              <a:buAutoNum type="alphaLcPeriod"/>
            </a:pPr>
            <a:r>
              <a:rPr lang="en-GB" sz="5400" dirty="0">
                <a:solidFill>
                  <a:srgbClr val="002060"/>
                </a:solidFill>
                <a:latin typeface="Comic Sans MS" panose="030F0702030302020204" pitchFamily="66" charset="0"/>
              </a:rPr>
              <a:t> 265</a:t>
            </a:r>
          </a:p>
        </p:txBody>
      </p:sp>
    </p:spTree>
    <p:extLst>
      <p:ext uri="{BB962C8B-B14F-4D97-AF65-F5344CB8AC3E}">
        <p14:creationId xmlns:p14="http://schemas.microsoft.com/office/powerpoint/2010/main" val="245021571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4340" y="609600"/>
            <a:ext cx="11338560" cy="4213860"/>
          </a:xfrm>
        </p:spPr>
        <p:txBody>
          <a:bodyPr>
            <a:noAutofit/>
          </a:bodyPr>
          <a:lstStyle/>
          <a:p>
            <a:pPr algn="ctr"/>
            <a:r>
              <a:rPr lang="en-GB" sz="9600" b="1" dirty="0">
                <a:solidFill>
                  <a:srgbClr val="002060"/>
                </a:solidFill>
                <a:latin typeface="Comic Sans MS" panose="030F0702030302020204" pitchFamily="66" charset="0"/>
              </a:rPr>
              <a:t>c. 265</a:t>
            </a:r>
          </a:p>
        </p:txBody>
      </p:sp>
    </p:spTree>
    <p:extLst>
      <p:ext uri="{BB962C8B-B14F-4D97-AF65-F5344CB8AC3E}">
        <p14:creationId xmlns:p14="http://schemas.microsoft.com/office/powerpoint/2010/main" val="12314770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740" y="609600"/>
            <a:ext cx="11704320" cy="2156460"/>
          </a:xfrm>
        </p:spPr>
        <p:txBody>
          <a:bodyPr>
            <a:normAutofit/>
          </a:bodyPr>
          <a:lstStyle/>
          <a:p>
            <a:pPr algn="ctr"/>
            <a:r>
              <a:rPr lang="en-GB" sz="6000" b="1" dirty="0">
                <a:solidFill>
                  <a:srgbClr val="002060"/>
                </a:solidFill>
                <a:latin typeface="Comic Sans MS" panose="030F0702030302020204" pitchFamily="66" charset="0"/>
              </a:rPr>
              <a:t>2. How many disciples were there?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3093720"/>
            <a:ext cx="9872871" cy="4038600"/>
          </a:xfrm>
        </p:spPr>
        <p:txBody>
          <a:bodyPr>
            <a:normAutofit/>
          </a:bodyPr>
          <a:lstStyle/>
          <a:p>
            <a:pPr marL="502920" indent="-457200">
              <a:buAutoNum type="alphaLcPeriod"/>
            </a:pPr>
            <a:r>
              <a:rPr lang="en-GB" sz="5400" dirty="0">
                <a:solidFill>
                  <a:srgbClr val="002060"/>
                </a:solidFill>
                <a:latin typeface="Comic Sans MS" panose="030F0702030302020204" pitchFamily="66" charset="0"/>
              </a:rPr>
              <a:t>10</a:t>
            </a:r>
          </a:p>
          <a:p>
            <a:pPr marL="502920" indent="-457200">
              <a:buAutoNum type="alphaLcPeriod"/>
            </a:pPr>
            <a:r>
              <a:rPr lang="en-GB" sz="5400" dirty="0">
                <a:solidFill>
                  <a:srgbClr val="002060"/>
                </a:solidFill>
                <a:latin typeface="Comic Sans MS" panose="030F0702030302020204" pitchFamily="66" charset="0"/>
              </a:rPr>
              <a:t>12</a:t>
            </a:r>
          </a:p>
          <a:p>
            <a:pPr marL="502920" indent="-457200">
              <a:buAutoNum type="alphaLcPeriod"/>
            </a:pPr>
            <a:r>
              <a:rPr lang="en-GB" sz="5400" dirty="0">
                <a:solidFill>
                  <a:srgbClr val="002060"/>
                </a:solidFill>
                <a:latin typeface="Comic Sans MS" panose="030F0702030302020204" pitchFamily="66" charset="0"/>
              </a:rPr>
              <a:t>15</a:t>
            </a:r>
          </a:p>
        </p:txBody>
      </p:sp>
    </p:spTree>
    <p:extLst>
      <p:ext uri="{BB962C8B-B14F-4D97-AF65-F5344CB8AC3E}">
        <p14:creationId xmlns:p14="http://schemas.microsoft.com/office/powerpoint/2010/main" val="214813065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740" y="609600"/>
            <a:ext cx="11704320" cy="2156460"/>
          </a:xfrm>
        </p:spPr>
        <p:txBody>
          <a:bodyPr>
            <a:normAutofit/>
          </a:bodyPr>
          <a:lstStyle/>
          <a:p>
            <a:pPr algn="ctr"/>
            <a:r>
              <a:rPr lang="en-GB" sz="6000" b="1" dirty="0">
                <a:solidFill>
                  <a:srgbClr val="002060"/>
                </a:solidFill>
                <a:latin typeface="Comic Sans MS" panose="030F0702030302020204" pitchFamily="66" charset="0"/>
              </a:rPr>
              <a:t>20. Chickens are the closest living relative to the 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3093720"/>
            <a:ext cx="9872871" cy="4038600"/>
          </a:xfrm>
        </p:spPr>
        <p:txBody>
          <a:bodyPr>
            <a:normAutofit/>
          </a:bodyPr>
          <a:lstStyle/>
          <a:p>
            <a:pPr marL="502920" indent="-457200">
              <a:buAutoNum type="alphaLcPeriod"/>
            </a:pPr>
            <a:r>
              <a:rPr lang="en-GB" sz="5400" dirty="0">
                <a:solidFill>
                  <a:srgbClr val="002060"/>
                </a:solidFill>
                <a:latin typeface="Comic Sans MS" panose="030F0702030302020204" pitchFamily="66" charset="0"/>
              </a:rPr>
              <a:t> Dodo</a:t>
            </a:r>
          </a:p>
          <a:p>
            <a:pPr marL="502920" indent="-457200">
              <a:buAutoNum type="alphaLcPeriod"/>
            </a:pPr>
            <a:r>
              <a:rPr lang="en-GB" sz="5400" dirty="0">
                <a:solidFill>
                  <a:srgbClr val="002060"/>
                </a:solidFill>
                <a:latin typeface="Comic Sans MS" panose="030F0702030302020204" pitchFamily="66" charset="0"/>
              </a:rPr>
              <a:t> Woolly Mammoth</a:t>
            </a:r>
          </a:p>
          <a:p>
            <a:pPr marL="502920" indent="-457200">
              <a:buAutoNum type="alphaLcPeriod"/>
            </a:pPr>
            <a:r>
              <a:rPr lang="en-GB" sz="5400" dirty="0">
                <a:solidFill>
                  <a:srgbClr val="002060"/>
                </a:solidFill>
                <a:latin typeface="Comic Sans MS" panose="030F0702030302020204" pitchFamily="66" charset="0"/>
              </a:rPr>
              <a:t> T-Rex</a:t>
            </a:r>
          </a:p>
        </p:txBody>
      </p:sp>
    </p:spTree>
    <p:extLst>
      <p:ext uri="{BB962C8B-B14F-4D97-AF65-F5344CB8AC3E}">
        <p14:creationId xmlns:p14="http://schemas.microsoft.com/office/powerpoint/2010/main" val="140279405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4340" y="609600"/>
            <a:ext cx="11338560" cy="4213860"/>
          </a:xfrm>
        </p:spPr>
        <p:txBody>
          <a:bodyPr>
            <a:noAutofit/>
          </a:bodyPr>
          <a:lstStyle/>
          <a:p>
            <a:pPr algn="ctr"/>
            <a:r>
              <a:rPr lang="en-GB" sz="9600" b="1" dirty="0">
                <a:solidFill>
                  <a:srgbClr val="002060"/>
                </a:solidFill>
                <a:latin typeface="Comic Sans MS" panose="030F0702030302020204" pitchFamily="66" charset="0"/>
              </a:rPr>
              <a:t>c. T-Rex</a:t>
            </a:r>
          </a:p>
        </p:txBody>
      </p:sp>
    </p:spTree>
    <p:extLst>
      <p:ext uri="{BB962C8B-B14F-4D97-AF65-F5344CB8AC3E}">
        <p14:creationId xmlns:p14="http://schemas.microsoft.com/office/powerpoint/2010/main" val="608051974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3272608" y="2159015"/>
            <a:ext cx="9966960" cy="2926080"/>
          </a:xfrm>
        </p:spPr>
        <p:txBody>
          <a:bodyPr>
            <a:normAutofit/>
          </a:bodyPr>
          <a:lstStyle/>
          <a:p>
            <a:r>
              <a:rPr lang="en-GB" sz="9600" dirty="0">
                <a:latin typeface="Comic Sans MS" panose="030F0702030302020204" pitchFamily="66" charset="0"/>
              </a:rPr>
              <a:t>Happy </a:t>
            </a:r>
            <a:br>
              <a:rPr lang="en-GB" sz="9600" dirty="0">
                <a:latin typeface="Comic Sans MS" panose="030F0702030302020204" pitchFamily="66" charset="0"/>
              </a:rPr>
            </a:br>
            <a:r>
              <a:rPr lang="en-GB" sz="9600" dirty="0">
                <a:latin typeface="Comic Sans MS" panose="030F0702030302020204" pitchFamily="66" charset="0"/>
              </a:rPr>
              <a:t>Easter!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1110" y="911528"/>
            <a:ext cx="5032375" cy="54210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01282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4340" y="609600"/>
            <a:ext cx="11338560" cy="4213860"/>
          </a:xfrm>
        </p:spPr>
        <p:txBody>
          <a:bodyPr>
            <a:noAutofit/>
          </a:bodyPr>
          <a:lstStyle/>
          <a:p>
            <a:pPr algn="ctr"/>
            <a:r>
              <a:rPr lang="en-GB" sz="9600" b="1" dirty="0">
                <a:solidFill>
                  <a:srgbClr val="002060"/>
                </a:solidFill>
                <a:latin typeface="Comic Sans MS" panose="030F0702030302020204" pitchFamily="66" charset="0"/>
              </a:rPr>
              <a:t>b. 12</a:t>
            </a:r>
          </a:p>
        </p:txBody>
      </p:sp>
    </p:spTree>
    <p:extLst>
      <p:ext uri="{BB962C8B-B14F-4D97-AF65-F5344CB8AC3E}">
        <p14:creationId xmlns:p14="http://schemas.microsoft.com/office/powerpoint/2010/main" val="7938102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740" y="609600"/>
            <a:ext cx="11704320" cy="2156460"/>
          </a:xfrm>
        </p:spPr>
        <p:txBody>
          <a:bodyPr>
            <a:normAutofit/>
          </a:bodyPr>
          <a:lstStyle/>
          <a:p>
            <a:pPr algn="ctr"/>
            <a:r>
              <a:rPr lang="en-GB" sz="6000" b="1" dirty="0">
                <a:solidFill>
                  <a:srgbClr val="002060"/>
                </a:solidFill>
                <a:latin typeface="Comic Sans MS" panose="030F0702030302020204" pitchFamily="66" charset="0"/>
              </a:rPr>
              <a:t>3. How did Jesus ride into Jerusalem on Palm Sunday?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3093720"/>
            <a:ext cx="9872871" cy="4038600"/>
          </a:xfrm>
        </p:spPr>
        <p:txBody>
          <a:bodyPr>
            <a:normAutofit/>
          </a:bodyPr>
          <a:lstStyle/>
          <a:p>
            <a:pPr marL="502920" indent="-457200">
              <a:buAutoNum type="alphaLcPeriod"/>
            </a:pPr>
            <a:r>
              <a:rPr lang="en-GB" sz="5400" dirty="0">
                <a:solidFill>
                  <a:srgbClr val="002060"/>
                </a:solidFill>
                <a:latin typeface="Comic Sans MS" panose="030F0702030302020204" pitchFamily="66" charset="0"/>
              </a:rPr>
              <a:t> On an elephant</a:t>
            </a:r>
          </a:p>
          <a:p>
            <a:pPr marL="502920" indent="-457200">
              <a:buAutoNum type="alphaLcPeriod"/>
            </a:pPr>
            <a:r>
              <a:rPr lang="en-GB" sz="5400" dirty="0">
                <a:solidFill>
                  <a:srgbClr val="002060"/>
                </a:solidFill>
                <a:latin typeface="Comic Sans MS" panose="030F0702030302020204" pitchFamily="66" charset="0"/>
              </a:rPr>
              <a:t> In a carriage </a:t>
            </a:r>
          </a:p>
          <a:p>
            <a:pPr marL="502920" indent="-457200">
              <a:buAutoNum type="alphaLcPeriod"/>
            </a:pPr>
            <a:r>
              <a:rPr lang="en-GB" sz="5400" dirty="0">
                <a:solidFill>
                  <a:srgbClr val="002060"/>
                </a:solidFill>
                <a:latin typeface="Comic Sans MS" panose="030F0702030302020204" pitchFamily="66" charset="0"/>
              </a:rPr>
              <a:t> On a donkey</a:t>
            </a:r>
          </a:p>
        </p:txBody>
      </p:sp>
    </p:spTree>
    <p:extLst>
      <p:ext uri="{BB962C8B-B14F-4D97-AF65-F5344CB8AC3E}">
        <p14:creationId xmlns:p14="http://schemas.microsoft.com/office/powerpoint/2010/main" val="41281854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4340" y="609600"/>
            <a:ext cx="11338560" cy="4213860"/>
          </a:xfrm>
        </p:spPr>
        <p:txBody>
          <a:bodyPr>
            <a:noAutofit/>
          </a:bodyPr>
          <a:lstStyle/>
          <a:p>
            <a:pPr algn="ctr"/>
            <a:r>
              <a:rPr lang="en-GB" sz="9600" b="1" dirty="0">
                <a:solidFill>
                  <a:srgbClr val="002060"/>
                </a:solidFill>
                <a:latin typeface="Comic Sans MS" panose="030F0702030302020204" pitchFamily="66" charset="0"/>
              </a:rPr>
              <a:t>c. On a donkey</a:t>
            </a:r>
          </a:p>
        </p:txBody>
      </p:sp>
    </p:spTree>
    <p:extLst>
      <p:ext uri="{BB962C8B-B14F-4D97-AF65-F5344CB8AC3E}">
        <p14:creationId xmlns:p14="http://schemas.microsoft.com/office/powerpoint/2010/main" val="16378971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740" y="609600"/>
            <a:ext cx="11704320" cy="2156460"/>
          </a:xfrm>
        </p:spPr>
        <p:txBody>
          <a:bodyPr>
            <a:normAutofit fontScale="90000"/>
          </a:bodyPr>
          <a:lstStyle/>
          <a:p>
            <a:pPr algn="ctr"/>
            <a:r>
              <a:rPr lang="en-GB" sz="6000" b="1" dirty="0">
                <a:solidFill>
                  <a:srgbClr val="002060"/>
                </a:solidFill>
                <a:latin typeface="Comic Sans MS" panose="030F0702030302020204" pitchFamily="66" charset="0"/>
              </a:rPr>
              <a:t>4. What did people wave as they welcomed Jesus into Jerusalem?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3093720"/>
            <a:ext cx="9872871" cy="4038600"/>
          </a:xfrm>
        </p:spPr>
        <p:txBody>
          <a:bodyPr>
            <a:normAutofit/>
          </a:bodyPr>
          <a:lstStyle/>
          <a:p>
            <a:pPr marL="502920" indent="-457200">
              <a:buAutoNum type="alphaLcPeriod"/>
            </a:pPr>
            <a:r>
              <a:rPr lang="en-GB" sz="5400" dirty="0">
                <a:solidFill>
                  <a:srgbClr val="002060"/>
                </a:solidFill>
                <a:latin typeface="Comic Sans MS" panose="030F0702030302020204" pitchFamily="66" charset="0"/>
              </a:rPr>
              <a:t> Branches</a:t>
            </a:r>
          </a:p>
          <a:p>
            <a:pPr marL="502920" indent="-457200">
              <a:buAutoNum type="alphaLcPeriod"/>
            </a:pPr>
            <a:r>
              <a:rPr lang="en-GB" sz="5400" dirty="0">
                <a:solidFill>
                  <a:srgbClr val="002060"/>
                </a:solidFill>
                <a:latin typeface="Comic Sans MS" panose="030F0702030302020204" pitchFamily="66" charset="0"/>
              </a:rPr>
              <a:t> Palm leaves</a:t>
            </a:r>
          </a:p>
          <a:p>
            <a:pPr marL="502920" indent="-457200">
              <a:buAutoNum type="alphaLcPeriod"/>
            </a:pPr>
            <a:r>
              <a:rPr lang="en-GB" sz="5400" dirty="0">
                <a:solidFill>
                  <a:srgbClr val="002060"/>
                </a:solidFill>
                <a:latin typeface="Comic Sans MS" panose="030F0702030302020204" pitchFamily="66" charset="0"/>
              </a:rPr>
              <a:t> Flags</a:t>
            </a:r>
          </a:p>
        </p:txBody>
      </p:sp>
    </p:spTree>
    <p:extLst>
      <p:ext uri="{BB962C8B-B14F-4D97-AF65-F5344CB8AC3E}">
        <p14:creationId xmlns:p14="http://schemas.microsoft.com/office/powerpoint/2010/main" val="18090162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4340" y="609600"/>
            <a:ext cx="11338560" cy="4213860"/>
          </a:xfrm>
        </p:spPr>
        <p:txBody>
          <a:bodyPr>
            <a:noAutofit/>
          </a:bodyPr>
          <a:lstStyle/>
          <a:p>
            <a:pPr algn="ctr"/>
            <a:r>
              <a:rPr lang="en-GB" sz="9600" b="1" dirty="0">
                <a:solidFill>
                  <a:srgbClr val="002060"/>
                </a:solidFill>
                <a:latin typeface="Comic Sans MS" panose="030F0702030302020204" pitchFamily="66" charset="0"/>
              </a:rPr>
              <a:t>b. Palm leaves</a:t>
            </a:r>
          </a:p>
        </p:txBody>
      </p:sp>
    </p:spTree>
    <p:extLst>
      <p:ext uri="{BB962C8B-B14F-4D97-AF65-F5344CB8AC3E}">
        <p14:creationId xmlns:p14="http://schemas.microsoft.com/office/powerpoint/2010/main" val="1860167302"/>
      </p:ext>
    </p:extLst>
  </p:cSld>
  <p:clrMapOvr>
    <a:masterClrMapping/>
  </p:clrMapOvr>
</p:sld>
</file>

<file path=ppt/theme/theme1.xml><?xml version="1.0" encoding="utf-8"?>
<a:theme xmlns:a="http://schemas.openxmlformats.org/drawingml/2006/main" name="Basis">
  <a:themeElements>
    <a:clrScheme name="Yellow Orange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Basis">
      <a:maj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TM03457444[[fn=Basis]]</Template>
  <TotalTime>66</TotalTime>
  <Words>442</Words>
  <Application>Microsoft Office PowerPoint</Application>
  <PresentationFormat>Widescreen</PresentationFormat>
  <Paragraphs>102</Paragraphs>
  <Slides>42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5" baseType="lpstr">
      <vt:lpstr>Comic Sans MS</vt:lpstr>
      <vt:lpstr>Corbel</vt:lpstr>
      <vt:lpstr>Basis</vt:lpstr>
      <vt:lpstr>Easter quiz!</vt:lpstr>
      <vt:lpstr>1. What were Jesus’ group of friends called?</vt:lpstr>
      <vt:lpstr>a. Disciples</vt:lpstr>
      <vt:lpstr>2. How many disciples were there?</vt:lpstr>
      <vt:lpstr>b. 12</vt:lpstr>
      <vt:lpstr>3. How did Jesus ride into Jerusalem on Palm Sunday?</vt:lpstr>
      <vt:lpstr>c. On a donkey</vt:lpstr>
      <vt:lpstr>4. What did people wave as they welcomed Jesus into Jerusalem?</vt:lpstr>
      <vt:lpstr>b. Palm leaves</vt:lpstr>
      <vt:lpstr>5. What was the meal that Jesus had with his followers before he died?</vt:lpstr>
      <vt:lpstr>a. Last Supper</vt:lpstr>
      <vt:lpstr>6. Who were the soldiers that guarded Jesus?</vt:lpstr>
      <vt:lpstr>a. Romans</vt:lpstr>
      <vt:lpstr>7. What do you eat on Shrove Tuesday?</vt:lpstr>
      <vt:lpstr>c. Pancakes</vt:lpstr>
      <vt:lpstr>8. What kind of bread do you eat at Easter?</vt:lpstr>
      <vt:lpstr>b. Hot Cross Buns</vt:lpstr>
      <vt:lpstr>9. What traditionally do people eat on Good Friday?</vt:lpstr>
      <vt:lpstr>c. Fish</vt:lpstr>
      <vt:lpstr>10. What type of hat is worn for Easter?</vt:lpstr>
      <vt:lpstr>a. An Easter Bonnet</vt:lpstr>
      <vt:lpstr>11. Which animal is used to represent Easter in Australia?</vt:lpstr>
      <vt:lpstr>c. Bilby</vt:lpstr>
      <vt:lpstr>11. How much did the biggest ever chocolate rabbit weigh?</vt:lpstr>
      <vt:lpstr>a. 2721 kilos</vt:lpstr>
      <vt:lpstr>12. When was the first Cadbury Crème Egg sold in a shop?</vt:lpstr>
      <vt:lpstr>c. 1971</vt:lpstr>
      <vt:lpstr>13. When did Cadbury make its first Easter Egg?</vt:lpstr>
      <vt:lpstr>c. 1875</vt:lpstr>
      <vt:lpstr>15. How tall is the world’s tallest chocolate?</vt:lpstr>
      <vt:lpstr>a. 10.4 metres</vt:lpstr>
      <vt:lpstr>16. What are baby rabbits called?</vt:lpstr>
      <vt:lpstr>b. Kittens</vt:lpstr>
      <vt:lpstr>17. Which animal delivers Easter eggs?</vt:lpstr>
      <vt:lpstr>b. Rabbit</vt:lpstr>
      <vt:lpstr>18. Which colour is the Rabbit from Alice in Wonderland?</vt:lpstr>
      <vt:lpstr>a. White</vt:lpstr>
      <vt:lpstr>19. How many eggs does a healthy chicken lay in one year?</vt:lpstr>
      <vt:lpstr>c. 265</vt:lpstr>
      <vt:lpstr>20. Chickens are the closest living relative to the …</vt:lpstr>
      <vt:lpstr>c. T-Rex</vt:lpstr>
      <vt:lpstr>Happy  Easter!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Easter QUiz</dc:title>
  <dc:creator>Eleanor Stevenson</dc:creator>
  <cp:lastModifiedBy>Philippa Brackenridge</cp:lastModifiedBy>
  <cp:revision>8</cp:revision>
  <dcterms:created xsi:type="dcterms:W3CDTF">2016-03-12T15:38:52Z</dcterms:created>
  <dcterms:modified xsi:type="dcterms:W3CDTF">2020-03-30T06:21:05Z</dcterms:modified>
</cp:coreProperties>
</file>