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78" d="100"/>
          <a:sy n="78" d="100"/>
        </p:scale>
        <p:origin x="2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B7866-D3F1-4CB1-854D-713E4977B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653243-9D27-4EB7-8692-C4F98C8DB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182AB-7050-4C06-BB7F-29873D13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FF81-2BF4-47F2-806B-DA41BDD5A484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F98A7-154A-40EE-B867-15B3421EF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766C8-6329-485C-A72C-02ACA73A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B79D-FEC4-4569-A472-8F849D293F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116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A5B1A-C019-435D-8B2C-072981C2A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F71A9-B165-4DA8-890C-FAA26A39E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8E6EB-8516-422F-ADD4-4328F278A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FF81-2BF4-47F2-806B-DA41BDD5A484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22C2F-7A18-4832-87FB-98E2F24C1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0D04B-2253-4397-952D-2B52EB9B6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B79D-FEC4-4569-A472-8F849D293F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851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D5DD2A-2E55-494E-AF90-D6592437E0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DFA8F9-FA11-4E3F-8BB9-771BDCD45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CC5FB-7E6C-4F52-A2A8-1B9656C85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FF81-2BF4-47F2-806B-DA41BDD5A484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2C29C-9EC5-4EFF-9F34-B35EFF28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C39E4-BC7B-480A-8405-9ACFB07E8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B79D-FEC4-4569-A472-8F849D293F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62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9077B30C-54AE-44D6-AF4C-84B8FE62EADB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283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C3E61-B35C-41D0-98A1-912A8C92F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E42AD-28DD-4B60-A378-4B2E741C0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85DD3-830B-46C1-8683-53D2E67B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FF81-2BF4-47F2-806B-DA41BDD5A484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03DC6-0A98-4253-B1E8-D7BFA370B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86D90-2A8F-47F5-9305-E4C3A15CD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B79D-FEC4-4569-A472-8F849D293F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73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D0B1B-FAD1-4867-9A74-671456991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F0519-9FB2-4198-B704-3378A83D7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68151-61CC-4A03-8517-D1214E607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FF81-2BF4-47F2-806B-DA41BDD5A484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F786F-B215-4AEB-8F5D-A81A01EC9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9D9E3-2687-42F4-A8B7-3ED3A5FF7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B79D-FEC4-4569-A472-8F849D293F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894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54F5E-16E1-4B09-B9F9-32D59C6CF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52EE4-802F-4EF7-ACE2-9CD5A6F29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3FB50D-BB5A-41E2-9667-4D2A30F0B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32C48-7625-4805-A588-72D9CB09B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FF81-2BF4-47F2-806B-DA41BDD5A484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BD68E-15B7-494F-A5DE-14FC52405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99EE3-ED6A-410B-A291-D087CB2B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B79D-FEC4-4569-A472-8F849D293F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37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65B55-56A1-498D-8153-8ABEAB80C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B3D8C-2F36-49C6-A0C1-E35477F6B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AC107F-EA42-4C00-B447-E784D6113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2EE33E-0892-466A-BBF5-10BD9F0C48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450833-8DE0-44FA-B56E-DF7C79DD97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738F5B-BCEA-4A8D-A153-1A1B3E060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FF81-2BF4-47F2-806B-DA41BDD5A484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1B2A0B-BBFA-4A1F-8BB5-F7DF15994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849D6-C30F-41A4-BFE2-759E0A49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B79D-FEC4-4569-A472-8F849D293F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007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C924D-0ABD-42CD-974D-23CD13B82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4FA128-16CE-4940-99EA-3B284010F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FF81-2BF4-47F2-806B-DA41BDD5A484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42B41-1022-4419-894F-1F3B0DA56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6720C-E4AD-41F4-B971-4BD5C2AC2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B79D-FEC4-4569-A472-8F849D293F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67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8C2F23-8BEE-4E49-AE12-6E24E250A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FF81-2BF4-47F2-806B-DA41BDD5A484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920A7-BD84-4EE3-A3B9-E219D72D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D0569-50A4-43D5-A1CE-A1BAC2C8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B79D-FEC4-4569-A472-8F849D293F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1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C145A-32BB-4023-89B1-8C345B9A7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E9A7F-B635-4C77-8D7E-B24FAC0FF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6023A-4548-4BCC-AC9C-6D58C38AF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02EF75-4104-4D40-890C-E5F71F3C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FF81-2BF4-47F2-806B-DA41BDD5A484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2E35C3-3680-418B-AD97-92A050CEE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4A47E4-A76B-46D3-9908-7A7D746CE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B79D-FEC4-4569-A472-8F849D293F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56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F5D04-7486-4644-A159-A276D00A5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BAE6ED-768B-4FFE-8040-7798406D95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E0887-D68C-4FEE-A639-1F268D814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B0E2E-4792-422C-BDAE-67C0265CE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FF81-2BF4-47F2-806B-DA41BDD5A484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827286-4A9E-43E1-8867-AF0DB78E7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F4DAC0-06D7-4146-8B32-207348CAC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BB79D-FEC4-4569-A472-8F849D293F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632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39A140-6088-4E6F-9F8D-C3C3F0072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F8F69-2403-4260-AA0F-C098A27A9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22088-32BF-4324-B21C-32640BC8BD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0FF81-2BF4-47F2-806B-DA41BDD5A484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93CE0-0489-4C1B-90DB-85B9FBC5E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81511-7829-42F0-AA6A-F1C2B3368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BB79D-FEC4-4569-A472-8F849D293F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13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79C45-1889-454D-815B-6876566FF0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9600" b="1" dirty="0" err="1"/>
              <a:t>Bibo</a:t>
            </a:r>
            <a:r>
              <a:rPr lang="en-GB" sz="9600" b="1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73C453-51DB-4C04-A5D8-2268DB2CEE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7200" dirty="0">
                <a:solidFill>
                  <a:srgbClr val="FF0000"/>
                </a:solidFill>
              </a:rPr>
              <a:t>A Life Without Purpose</a:t>
            </a:r>
          </a:p>
        </p:txBody>
      </p:sp>
    </p:spTree>
    <p:extLst>
      <p:ext uri="{BB962C8B-B14F-4D97-AF65-F5344CB8AC3E}">
        <p14:creationId xmlns:p14="http://schemas.microsoft.com/office/powerpoint/2010/main" val="410474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14EA56-11C9-4C1F-9431-C9CCB2188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708"/>
            <a:ext cx="10515600" cy="889688"/>
          </a:xfrm>
        </p:spPr>
        <p:txBody>
          <a:bodyPr/>
          <a:lstStyle/>
          <a:p>
            <a:r>
              <a:rPr lang="en-GB" dirty="0"/>
              <a:t>Why is this a sad scene?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FC1555D-D7B3-47E9-A4B9-82B0EFA29E9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421027" y="1187450"/>
            <a:ext cx="8961438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08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5E3BED-4E38-4AB6-883F-B3EA9D977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632"/>
            <a:ext cx="10515600" cy="1325563"/>
          </a:xfrm>
        </p:spPr>
        <p:txBody>
          <a:bodyPr/>
          <a:lstStyle/>
          <a:p>
            <a:r>
              <a:rPr lang="en-GB" dirty="0"/>
              <a:t>How do you think </a:t>
            </a:r>
            <a:r>
              <a:rPr lang="en-GB" dirty="0" err="1"/>
              <a:t>Bibo</a:t>
            </a:r>
            <a:r>
              <a:rPr lang="en-GB" dirty="0"/>
              <a:t> is feeling?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6A13A7-A9DD-4D3E-8F6E-17846D7C88C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470454" y="1446341"/>
            <a:ext cx="9582150" cy="523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59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8568B-20E7-49A4-B910-416C191D7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you describe the town here?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3F1E63-B264-4789-81A3-346BF3BCD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3562" y="1910556"/>
            <a:ext cx="852487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84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70C5D-60A3-4888-81EC-4CD2F73F2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47880"/>
          </a:xfrm>
        </p:spPr>
        <p:txBody>
          <a:bodyPr>
            <a:normAutofit fontScale="90000"/>
          </a:bodyPr>
          <a:lstStyle/>
          <a:p>
            <a:r>
              <a:rPr lang="en-GB" dirty="0"/>
              <a:t>Today’s writing task is of a time in </a:t>
            </a:r>
            <a:r>
              <a:rPr lang="en-GB" dirty="0" err="1"/>
              <a:t>Bibo’s</a:t>
            </a:r>
            <a:r>
              <a:rPr lang="en-GB" dirty="0"/>
              <a:t> life where the happiness has gone. Loneliness and hopelessness are all </a:t>
            </a:r>
            <a:r>
              <a:rPr lang="en-GB" dirty="0" err="1"/>
              <a:t>Bibo</a:t>
            </a:r>
            <a:r>
              <a:rPr lang="en-GB" dirty="0"/>
              <a:t> now knows.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76461-F679-4BCB-985B-8DF0D620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8421"/>
            <a:ext cx="10515600" cy="41889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Features of today’s writing will include:</a:t>
            </a:r>
          </a:p>
          <a:p>
            <a:r>
              <a:rPr lang="en-GB" dirty="0"/>
              <a:t>Use of the present tense to describe what it’s like for </a:t>
            </a:r>
            <a:r>
              <a:rPr lang="en-GB" dirty="0" err="1"/>
              <a:t>Bibo</a:t>
            </a:r>
            <a:r>
              <a:rPr lang="en-GB" dirty="0"/>
              <a:t> today and past tense for memories </a:t>
            </a:r>
          </a:p>
          <a:p>
            <a:r>
              <a:rPr lang="en-GB" dirty="0"/>
              <a:t>First person account of feelings</a:t>
            </a:r>
          </a:p>
          <a:p>
            <a:r>
              <a:rPr lang="en-GB" dirty="0"/>
              <a:t>Use of abstract nouns e.g. loneliness, happiness, hopelessness, sadness, grief, joy, memories, contentment</a:t>
            </a:r>
          </a:p>
          <a:p>
            <a:r>
              <a:rPr lang="en-GB" dirty="0"/>
              <a:t>Varied sentence starters using the ISPACE ideas to help you.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The next set of slides show you an example write. Use this to help get you started on today’s task of writing about an unhappy time in </a:t>
            </a:r>
            <a:r>
              <a:rPr lang="en-GB" dirty="0" err="1">
                <a:solidFill>
                  <a:srgbClr val="FF0000"/>
                </a:solidFill>
              </a:rPr>
              <a:t>Bibo’s</a:t>
            </a:r>
            <a:r>
              <a:rPr lang="en-GB" dirty="0">
                <a:solidFill>
                  <a:srgbClr val="FF0000"/>
                </a:solidFill>
              </a:rPr>
              <a:t> life.</a:t>
            </a:r>
          </a:p>
        </p:txBody>
      </p:sp>
    </p:spTree>
    <p:extLst>
      <p:ext uri="{BB962C8B-B14F-4D97-AF65-F5344CB8AC3E}">
        <p14:creationId xmlns:p14="http://schemas.microsoft.com/office/powerpoint/2010/main" val="1609298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4E9DC-D6FE-4041-BD63-BB1A0F1C3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98453"/>
          </a:xfrm>
        </p:spPr>
        <p:txBody>
          <a:bodyPr>
            <a:normAutofit fontScale="90000"/>
          </a:bodyPr>
          <a:lstStyle/>
          <a:p>
            <a:pPr algn="ctr"/>
            <a:r>
              <a:rPr lang="en-GB" u="sng" dirty="0"/>
              <a:t>I can write a description of a contrasting time in </a:t>
            </a:r>
            <a:r>
              <a:rPr lang="en-GB" u="sng" dirty="0" err="1"/>
              <a:t>Bibo’s</a:t>
            </a:r>
            <a:r>
              <a:rPr lang="en-GB" u="sng" dirty="0"/>
              <a:t> life.</a:t>
            </a:r>
            <a:br>
              <a:rPr lang="en-GB" u="sng" dirty="0"/>
            </a:br>
            <a:r>
              <a:rPr lang="en-GB" b="1" u="sng" dirty="0"/>
              <a:t>A Life Without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0EDFF-DFD2-4342-8C9E-A0BB8E121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4853"/>
            <a:ext cx="10515600" cy="37921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They say living to a grand, old age is a blessing. However, when you’ve lived over a thousand years, things change. Having a 10,000 year guarantee has its disadvantages.</a:t>
            </a:r>
          </a:p>
          <a:p>
            <a:pPr marL="0" indent="0">
              <a:buNone/>
            </a:pPr>
            <a:r>
              <a:rPr lang="en-GB" dirty="0"/>
              <a:t>Walking the streets these days is filled with despair. Like someone stranded on a desert island, I am relieved to have survived yet I am alone with only my memories to keep me company. Around each corner of this abandoned town, I pray that someone will be coming towards me. Disappointed, I discover once more that there is no one there. With my trusty ice-cream cart, I continue on my way never giving up. Trying my best to ignore the derelict buildings, I cling on to hope.</a:t>
            </a:r>
          </a:p>
        </p:txBody>
      </p:sp>
    </p:spTree>
    <p:extLst>
      <p:ext uri="{BB962C8B-B14F-4D97-AF65-F5344CB8AC3E}">
        <p14:creationId xmlns:p14="http://schemas.microsoft.com/office/powerpoint/2010/main" val="3018562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56555-B169-4538-A2D5-ECD6F8C1E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422"/>
            <a:ext cx="10515600" cy="6388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Sadly, I no longer have any ice-cream or cones which I can assemble and sell. The glorious icy treats are just a memory and so are the children’s expectant faces. For hundreds of years, I have kept those memories safe; they never fade. I can still picture each child who bought a cone. Like treasure, they valued its divine taste. I can still feel the pride I had fulfilling the children’s daily wishes of serving them the world’s most delicious, creamy ice-cream.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At the end of each long day, I make my way home. Carefully, I lock the cart and enter my home. As I sit in front of  my faithful fire that burns just for me, I feel the loneliness well up inside me. My eyes are heavy with my discontentment. Exhausted from each day’s walk which has no purpose anymore, I sit alone and cry. I cry for the life I once had. I cry for the life I have now. I cry for the strength I will need to face each new tomorrow without purpose or love. I cry.</a:t>
            </a:r>
          </a:p>
        </p:txBody>
      </p:sp>
    </p:spTree>
    <p:extLst>
      <p:ext uri="{BB962C8B-B14F-4D97-AF65-F5344CB8AC3E}">
        <p14:creationId xmlns:p14="http://schemas.microsoft.com/office/powerpoint/2010/main" val="2806368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95451-12ED-4D05-9276-5E716AB8E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Once you have completed today’s task, read through and edit. Check you have used today’s features: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686C2-9A41-43BF-A17C-0FD64849B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of the present tense to describe what it’s like for </a:t>
            </a:r>
            <a:r>
              <a:rPr lang="en-GB" dirty="0" err="1"/>
              <a:t>Bibo</a:t>
            </a:r>
            <a:r>
              <a:rPr lang="en-GB" dirty="0"/>
              <a:t> today and past tense for memories </a:t>
            </a:r>
          </a:p>
          <a:p>
            <a:r>
              <a:rPr lang="en-GB" dirty="0"/>
              <a:t>First person account of feelings</a:t>
            </a:r>
          </a:p>
          <a:p>
            <a:r>
              <a:rPr lang="en-GB" dirty="0"/>
              <a:t>Use of abstract nouns e.g. loneliness, </a:t>
            </a:r>
            <a:r>
              <a:rPr lang="en-GB" dirty="0">
                <a:solidFill>
                  <a:srgbClr val="FF0000"/>
                </a:solidFill>
              </a:rPr>
              <a:t>un</a:t>
            </a:r>
            <a:r>
              <a:rPr lang="en-GB" dirty="0"/>
              <a:t>happiness, hopelessness, sadness, grief, joy, memories, contentment (means happiness) </a:t>
            </a:r>
            <a:r>
              <a:rPr lang="en-GB" dirty="0">
                <a:solidFill>
                  <a:srgbClr val="FF0000"/>
                </a:solidFill>
              </a:rPr>
              <a:t>dis</a:t>
            </a:r>
            <a:r>
              <a:rPr lang="en-GB" dirty="0"/>
              <a:t>contentment</a:t>
            </a:r>
          </a:p>
          <a:p>
            <a:r>
              <a:rPr lang="en-GB" dirty="0"/>
              <a:t>Varied sentence starters using the ISPACE ideas to help you. The next slide will help you remember the prompts for ISPACE ideas.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3835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5B726D9-C25E-4EF0-92D0-F83C7A86D9B5}"/>
              </a:ext>
            </a:extLst>
          </p:cNvPr>
          <p:cNvSpPr/>
          <p:nvPr/>
        </p:nvSpPr>
        <p:spPr>
          <a:xfrm>
            <a:off x="2063750" y="2259014"/>
            <a:ext cx="984250" cy="3965575"/>
          </a:xfrm>
          <a:prstGeom prst="rect">
            <a:avLst/>
          </a:prstGeom>
          <a:solidFill>
            <a:srgbClr val="2C2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0B18FF-19D8-4C20-9963-E5ED914258C6}"/>
              </a:ext>
            </a:extLst>
          </p:cNvPr>
          <p:cNvSpPr/>
          <p:nvPr/>
        </p:nvSpPr>
        <p:spPr>
          <a:xfrm>
            <a:off x="2063750" y="1798639"/>
            <a:ext cx="8064500" cy="720725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436" name="Title 20">
            <a:extLst>
              <a:ext uri="{FF2B5EF4-FFF2-40B4-BE49-F238E27FC236}">
                <a16:creationId xmlns:a16="http://schemas.microsoft.com/office/drawing/2014/main" id="{6C49473C-EFED-48D0-91C8-842D88718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964" y="658814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/>
              <a:t>Writing Your Own Fronted Adverbials: ISPACE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6C8A82-9011-4B82-A9BC-B7A432B1DD41}"/>
              </a:ext>
            </a:extLst>
          </p:cNvPr>
          <p:cNvSpPr/>
          <p:nvPr/>
        </p:nvSpPr>
        <p:spPr>
          <a:xfrm>
            <a:off x="2279650" y="1806575"/>
            <a:ext cx="78486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defRPr/>
            </a:pPr>
            <a:r>
              <a:rPr lang="en-GB" dirty="0"/>
              <a:t>Use ISPACE to help you remember six different ways to create fronted adverbials...</a:t>
            </a:r>
            <a:endParaRPr lang="en-GB" spc="-40" dirty="0">
              <a:latin typeface="Twinkl SemiBold" pitchFamily="2" charset="0"/>
            </a:endParaRPr>
          </a:p>
        </p:txBody>
      </p:sp>
      <p:sp>
        <p:nvSpPr>
          <p:cNvPr id="18438" name="TextBox 3">
            <a:extLst>
              <a:ext uri="{FF2B5EF4-FFF2-40B4-BE49-F238E27FC236}">
                <a16:creationId xmlns:a16="http://schemas.microsoft.com/office/drawing/2014/main" id="{25F0375F-AC34-4240-A4AB-634CFBB05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9" y="2743201"/>
            <a:ext cx="2008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-Ing word</a:t>
            </a:r>
            <a:endParaRPr lang="en-GB" altLang="en-US" sz="2400">
              <a:solidFill>
                <a:schemeClr val="tx1"/>
              </a:solidFill>
              <a:latin typeface="Twinkl SemiBold" pitchFamily="2" charset="0"/>
              <a:cs typeface="Arial" panose="020B0604020202020204" pitchFamily="34" charset="0"/>
            </a:endParaRPr>
          </a:p>
        </p:txBody>
      </p:sp>
      <p:sp>
        <p:nvSpPr>
          <p:cNvPr id="18439" name="TextBox 16">
            <a:extLst>
              <a:ext uri="{FF2B5EF4-FFF2-40B4-BE49-F238E27FC236}">
                <a16:creationId xmlns:a16="http://schemas.microsoft.com/office/drawing/2014/main" id="{269F112B-2A6D-4EBF-BCCB-CD970D42A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9" y="3336926"/>
            <a:ext cx="2008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Simile</a:t>
            </a:r>
            <a:endParaRPr lang="en-GB" altLang="en-US" sz="2400">
              <a:solidFill>
                <a:schemeClr val="tx1"/>
              </a:solidFill>
              <a:latin typeface="Twinkl SemiBold" pitchFamily="2" charset="0"/>
              <a:cs typeface="Arial" panose="020B0604020202020204" pitchFamily="34" charset="0"/>
            </a:endParaRPr>
          </a:p>
        </p:txBody>
      </p:sp>
      <p:sp>
        <p:nvSpPr>
          <p:cNvPr id="18440" name="TextBox 18">
            <a:extLst>
              <a:ext uri="{FF2B5EF4-FFF2-40B4-BE49-F238E27FC236}">
                <a16:creationId xmlns:a16="http://schemas.microsoft.com/office/drawing/2014/main" id="{A19C8766-A199-4EDC-9B75-78A45B656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9" y="3932238"/>
            <a:ext cx="2008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Preposition</a:t>
            </a:r>
            <a:endParaRPr lang="en-GB" altLang="en-US" sz="2400">
              <a:solidFill>
                <a:schemeClr val="tx1"/>
              </a:solidFill>
              <a:latin typeface="Twinkl SemiBold" pitchFamily="2" charset="0"/>
              <a:cs typeface="Arial" panose="020B0604020202020204" pitchFamily="34" charset="0"/>
            </a:endParaRPr>
          </a:p>
        </p:txBody>
      </p:sp>
      <p:sp>
        <p:nvSpPr>
          <p:cNvPr id="18441" name="TextBox 19">
            <a:extLst>
              <a:ext uri="{FF2B5EF4-FFF2-40B4-BE49-F238E27FC236}">
                <a16:creationId xmlns:a16="http://schemas.microsoft.com/office/drawing/2014/main" id="{7BF735D6-9FB3-451B-A333-3D2669444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9" y="4510088"/>
            <a:ext cx="2008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Adverb</a:t>
            </a:r>
            <a:endParaRPr lang="en-GB" altLang="en-US" sz="2400">
              <a:solidFill>
                <a:schemeClr val="tx1"/>
              </a:solidFill>
              <a:latin typeface="Twinkl SemiBold" pitchFamily="2" charset="0"/>
              <a:cs typeface="Arial" panose="020B0604020202020204" pitchFamily="34" charset="0"/>
            </a:endParaRPr>
          </a:p>
        </p:txBody>
      </p:sp>
      <p:sp>
        <p:nvSpPr>
          <p:cNvPr id="18442" name="TextBox 24">
            <a:extLst>
              <a:ext uri="{FF2B5EF4-FFF2-40B4-BE49-F238E27FC236}">
                <a16:creationId xmlns:a16="http://schemas.microsoft.com/office/drawing/2014/main" id="{5A8649D2-D4A2-4417-BEBF-BBBBCC9A6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9" y="5080001"/>
            <a:ext cx="2008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Conjunction</a:t>
            </a:r>
            <a:endParaRPr lang="en-GB" altLang="en-US" sz="2400">
              <a:solidFill>
                <a:schemeClr val="tx1"/>
              </a:solidFill>
              <a:latin typeface="Twinkl SemiBold" pitchFamily="2" charset="0"/>
              <a:cs typeface="Arial" panose="020B0604020202020204" pitchFamily="34" charset="0"/>
            </a:endParaRPr>
          </a:p>
        </p:txBody>
      </p:sp>
      <p:sp>
        <p:nvSpPr>
          <p:cNvPr id="18443" name="TextBox 25">
            <a:extLst>
              <a:ext uri="{FF2B5EF4-FFF2-40B4-BE49-F238E27FC236}">
                <a16:creationId xmlns:a16="http://schemas.microsoft.com/office/drawing/2014/main" id="{C3CA4EB6-72E6-4766-800A-8370F0720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9" y="5662614"/>
            <a:ext cx="20081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  <a:latin typeface="Twinkl SemiBold" pitchFamily="2" charset="0"/>
                <a:cs typeface="Arial" panose="020B0604020202020204" pitchFamily="34" charset="0"/>
              </a:rPr>
              <a:t>-Ed word</a:t>
            </a:r>
            <a:endParaRPr lang="en-GB" altLang="en-US" sz="2400">
              <a:solidFill>
                <a:schemeClr val="tx1"/>
              </a:solidFill>
              <a:latin typeface="Twinkl SemiBold" pitchFamily="2" charset="0"/>
              <a:cs typeface="Arial" panose="020B0604020202020204" pitchFamily="34" charset="0"/>
            </a:endParaRPr>
          </a:p>
        </p:txBody>
      </p:sp>
      <p:grpSp>
        <p:nvGrpSpPr>
          <p:cNvPr id="18444" name="Group 2">
            <a:extLst>
              <a:ext uri="{FF2B5EF4-FFF2-40B4-BE49-F238E27FC236}">
                <a16:creationId xmlns:a16="http://schemas.microsoft.com/office/drawing/2014/main" id="{93FCB61E-A138-45CA-A673-092AD220EB43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36613" y="4113213"/>
            <a:ext cx="3443288" cy="550863"/>
            <a:chOff x="1339258" y="2641360"/>
            <a:chExt cx="6316101" cy="1009269"/>
          </a:xfrm>
        </p:grpSpPr>
        <p:pic>
          <p:nvPicPr>
            <p:cNvPr id="18457" name="Picture 8">
              <a:extLst>
                <a:ext uri="{FF2B5EF4-FFF2-40B4-BE49-F238E27FC236}">
                  <a16:creationId xmlns:a16="http://schemas.microsoft.com/office/drawing/2014/main" id="{B56382BF-5861-483B-B00E-F581623A7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404642" y="2665885"/>
              <a:ext cx="1009269" cy="96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8" name="Picture 9">
              <a:extLst>
                <a:ext uri="{FF2B5EF4-FFF2-40B4-BE49-F238E27FC236}">
                  <a16:creationId xmlns:a16="http://schemas.microsoft.com/office/drawing/2014/main" id="{8D0A11DB-DDAD-464D-994B-358A40EB8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15375" y="2665884"/>
              <a:ext cx="969284" cy="968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9" name="Picture 10">
              <a:extLst>
                <a:ext uri="{FF2B5EF4-FFF2-40B4-BE49-F238E27FC236}">
                  <a16:creationId xmlns:a16="http://schemas.microsoft.com/office/drawing/2014/main" id="{2BB9AD21-782C-484C-86BA-8905A3524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577380" y="2665886"/>
              <a:ext cx="965957" cy="964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0" name="Picture 11">
              <a:extLst>
                <a:ext uri="{FF2B5EF4-FFF2-40B4-BE49-F238E27FC236}">
                  <a16:creationId xmlns:a16="http://schemas.microsoft.com/office/drawing/2014/main" id="{7E954C89-0572-4D66-95C0-17FDD69F0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5636058" y="2665885"/>
              <a:ext cx="958831" cy="957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1" name="Picture 12">
              <a:extLst>
                <a:ext uri="{FF2B5EF4-FFF2-40B4-BE49-F238E27FC236}">
                  <a16:creationId xmlns:a16="http://schemas.microsoft.com/office/drawing/2014/main" id="{9225D675-C3BC-4698-AD84-F6965149C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687611" y="2665886"/>
              <a:ext cx="968364" cy="967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2" name="Picture 13">
              <a:extLst>
                <a:ext uri="{FF2B5EF4-FFF2-40B4-BE49-F238E27FC236}">
                  <a16:creationId xmlns:a16="http://schemas.microsoft.com/office/drawing/2014/main" id="{AFE7B31A-5803-4E25-A25B-F8AFE5332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338644" y="2665881"/>
              <a:ext cx="964535" cy="963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45" name="TextBox 26">
            <a:extLst>
              <a:ext uri="{FF2B5EF4-FFF2-40B4-BE49-F238E27FC236}">
                <a16:creationId xmlns:a16="http://schemas.microsoft.com/office/drawing/2014/main" id="{82BFE279-5AC4-402C-A03D-0BB1EFA2A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8551" y="2695576"/>
            <a:ext cx="36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cs typeface="Arial" panose="020B0604020202020204" pitchFamily="34" charset="0"/>
              </a:rPr>
              <a:t>I</a:t>
            </a:r>
          </a:p>
        </p:txBody>
      </p:sp>
      <p:sp>
        <p:nvSpPr>
          <p:cNvPr id="18446" name="TextBox 27">
            <a:extLst>
              <a:ext uri="{FF2B5EF4-FFF2-40B4-BE49-F238E27FC236}">
                <a16:creationId xmlns:a16="http://schemas.microsoft.com/office/drawing/2014/main" id="{2583A3B6-BE38-48A0-9506-CE8BA9E16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8551" y="3290888"/>
            <a:ext cx="365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cs typeface="Arial" panose="020B0604020202020204" pitchFamily="34" charset="0"/>
              </a:rPr>
              <a:t>S</a:t>
            </a:r>
          </a:p>
        </p:txBody>
      </p:sp>
      <p:sp>
        <p:nvSpPr>
          <p:cNvPr id="18447" name="TextBox 28">
            <a:extLst>
              <a:ext uri="{FF2B5EF4-FFF2-40B4-BE49-F238E27FC236}">
                <a16:creationId xmlns:a16="http://schemas.microsoft.com/office/drawing/2014/main" id="{48BC669A-F116-41BA-A080-D8B3B0CD9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8551" y="3903663"/>
            <a:ext cx="365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cs typeface="Arial" panose="020B0604020202020204" pitchFamily="34" charset="0"/>
              </a:rPr>
              <a:t>P</a:t>
            </a:r>
          </a:p>
        </p:txBody>
      </p:sp>
      <p:sp>
        <p:nvSpPr>
          <p:cNvPr id="18448" name="TextBox 29">
            <a:extLst>
              <a:ext uri="{FF2B5EF4-FFF2-40B4-BE49-F238E27FC236}">
                <a16:creationId xmlns:a16="http://schemas.microsoft.com/office/drawing/2014/main" id="{A86C3D94-BBD7-4C51-B73F-AE698720A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8551" y="4454526"/>
            <a:ext cx="36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18449" name="TextBox 30">
            <a:extLst>
              <a:ext uri="{FF2B5EF4-FFF2-40B4-BE49-F238E27FC236}">
                <a16:creationId xmlns:a16="http://schemas.microsoft.com/office/drawing/2014/main" id="{C27BDDD1-4120-42A1-BCF1-554042C73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8551" y="5024438"/>
            <a:ext cx="365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cs typeface="Arial" panose="020B0604020202020204" pitchFamily="34" charset="0"/>
              </a:rPr>
              <a:t>C</a:t>
            </a:r>
          </a:p>
        </p:txBody>
      </p:sp>
      <p:sp>
        <p:nvSpPr>
          <p:cNvPr id="18450" name="TextBox 31">
            <a:extLst>
              <a:ext uri="{FF2B5EF4-FFF2-40B4-BE49-F238E27FC236}">
                <a16:creationId xmlns:a16="http://schemas.microsoft.com/office/drawing/2014/main" id="{48F6365F-6566-455C-8BD4-ED3F8A9E6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8551" y="5632451"/>
            <a:ext cx="36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cs typeface="Arial" panose="020B0604020202020204" pitchFamily="34" charset="0"/>
              </a:rPr>
              <a:t>E</a:t>
            </a:r>
          </a:p>
        </p:txBody>
      </p:sp>
      <p:sp>
        <p:nvSpPr>
          <p:cNvPr id="18451" name="TextBox 32">
            <a:extLst>
              <a:ext uri="{FF2B5EF4-FFF2-40B4-BE49-F238E27FC236}">
                <a16:creationId xmlns:a16="http://schemas.microsoft.com/office/drawing/2014/main" id="{A216B376-08EB-44C1-81DC-039A77EE8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664" y="2813050"/>
            <a:ext cx="3449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3F7C"/>
                </a:solidFill>
                <a:cs typeface="Arial" panose="020B0604020202020204" pitchFamily="34" charset="0"/>
              </a:rPr>
              <a:t>e.g. Walki</a:t>
            </a:r>
            <a:r>
              <a:rPr lang="en-GB" altLang="en-US" dirty="0">
                <a:solidFill>
                  <a:srgbClr val="FF0000"/>
                </a:solidFill>
                <a:cs typeface="Arial" panose="020B0604020202020204" pitchFamily="34" charset="0"/>
              </a:rPr>
              <a:t>ng</a:t>
            </a:r>
            <a:r>
              <a:rPr lang="en-GB" altLang="en-US" dirty="0">
                <a:solidFill>
                  <a:srgbClr val="013F7C"/>
                </a:solidFill>
                <a:cs typeface="Arial" panose="020B0604020202020204" pitchFamily="34" charset="0"/>
              </a:rPr>
              <a:t> the streets, ...</a:t>
            </a:r>
          </a:p>
        </p:txBody>
      </p:sp>
      <p:sp>
        <p:nvSpPr>
          <p:cNvPr id="18452" name="TextBox 33">
            <a:extLst>
              <a:ext uri="{FF2B5EF4-FFF2-40B4-BE49-F238E27FC236}">
                <a16:creationId xmlns:a16="http://schemas.microsoft.com/office/drawing/2014/main" id="{44272773-DC96-4016-8C89-2D009C074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664" y="3408363"/>
            <a:ext cx="54867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3F7C"/>
                </a:solidFill>
                <a:cs typeface="Arial" panose="020B0604020202020204" pitchFamily="34" charset="0"/>
              </a:rPr>
              <a:t>e.g. </a:t>
            </a:r>
            <a:r>
              <a:rPr lang="en-GB" altLang="en-US" dirty="0">
                <a:solidFill>
                  <a:srgbClr val="FF0000"/>
                </a:solidFill>
                <a:cs typeface="Arial" panose="020B0604020202020204" pitchFamily="34" charset="0"/>
              </a:rPr>
              <a:t>Like</a:t>
            </a:r>
            <a:r>
              <a:rPr lang="en-GB" altLang="en-US" dirty="0">
                <a:solidFill>
                  <a:srgbClr val="013F7C"/>
                </a:solidFill>
                <a:cs typeface="Arial" panose="020B0604020202020204" pitchFamily="34" charset="0"/>
              </a:rPr>
              <a:t> someone stranded on a desert island, ...</a:t>
            </a:r>
          </a:p>
        </p:txBody>
      </p:sp>
      <p:sp>
        <p:nvSpPr>
          <p:cNvPr id="18453" name="TextBox 34">
            <a:extLst>
              <a:ext uri="{FF2B5EF4-FFF2-40B4-BE49-F238E27FC236}">
                <a16:creationId xmlns:a16="http://schemas.microsoft.com/office/drawing/2014/main" id="{D0DC984C-6A54-40D7-9A89-ACAB035A9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664" y="4002089"/>
            <a:ext cx="3449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3F7C"/>
                </a:solidFill>
                <a:cs typeface="Arial" panose="020B0604020202020204" pitchFamily="34" charset="0"/>
              </a:rPr>
              <a:t>e.g. </a:t>
            </a:r>
            <a:r>
              <a:rPr lang="en-GB" altLang="en-US" dirty="0">
                <a:solidFill>
                  <a:srgbClr val="FF0000"/>
                </a:solidFill>
                <a:cs typeface="Arial" panose="020B0604020202020204" pitchFamily="34" charset="0"/>
              </a:rPr>
              <a:t>Around</a:t>
            </a:r>
            <a:r>
              <a:rPr lang="en-GB" altLang="en-US" dirty="0">
                <a:solidFill>
                  <a:srgbClr val="013F7C"/>
                </a:solidFill>
                <a:cs typeface="Arial" panose="020B0604020202020204" pitchFamily="34" charset="0"/>
              </a:rPr>
              <a:t> each corner, ...</a:t>
            </a:r>
          </a:p>
        </p:txBody>
      </p:sp>
      <p:sp>
        <p:nvSpPr>
          <p:cNvPr id="18454" name="TextBox 35">
            <a:extLst>
              <a:ext uri="{FF2B5EF4-FFF2-40B4-BE49-F238E27FC236}">
                <a16:creationId xmlns:a16="http://schemas.microsoft.com/office/drawing/2014/main" id="{1F0AECC7-4646-46EB-B077-3857FAFA6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664" y="4581525"/>
            <a:ext cx="3449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3F7C"/>
                </a:solidFill>
                <a:cs typeface="Arial" panose="020B0604020202020204" pitchFamily="34" charset="0"/>
              </a:rPr>
              <a:t>e.g. </a:t>
            </a:r>
            <a:r>
              <a:rPr lang="en-GB" altLang="en-US" dirty="0">
                <a:solidFill>
                  <a:srgbClr val="FF0000"/>
                </a:solidFill>
                <a:cs typeface="Arial" panose="020B0604020202020204" pitchFamily="34" charset="0"/>
              </a:rPr>
              <a:t>Carefully</a:t>
            </a:r>
            <a:r>
              <a:rPr lang="en-GB" altLang="en-US" dirty="0">
                <a:solidFill>
                  <a:srgbClr val="013F7C"/>
                </a:solidFill>
                <a:cs typeface="Arial" panose="020B0604020202020204" pitchFamily="34" charset="0"/>
              </a:rPr>
              <a:t>, ...</a:t>
            </a:r>
          </a:p>
        </p:txBody>
      </p:sp>
      <p:sp>
        <p:nvSpPr>
          <p:cNvPr id="18455" name="TextBox 36">
            <a:extLst>
              <a:ext uri="{FF2B5EF4-FFF2-40B4-BE49-F238E27FC236}">
                <a16:creationId xmlns:a16="http://schemas.microsoft.com/office/drawing/2014/main" id="{DD0572C1-B413-4216-B1B0-F7013776B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664" y="5149851"/>
            <a:ext cx="54867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3F7C"/>
                </a:solidFill>
                <a:cs typeface="Arial" panose="020B0604020202020204" pitchFamily="34" charset="0"/>
              </a:rPr>
              <a:t>e.g. </a:t>
            </a:r>
            <a:r>
              <a:rPr lang="en-GB" altLang="en-US" dirty="0">
                <a:solidFill>
                  <a:srgbClr val="FF0000"/>
                </a:solidFill>
                <a:cs typeface="Arial" panose="020B0604020202020204" pitchFamily="34" charset="0"/>
              </a:rPr>
              <a:t>As</a:t>
            </a:r>
            <a:r>
              <a:rPr lang="en-GB" altLang="en-US" dirty="0">
                <a:solidFill>
                  <a:srgbClr val="013F7C"/>
                </a:solidFill>
                <a:cs typeface="Arial" panose="020B0604020202020204" pitchFamily="34" charset="0"/>
              </a:rPr>
              <a:t> I sit down, ...</a:t>
            </a:r>
          </a:p>
        </p:txBody>
      </p:sp>
      <p:sp>
        <p:nvSpPr>
          <p:cNvPr id="18456" name="TextBox 37">
            <a:extLst>
              <a:ext uri="{FF2B5EF4-FFF2-40B4-BE49-F238E27FC236}">
                <a16:creationId xmlns:a16="http://schemas.microsoft.com/office/drawing/2014/main" id="{C3971FF8-C807-470B-B20E-41133C1A5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664" y="5732464"/>
            <a:ext cx="3449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3F7C"/>
                </a:solidFill>
                <a:cs typeface="Arial" panose="020B0604020202020204" pitchFamily="34" charset="0"/>
              </a:rPr>
              <a:t>e.g. Exhaust</a:t>
            </a:r>
            <a:r>
              <a:rPr lang="en-GB" altLang="en-US" dirty="0">
                <a:solidFill>
                  <a:srgbClr val="FF0000"/>
                </a:solidFill>
                <a:cs typeface="Arial" panose="020B0604020202020204" pitchFamily="34" charset="0"/>
              </a:rPr>
              <a:t>ed</a:t>
            </a:r>
            <a:r>
              <a:rPr lang="en-GB" altLang="en-US" dirty="0">
                <a:solidFill>
                  <a:srgbClr val="013F7C"/>
                </a:solidFill>
                <a:cs typeface="Arial" panose="020B0604020202020204" pitchFamily="34" charset="0"/>
              </a:rPr>
              <a:t>, 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691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Twinkl</vt:lpstr>
      <vt:lpstr>Twinkl SemiBold</vt:lpstr>
      <vt:lpstr>Office Theme</vt:lpstr>
      <vt:lpstr>Bibo </vt:lpstr>
      <vt:lpstr>Why is this a sad scene?</vt:lpstr>
      <vt:lpstr>How do you think Bibo is feeling?</vt:lpstr>
      <vt:lpstr>How can you describe the town here?</vt:lpstr>
      <vt:lpstr>Today’s writing task is of a time in Bibo’s life where the happiness has gone. Loneliness and hopelessness are all Bibo now knows.</vt:lpstr>
      <vt:lpstr>I can write a description of a contrasting time in Bibo’s life. A Life Without Purpose</vt:lpstr>
      <vt:lpstr>PowerPoint Presentation</vt:lpstr>
      <vt:lpstr>Once you have completed today’s task, read through and edit. Check you have used today’s features:</vt:lpstr>
      <vt:lpstr>Writing Your Own Fronted Adverbials: ISPACE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Bibo</dc:title>
  <dc:creator>Fiona Chapman</dc:creator>
  <cp:lastModifiedBy>Fiona Chapman</cp:lastModifiedBy>
  <cp:revision>12</cp:revision>
  <dcterms:created xsi:type="dcterms:W3CDTF">2020-04-27T17:13:04Z</dcterms:created>
  <dcterms:modified xsi:type="dcterms:W3CDTF">2020-04-27T23:18:36Z</dcterms:modified>
</cp:coreProperties>
</file>