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8" d="100"/>
          <a:sy n="78" d="100"/>
        </p:scale>
        <p:origin x="2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8B68-E472-441A-B749-1C5A192BB5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ABF6EB-4D95-4546-BC02-B9D1D247C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6AFACC-8DDE-47E1-817E-19C733E191E6}"/>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5" name="Footer Placeholder 4">
            <a:extLst>
              <a:ext uri="{FF2B5EF4-FFF2-40B4-BE49-F238E27FC236}">
                <a16:creationId xmlns:a16="http://schemas.microsoft.com/office/drawing/2014/main" id="{6006E72C-6264-4710-817C-8B473D225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29EF1-1A45-4E94-B6F6-7FF5AF937371}"/>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12192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BA1C-A879-4E69-AA80-E102DD7EF4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AD3021-7789-4C85-8DBB-FB72F44AC6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B61B20-2793-418F-BBA7-39A681CAE43D}"/>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5" name="Footer Placeholder 4">
            <a:extLst>
              <a:ext uri="{FF2B5EF4-FFF2-40B4-BE49-F238E27FC236}">
                <a16:creationId xmlns:a16="http://schemas.microsoft.com/office/drawing/2014/main" id="{2AC9A4A6-7758-48EF-916A-53FDA21E2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F5AC6-41D3-4238-A14F-590B263CD1AE}"/>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168481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1B548-3FCA-4520-9875-0A2772C9C6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176170-8D5C-4355-9544-55E48CCF9D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2C2448-9F74-45B1-9E19-C730D6DF3269}"/>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5" name="Footer Placeholder 4">
            <a:extLst>
              <a:ext uri="{FF2B5EF4-FFF2-40B4-BE49-F238E27FC236}">
                <a16:creationId xmlns:a16="http://schemas.microsoft.com/office/drawing/2014/main" id="{1AEB05C1-16FF-4107-BDEA-0CFE8E93B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BD8876-1BAB-41EB-96D0-7DC3A3974E90}"/>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343846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56B5-CF7A-4CCA-8DCA-5BF552FA84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5D3364-F7BD-44E0-827F-848315DD5F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F82A36-FC90-4E02-9068-524CABFB0067}"/>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5" name="Footer Placeholder 4">
            <a:extLst>
              <a:ext uri="{FF2B5EF4-FFF2-40B4-BE49-F238E27FC236}">
                <a16:creationId xmlns:a16="http://schemas.microsoft.com/office/drawing/2014/main" id="{BA1C35A3-9A05-4AF9-BF20-CD49E6A534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33AB51-D18A-4EDB-B742-848B6275768D}"/>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40469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CB57-40FA-43E7-9F3A-B6F790EC8A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D299EC-D0F7-40EA-A731-0DBDC51C8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B09589-02FF-4AB3-AEE3-5D92902815CB}"/>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5" name="Footer Placeholder 4">
            <a:extLst>
              <a:ext uri="{FF2B5EF4-FFF2-40B4-BE49-F238E27FC236}">
                <a16:creationId xmlns:a16="http://schemas.microsoft.com/office/drawing/2014/main" id="{8EFBE447-7F7A-4390-819E-0780B64426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9D7549-6FC0-49AD-8E6A-EE3BC6664EDB}"/>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278084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7A83-9DD1-4A51-B39B-A9BA51018F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4BD5B2-A7F4-43F3-BC1E-8A68E8156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A0FD1C-46B8-4835-97B4-AF9B94EEFE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B88B5F-58D9-477D-8A1A-82AE16180908}"/>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6" name="Footer Placeholder 5">
            <a:extLst>
              <a:ext uri="{FF2B5EF4-FFF2-40B4-BE49-F238E27FC236}">
                <a16:creationId xmlns:a16="http://schemas.microsoft.com/office/drawing/2014/main" id="{D7AF30DD-5672-43AE-A4B0-328191CB1F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2CAC66-6142-4583-887C-96ED05F7158C}"/>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350183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1637-8A01-4349-BBB2-32C3F7DE65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01AFED-DB74-4FB4-B731-CF22841EC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873B9-6794-4DAB-8202-5C1E0C2EB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A0A3BA-9544-44ED-8127-F3C488C45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A129A-3745-45C3-9F31-81888004F7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E2D101-8910-4945-8F4E-0DA61CB9DFFA}"/>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8" name="Footer Placeholder 7">
            <a:extLst>
              <a:ext uri="{FF2B5EF4-FFF2-40B4-BE49-F238E27FC236}">
                <a16:creationId xmlns:a16="http://schemas.microsoft.com/office/drawing/2014/main" id="{7DD91647-C32F-4942-80B3-C953F0E09B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26B45C-A6D3-4F41-B69D-AD09CB5CC95E}"/>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153171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FFDE-DBA1-4FAE-AC09-A3E6D87BF1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13E5DC-B740-4CE7-9E27-39DC5BBE2BDA}"/>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4" name="Footer Placeholder 3">
            <a:extLst>
              <a:ext uri="{FF2B5EF4-FFF2-40B4-BE49-F238E27FC236}">
                <a16:creationId xmlns:a16="http://schemas.microsoft.com/office/drawing/2014/main" id="{B46386F3-0BE6-40E7-90F4-0509A34D65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B68BA8-AF01-4035-A1BD-760DC53A9263}"/>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62204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0DBD8C-A5DD-485D-8517-D2011293E951}"/>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3" name="Footer Placeholder 2">
            <a:extLst>
              <a:ext uri="{FF2B5EF4-FFF2-40B4-BE49-F238E27FC236}">
                <a16:creationId xmlns:a16="http://schemas.microsoft.com/office/drawing/2014/main" id="{87D1AAFD-7B92-49E5-9AEE-475149C723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3B02F8-801E-44C7-9CD1-94BB2C6F033A}"/>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185312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B1A3-54AD-4D1D-88C2-816B1A0A2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E9A5BB-ABC0-4CB3-83B2-FEA283DB7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AD4DE8-A3DD-48C0-A47F-70D7E4053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6228E-4DC5-4F66-A704-DF2115478346}"/>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6" name="Footer Placeholder 5">
            <a:extLst>
              <a:ext uri="{FF2B5EF4-FFF2-40B4-BE49-F238E27FC236}">
                <a16:creationId xmlns:a16="http://schemas.microsoft.com/office/drawing/2014/main" id="{C47A0093-F001-4EF1-A7B1-FD1FECC0C6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2DD9E7-71A4-4C95-827C-A67B1A824EFB}"/>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235026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BE80-5DC8-4B6A-AD52-8B3FBE5E9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EF3403-5A29-475B-BEEB-BFBC6CE71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9DB8F8-9081-4177-A7CE-AA465D875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A630-356A-46CC-B55A-F78B85B3F8FD}"/>
              </a:ext>
            </a:extLst>
          </p:cNvPr>
          <p:cNvSpPr>
            <a:spLocks noGrp="1"/>
          </p:cNvSpPr>
          <p:nvPr>
            <p:ph type="dt" sz="half" idx="10"/>
          </p:nvPr>
        </p:nvSpPr>
        <p:spPr/>
        <p:txBody>
          <a:bodyPr/>
          <a:lstStyle/>
          <a:p>
            <a:fld id="{2DB80571-F1C0-4BA4-9B23-7F4814B0E421}" type="datetimeFigureOut">
              <a:rPr lang="en-GB" smtClean="0"/>
              <a:t>27/04/2020</a:t>
            </a:fld>
            <a:endParaRPr lang="en-GB"/>
          </a:p>
        </p:txBody>
      </p:sp>
      <p:sp>
        <p:nvSpPr>
          <p:cNvPr id="6" name="Footer Placeholder 5">
            <a:extLst>
              <a:ext uri="{FF2B5EF4-FFF2-40B4-BE49-F238E27FC236}">
                <a16:creationId xmlns:a16="http://schemas.microsoft.com/office/drawing/2014/main" id="{F621DBA5-1EBC-47F2-9AF4-28EBEE12A9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F40EC1-949F-4F11-B466-489CD6757716}"/>
              </a:ext>
            </a:extLst>
          </p:cNvPr>
          <p:cNvSpPr>
            <a:spLocks noGrp="1"/>
          </p:cNvSpPr>
          <p:nvPr>
            <p:ph type="sldNum" sz="quarter" idx="12"/>
          </p:nvPr>
        </p:nvSpPr>
        <p:spPr/>
        <p:txBody>
          <a:bodyPr/>
          <a:lstStyle/>
          <a:p>
            <a:fld id="{978E8FCD-8F29-4A85-8FDE-7067EA143183}" type="slidenum">
              <a:rPr lang="en-GB" smtClean="0"/>
              <a:t>‹#›</a:t>
            </a:fld>
            <a:endParaRPr lang="en-GB"/>
          </a:p>
        </p:txBody>
      </p:sp>
    </p:spTree>
    <p:extLst>
      <p:ext uri="{BB962C8B-B14F-4D97-AF65-F5344CB8AC3E}">
        <p14:creationId xmlns:p14="http://schemas.microsoft.com/office/powerpoint/2010/main" val="242392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64471-3767-43C0-B790-C73B732F9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0D9778-439F-4D3A-8E34-C247CF63E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E3FE16-D84C-40A3-BB06-D81F0DCD0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80571-F1C0-4BA4-9B23-7F4814B0E421}" type="datetimeFigureOut">
              <a:rPr lang="en-GB" smtClean="0"/>
              <a:t>27/04/2020</a:t>
            </a:fld>
            <a:endParaRPr lang="en-GB"/>
          </a:p>
        </p:txBody>
      </p:sp>
      <p:sp>
        <p:nvSpPr>
          <p:cNvPr id="5" name="Footer Placeholder 4">
            <a:extLst>
              <a:ext uri="{FF2B5EF4-FFF2-40B4-BE49-F238E27FC236}">
                <a16:creationId xmlns:a16="http://schemas.microsoft.com/office/drawing/2014/main" id="{9957A660-3903-4ED2-87D1-AC4D9EC2A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9EE56B-11BF-48B8-B141-649C31D6A6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E8FCD-8F29-4A85-8FDE-7067EA143183}" type="slidenum">
              <a:rPr lang="en-GB" smtClean="0"/>
              <a:t>‹#›</a:t>
            </a:fld>
            <a:endParaRPr lang="en-GB"/>
          </a:p>
        </p:txBody>
      </p:sp>
    </p:spTree>
    <p:extLst>
      <p:ext uri="{BB962C8B-B14F-4D97-AF65-F5344CB8AC3E}">
        <p14:creationId xmlns:p14="http://schemas.microsoft.com/office/powerpoint/2010/main" val="321375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7314-CDA0-4D46-9769-C0C18BF3AB5B}"/>
              </a:ext>
            </a:extLst>
          </p:cNvPr>
          <p:cNvSpPr>
            <a:spLocks noGrp="1"/>
          </p:cNvSpPr>
          <p:nvPr>
            <p:ph type="ctrTitle"/>
          </p:nvPr>
        </p:nvSpPr>
        <p:spPr/>
        <p:txBody>
          <a:bodyPr>
            <a:normAutofit/>
          </a:bodyPr>
          <a:lstStyle/>
          <a:p>
            <a:pPr algn="l"/>
            <a:r>
              <a:rPr lang="en-GB" sz="14000" dirty="0" err="1"/>
              <a:t>Bibo</a:t>
            </a:r>
            <a:endParaRPr lang="en-GB" sz="14000" dirty="0"/>
          </a:p>
        </p:txBody>
      </p:sp>
      <p:sp>
        <p:nvSpPr>
          <p:cNvPr id="3" name="Subtitle 2">
            <a:extLst>
              <a:ext uri="{FF2B5EF4-FFF2-40B4-BE49-F238E27FC236}">
                <a16:creationId xmlns:a16="http://schemas.microsoft.com/office/drawing/2014/main" id="{80245423-CB8D-401D-A6F4-673789B1C7AF}"/>
              </a:ext>
            </a:extLst>
          </p:cNvPr>
          <p:cNvSpPr>
            <a:spLocks noGrp="1"/>
          </p:cNvSpPr>
          <p:nvPr>
            <p:ph type="subTitle" idx="1"/>
          </p:nvPr>
        </p:nvSpPr>
        <p:spPr/>
        <p:txBody>
          <a:bodyPr>
            <a:normAutofit/>
          </a:bodyPr>
          <a:lstStyle/>
          <a:p>
            <a:r>
              <a:rPr lang="en-GB" sz="8000" dirty="0">
                <a:solidFill>
                  <a:srgbClr val="FF0000"/>
                </a:solidFill>
              </a:rPr>
              <a:t>The Good Old Days</a:t>
            </a:r>
          </a:p>
        </p:txBody>
      </p:sp>
      <p:pic>
        <p:nvPicPr>
          <p:cNvPr id="4" name="Picture 3">
            <a:extLst>
              <a:ext uri="{FF2B5EF4-FFF2-40B4-BE49-F238E27FC236}">
                <a16:creationId xmlns:a16="http://schemas.microsoft.com/office/drawing/2014/main" id="{B0F7DF9D-F0F3-4A62-9446-AB51BBA4ABD0}"/>
              </a:ext>
            </a:extLst>
          </p:cNvPr>
          <p:cNvPicPr>
            <a:picLocks noChangeAspect="1"/>
          </p:cNvPicPr>
          <p:nvPr/>
        </p:nvPicPr>
        <p:blipFill>
          <a:blip r:embed="rId2"/>
          <a:stretch>
            <a:fillRect/>
          </a:stretch>
        </p:blipFill>
        <p:spPr>
          <a:xfrm>
            <a:off x="5971814" y="755994"/>
            <a:ext cx="3275159" cy="2846044"/>
          </a:xfrm>
          <a:prstGeom prst="rect">
            <a:avLst/>
          </a:prstGeom>
        </p:spPr>
      </p:pic>
    </p:spTree>
    <p:extLst>
      <p:ext uri="{BB962C8B-B14F-4D97-AF65-F5344CB8AC3E}">
        <p14:creationId xmlns:p14="http://schemas.microsoft.com/office/powerpoint/2010/main" val="272696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EE26-B872-43C6-A730-B429460ABC0A}"/>
              </a:ext>
            </a:extLst>
          </p:cNvPr>
          <p:cNvSpPr>
            <a:spLocks noGrp="1"/>
          </p:cNvSpPr>
          <p:nvPr>
            <p:ph type="title"/>
          </p:nvPr>
        </p:nvSpPr>
        <p:spPr/>
        <p:txBody>
          <a:bodyPr/>
          <a:lstStyle/>
          <a:p>
            <a:r>
              <a:rPr lang="en-GB" dirty="0"/>
              <a:t>Look at these scenes. They tell of a happy time in </a:t>
            </a:r>
            <a:r>
              <a:rPr lang="en-GB" dirty="0" err="1"/>
              <a:t>Bibo’s</a:t>
            </a:r>
            <a:r>
              <a:rPr lang="en-GB" dirty="0"/>
              <a:t> life.</a:t>
            </a:r>
          </a:p>
        </p:txBody>
      </p:sp>
      <p:pic>
        <p:nvPicPr>
          <p:cNvPr id="4" name="Content Placeholder 3">
            <a:extLst>
              <a:ext uri="{FF2B5EF4-FFF2-40B4-BE49-F238E27FC236}">
                <a16:creationId xmlns:a16="http://schemas.microsoft.com/office/drawing/2014/main" id="{7D3C7334-4347-43C5-9B54-937F9F1E0136}"/>
              </a:ext>
            </a:extLst>
          </p:cNvPr>
          <p:cNvPicPr>
            <a:picLocks noGrp="1" noChangeAspect="1"/>
          </p:cNvPicPr>
          <p:nvPr>
            <p:ph idx="1"/>
          </p:nvPr>
        </p:nvPicPr>
        <p:blipFill>
          <a:blip r:embed="rId2"/>
          <a:stretch>
            <a:fillRect/>
          </a:stretch>
        </p:blipFill>
        <p:spPr>
          <a:xfrm>
            <a:off x="2262242" y="1825625"/>
            <a:ext cx="7667515" cy="4351338"/>
          </a:xfrm>
          <a:prstGeom prst="rect">
            <a:avLst/>
          </a:prstGeom>
        </p:spPr>
      </p:pic>
    </p:spTree>
    <p:extLst>
      <p:ext uri="{BB962C8B-B14F-4D97-AF65-F5344CB8AC3E}">
        <p14:creationId xmlns:p14="http://schemas.microsoft.com/office/powerpoint/2010/main" val="277650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11B06E-DB2A-4499-886D-99549E7CCE25}"/>
              </a:ext>
            </a:extLst>
          </p:cNvPr>
          <p:cNvPicPr>
            <a:picLocks noGrp="1" noChangeAspect="1"/>
          </p:cNvPicPr>
          <p:nvPr>
            <p:ph idx="1"/>
          </p:nvPr>
        </p:nvPicPr>
        <p:blipFill>
          <a:blip r:embed="rId2"/>
          <a:stretch>
            <a:fillRect/>
          </a:stretch>
        </p:blipFill>
        <p:spPr>
          <a:xfrm>
            <a:off x="2166551" y="43740"/>
            <a:ext cx="7858898" cy="6814260"/>
          </a:xfrm>
          <a:prstGeom prst="rect">
            <a:avLst/>
          </a:prstGeom>
        </p:spPr>
      </p:pic>
    </p:spTree>
    <p:extLst>
      <p:ext uri="{BB962C8B-B14F-4D97-AF65-F5344CB8AC3E}">
        <p14:creationId xmlns:p14="http://schemas.microsoft.com/office/powerpoint/2010/main" val="129579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022231B-E8CB-4CDA-9133-E80E5A156505}"/>
              </a:ext>
            </a:extLst>
          </p:cNvPr>
          <p:cNvPicPr>
            <a:picLocks noGrp="1" noChangeAspect="1"/>
          </p:cNvPicPr>
          <p:nvPr>
            <p:ph idx="1"/>
          </p:nvPr>
        </p:nvPicPr>
        <p:blipFill>
          <a:blip r:embed="rId2"/>
          <a:stretch>
            <a:fillRect/>
          </a:stretch>
        </p:blipFill>
        <p:spPr>
          <a:xfrm>
            <a:off x="1655804" y="156370"/>
            <a:ext cx="9069859" cy="6545259"/>
          </a:xfrm>
          <a:prstGeom prst="rect">
            <a:avLst/>
          </a:prstGeom>
        </p:spPr>
      </p:pic>
    </p:spTree>
    <p:extLst>
      <p:ext uri="{BB962C8B-B14F-4D97-AF65-F5344CB8AC3E}">
        <p14:creationId xmlns:p14="http://schemas.microsoft.com/office/powerpoint/2010/main" val="105512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0E0267-C6CA-42D4-8FA2-EE3B02464DBD}"/>
              </a:ext>
            </a:extLst>
          </p:cNvPr>
          <p:cNvPicPr>
            <a:picLocks noGrp="1" noChangeAspect="1"/>
          </p:cNvPicPr>
          <p:nvPr>
            <p:ph idx="1"/>
          </p:nvPr>
        </p:nvPicPr>
        <p:blipFill>
          <a:blip r:embed="rId2"/>
          <a:stretch>
            <a:fillRect/>
          </a:stretch>
        </p:blipFill>
        <p:spPr>
          <a:xfrm>
            <a:off x="1423607" y="464086"/>
            <a:ext cx="8961166" cy="5929828"/>
          </a:xfrm>
          <a:prstGeom prst="rect">
            <a:avLst/>
          </a:prstGeom>
        </p:spPr>
      </p:pic>
    </p:spTree>
    <p:extLst>
      <p:ext uri="{BB962C8B-B14F-4D97-AF65-F5344CB8AC3E}">
        <p14:creationId xmlns:p14="http://schemas.microsoft.com/office/powerpoint/2010/main" val="186694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D919-134A-40D6-A498-8A026C8B335D}"/>
              </a:ext>
            </a:extLst>
          </p:cNvPr>
          <p:cNvSpPr>
            <a:spLocks noGrp="1"/>
          </p:cNvSpPr>
          <p:nvPr>
            <p:ph type="title"/>
          </p:nvPr>
        </p:nvSpPr>
        <p:spPr/>
        <p:txBody>
          <a:bodyPr/>
          <a:lstStyle/>
          <a:p>
            <a:r>
              <a:rPr lang="en-GB" dirty="0"/>
              <a:t>Today’s writing task: write a descriptive account of the good old days of </a:t>
            </a:r>
            <a:r>
              <a:rPr lang="en-GB" dirty="0" err="1"/>
              <a:t>Bibo’s</a:t>
            </a:r>
            <a:r>
              <a:rPr lang="en-GB" dirty="0"/>
              <a:t> life.</a:t>
            </a:r>
          </a:p>
        </p:txBody>
      </p:sp>
      <p:sp>
        <p:nvSpPr>
          <p:cNvPr id="3" name="Content Placeholder 2">
            <a:extLst>
              <a:ext uri="{FF2B5EF4-FFF2-40B4-BE49-F238E27FC236}">
                <a16:creationId xmlns:a16="http://schemas.microsoft.com/office/drawing/2014/main" id="{049D1456-A921-47C6-9899-A50C5AD59242}"/>
              </a:ext>
            </a:extLst>
          </p:cNvPr>
          <p:cNvSpPr>
            <a:spLocks noGrp="1"/>
          </p:cNvSpPr>
          <p:nvPr>
            <p:ph idx="1"/>
          </p:nvPr>
        </p:nvSpPr>
        <p:spPr/>
        <p:txBody>
          <a:bodyPr>
            <a:normAutofit fontScale="92500" lnSpcReduction="20000"/>
          </a:bodyPr>
          <a:lstStyle/>
          <a:p>
            <a:r>
              <a:rPr lang="en-GB" dirty="0"/>
              <a:t>Write in the past tense</a:t>
            </a:r>
          </a:p>
          <a:p>
            <a:r>
              <a:rPr lang="en-GB" dirty="0"/>
              <a:t>Write in the first person for </a:t>
            </a:r>
            <a:r>
              <a:rPr lang="en-GB" dirty="0" err="1"/>
              <a:t>Bibo’s</a:t>
            </a:r>
            <a:r>
              <a:rPr lang="en-GB" dirty="0"/>
              <a:t> viewpoint.</a:t>
            </a:r>
          </a:p>
          <a:p>
            <a:r>
              <a:rPr lang="en-GB" dirty="0"/>
              <a:t>Use superlatives (-</a:t>
            </a:r>
            <a:r>
              <a:rPr lang="en-GB" dirty="0" err="1"/>
              <a:t>est</a:t>
            </a:r>
            <a:r>
              <a:rPr lang="en-GB" dirty="0"/>
              <a:t>  words or words with the word ‘most’ in front of them) e.g. best, greatest, most delicious.</a:t>
            </a:r>
          </a:p>
          <a:p>
            <a:r>
              <a:rPr lang="en-GB" dirty="0"/>
              <a:t>Use a colon to join two clauses instead of using the word ‘because’</a:t>
            </a:r>
          </a:p>
          <a:p>
            <a:r>
              <a:rPr lang="en-GB" dirty="0"/>
              <a:t>Use expanded noun phrases e.g. smooth, creamy, soft ice-cream.</a:t>
            </a:r>
          </a:p>
          <a:p>
            <a:r>
              <a:rPr lang="en-GB" dirty="0"/>
              <a:t>Don’t repeat vocabulary if you can find a suitable synonym e.g. replace ice-cream with ‘frozen delights’ </a:t>
            </a:r>
          </a:p>
          <a:p>
            <a:r>
              <a:rPr lang="en-GB" dirty="0"/>
              <a:t>Try to use a simile e.g. like treasure</a:t>
            </a:r>
          </a:p>
          <a:p>
            <a:pPr marL="0" indent="0">
              <a:buNone/>
            </a:pPr>
            <a:r>
              <a:rPr lang="en-GB" dirty="0">
                <a:solidFill>
                  <a:srgbClr val="FF0000"/>
                </a:solidFill>
              </a:rPr>
              <a:t>The next set of slides show you an example write. Use it to help you get started if you like. You need to demonstrate the happiness </a:t>
            </a:r>
            <a:r>
              <a:rPr lang="en-GB" dirty="0" err="1">
                <a:solidFill>
                  <a:srgbClr val="FF0000"/>
                </a:solidFill>
              </a:rPr>
              <a:t>Bibo</a:t>
            </a:r>
            <a:r>
              <a:rPr lang="en-GB" dirty="0">
                <a:solidFill>
                  <a:srgbClr val="FF0000"/>
                </a:solidFill>
              </a:rPr>
              <a:t> has for these days.</a:t>
            </a:r>
          </a:p>
        </p:txBody>
      </p:sp>
    </p:spTree>
    <p:extLst>
      <p:ext uri="{BB962C8B-B14F-4D97-AF65-F5344CB8AC3E}">
        <p14:creationId xmlns:p14="http://schemas.microsoft.com/office/powerpoint/2010/main" val="124631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E02B-0699-46D0-BD75-4E0863E19601}"/>
              </a:ext>
            </a:extLst>
          </p:cNvPr>
          <p:cNvSpPr>
            <a:spLocks noGrp="1"/>
          </p:cNvSpPr>
          <p:nvPr>
            <p:ph type="title"/>
          </p:nvPr>
        </p:nvSpPr>
        <p:spPr/>
        <p:txBody>
          <a:bodyPr>
            <a:normAutofit fontScale="90000"/>
          </a:bodyPr>
          <a:lstStyle/>
          <a:p>
            <a:pPr algn="ctr"/>
            <a:r>
              <a:rPr lang="en-GB" b="1" u="sng" dirty="0"/>
              <a:t>I can write a description of a happy time in </a:t>
            </a:r>
            <a:r>
              <a:rPr lang="en-GB" b="1" u="sng" dirty="0" err="1"/>
              <a:t>Bibo’s</a:t>
            </a:r>
            <a:r>
              <a:rPr lang="en-GB" b="1" u="sng" dirty="0"/>
              <a:t> life.</a:t>
            </a:r>
            <a:br>
              <a:rPr lang="en-GB" b="1" u="sng" dirty="0"/>
            </a:br>
            <a:r>
              <a:rPr lang="en-GB" b="1" u="sng" dirty="0"/>
              <a:t>The Good Old Days</a:t>
            </a:r>
          </a:p>
        </p:txBody>
      </p:sp>
      <p:sp>
        <p:nvSpPr>
          <p:cNvPr id="3" name="Content Placeholder 2">
            <a:extLst>
              <a:ext uri="{FF2B5EF4-FFF2-40B4-BE49-F238E27FC236}">
                <a16:creationId xmlns:a16="http://schemas.microsoft.com/office/drawing/2014/main" id="{390D9D7A-4706-49AE-80CA-187407AED59F}"/>
              </a:ext>
            </a:extLst>
          </p:cNvPr>
          <p:cNvSpPr>
            <a:spLocks noGrp="1"/>
          </p:cNvSpPr>
          <p:nvPr>
            <p:ph idx="1"/>
          </p:nvPr>
        </p:nvSpPr>
        <p:spPr>
          <a:xfrm>
            <a:off x="838200" y="2026507"/>
            <a:ext cx="10925432" cy="4466368"/>
          </a:xfrm>
        </p:spPr>
        <p:txBody>
          <a:bodyPr>
            <a:normAutofit fontScale="92500" lnSpcReduction="10000"/>
          </a:bodyPr>
          <a:lstStyle/>
          <a:p>
            <a:pPr marL="0" indent="0">
              <a:buNone/>
            </a:pPr>
            <a:r>
              <a:rPr lang="en-GB" sz="4000" dirty="0"/>
              <a:t>In the good old days, everyday was like summer: I remember the sun shining, the shadows on the pavements and the queue of happy children.</a:t>
            </a:r>
          </a:p>
          <a:p>
            <a:pPr marL="0" indent="0">
              <a:buNone/>
            </a:pPr>
            <a:endParaRPr lang="en-GB" sz="4000" dirty="0"/>
          </a:p>
          <a:p>
            <a:pPr marL="0" indent="0">
              <a:buNone/>
            </a:pPr>
            <a:r>
              <a:rPr lang="en-GB" sz="4000" dirty="0"/>
              <a:t>These children were my life. Everything I did, I did it for them. Every step I took was to serve them the cool, delicious ice-cream they longed for. It was without a doubt, the very best ice-cream the world had ever known.</a:t>
            </a:r>
          </a:p>
        </p:txBody>
      </p:sp>
    </p:spTree>
    <p:extLst>
      <p:ext uri="{BB962C8B-B14F-4D97-AF65-F5344CB8AC3E}">
        <p14:creationId xmlns:p14="http://schemas.microsoft.com/office/powerpoint/2010/main" val="79433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FBC0A-14C5-4AA8-AC5F-2634E77CE58D}"/>
              </a:ext>
            </a:extLst>
          </p:cNvPr>
          <p:cNvSpPr>
            <a:spLocks noGrp="1"/>
          </p:cNvSpPr>
          <p:nvPr>
            <p:ph idx="1"/>
          </p:nvPr>
        </p:nvSpPr>
        <p:spPr>
          <a:xfrm>
            <a:off x="838200" y="518984"/>
            <a:ext cx="10515600" cy="5657979"/>
          </a:xfrm>
        </p:spPr>
        <p:txBody>
          <a:bodyPr>
            <a:normAutofit lnSpcReduction="10000"/>
          </a:bodyPr>
          <a:lstStyle/>
          <a:p>
            <a:pPr marL="0" indent="0">
              <a:buNone/>
            </a:pPr>
            <a:r>
              <a:rPr lang="en-GB" sz="3700" dirty="0"/>
              <a:t>Children from all over town would skip their way towards me. Their laughter would echo as they approached me and my famous cart of frozen delights. Once served, their expectant eyes would widen as they gazed longingly at the smooth, creamy, soft ice-cream. Like treasure, they held their cone and as soon as a lick had been taken, their eyes would close as though they were meditating. They savoured the flavour of this most glorious desert.</a:t>
            </a:r>
          </a:p>
          <a:p>
            <a:pPr marL="0" indent="0">
              <a:buNone/>
            </a:pPr>
            <a:r>
              <a:rPr lang="en-GB" sz="3700" dirty="0"/>
              <a:t>Those were indeed, the good old days. The best days. The days filled with joy and purpose.</a:t>
            </a:r>
          </a:p>
        </p:txBody>
      </p:sp>
    </p:spTree>
    <p:extLst>
      <p:ext uri="{BB962C8B-B14F-4D97-AF65-F5344CB8AC3E}">
        <p14:creationId xmlns:p14="http://schemas.microsoft.com/office/powerpoint/2010/main" val="225080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6840-6093-4D27-893E-E9DB572760E2}"/>
              </a:ext>
            </a:extLst>
          </p:cNvPr>
          <p:cNvSpPr>
            <a:spLocks noGrp="1"/>
          </p:cNvSpPr>
          <p:nvPr>
            <p:ph type="title"/>
          </p:nvPr>
        </p:nvSpPr>
        <p:spPr>
          <a:xfrm>
            <a:off x="838200" y="681038"/>
            <a:ext cx="10515600" cy="1325563"/>
          </a:xfrm>
        </p:spPr>
        <p:txBody>
          <a:bodyPr>
            <a:normAutofit fontScale="90000"/>
          </a:bodyPr>
          <a:lstStyle/>
          <a:p>
            <a:r>
              <a:rPr lang="en-GB" dirty="0"/>
              <a:t>After completing your work, check you have used the features mentioned previously. Edit and improve if you have not used one of these features:</a:t>
            </a:r>
          </a:p>
        </p:txBody>
      </p:sp>
      <p:sp>
        <p:nvSpPr>
          <p:cNvPr id="3" name="Content Placeholder 2">
            <a:extLst>
              <a:ext uri="{FF2B5EF4-FFF2-40B4-BE49-F238E27FC236}">
                <a16:creationId xmlns:a16="http://schemas.microsoft.com/office/drawing/2014/main" id="{EA62714A-0AD9-4869-BBC4-401BC4A8383E}"/>
              </a:ext>
            </a:extLst>
          </p:cNvPr>
          <p:cNvSpPr>
            <a:spLocks noGrp="1"/>
          </p:cNvSpPr>
          <p:nvPr>
            <p:ph idx="1"/>
          </p:nvPr>
        </p:nvSpPr>
        <p:spPr>
          <a:xfrm>
            <a:off x="838200" y="2483707"/>
            <a:ext cx="10515600" cy="3693255"/>
          </a:xfrm>
        </p:spPr>
        <p:txBody>
          <a:bodyPr>
            <a:normAutofit fontScale="92500" lnSpcReduction="20000"/>
          </a:bodyPr>
          <a:lstStyle/>
          <a:p>
            <a:r>
              <a:rPr lang="en-GB" dirty="0"/>
              <a:t>Write in the past tense</a:t>
            </a:r>
          </a:p>
          <a:p>
            <a:r>
              <a:rPr lang="en-GB" dirty="0"/>
              <a:t>Write in the first person for </a:t>
            </a:r>
            <a:r>
              <a:rPr lang="en-GB" dirty="0" err="1"/>
              <a:t>Bibo’s</a:t>
            </a:r>
            <a:r>
              <a:rPr lang="en-GB" dirty="0"/>
              <a:t> viewpoint.</a:t>
            </a:r>
          </a:p>
          <a:p>
            <a:r>
              <a:rPr lang="en-GB" dirty="0"/>
              <a:t>Use superlatives (-</a:t>
            </a:r>
            <a:r>
              <a:rPr lang="en-GB" dirty="0" err="1"/>
              <a:t>est</a:t>
            </a:r>
            <a:r>
              <a:rPr lang="en-GB" dirty="0"/>
              <a:t>  words or words with the word ‘most’ in front of them) e.g. best, greatest, most delicious.</a:t>
            </a:r>
          </a:p>
          <a:p>
            <a:r>
              <a:rPr lang="en-GB" dirty="0"/>
              <a:t>Use a colon to join two clauses instead of using the word ‘because’</a:t>
            </a:r>
          </a:p>
          <a:p>
            <a:r>
              <a:rPr lang="en-GB" dirty="0"/>
              <a:t>Use expanded noun phrases e.g. smooth, creamy, soft ice-cream.</a:t>
            </a:r>
          </a:p>
          <a:p>
            <a:r>
              <a:rPr lang="en-GB" dirty="0"/>
              <a:t>Don’t repeat vocabulary if you can find a suitable synonym e.g. replace ice-cream with ‘frozen delights’ </a:t>
            </a:r>
          </a:p>
          <a:p>
            <a:r>
              <a:rPr lang="en-GB" dirty="0"/>
              <a:t>Try to use a simile e.g. like treasure</a:t>
            </a:r>
          </a:p>
          <a:p>
            <a:endParaRPr lang="en-GB" dirty="0"/>
          </a:p>
        </p:txBody>
      </p:sp>
    </p:spTree>
    <p:extLst>
      <p:ext uri="{BB962C8B-B14F-4D97-AF65-F5344CB8AC3E}">
        <p14:creationId xmlns:p14="http://schemas.microsoft.com/office/powerpoint/2010/main" val="905411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511</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Bibo</vt:lpstr>
      <vt:lpstr>Look at these scenes. They tell of a happy time in Bibo’s life.</vt:lpstr>
      <vt:lpstr>PowerPoint Presentation</vt:lpstr>
      <vt:lpstr>PowerPoint Presentation</vt:lpstr>
      <vt:lpstr>PowerPoint Presentation</vt:lpstr>
      <vt:lpstr>Today’s writing task: write a descriptive account of the good old days of Bibo’s life.</vt:lpstr>
      <vt:lpstr>I can write a description of a happy time in Bibo’s life. The Good Old Days</vt:lpstr>
      <vt:lpstr>PowerPoint Presentation</vt:lpstr>
      <vt:lpstr>After completing your work, check you have used the features mentioned previously. Edit and improve if you have not used one of these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Bibo</dc:title>
  <dc:creator>Fiona Chapman</dc:creator>
  <cp:lastModifiedBy>Fiona Chapman</cp:lastModifiedBy>
  <cp:revision>9</cp:revision>
  <dcterms:created xsi:type="dcterms:W3CDTF">2020-04-27T15:46:07Z</dcterms:created>
  <dcterms:modified xsi:type="dcterms:W3CDTF">2020-04-27T16:24:41Z</dcterms:modified>
</cp:coreProperties>
</file>