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451" r:id="rId2"/>
    <p:sldId id="452" r:id="rId3"/>
    <p:sldId id="453" r:id="rId4"/>
    <p:sldId id="454" r:id="rId5"/>
    <p:sldId id="447" r:id="rId6"/>
    <p:sldId id="448" r:id="rId7"/>
    <p:sldId id="449" r:id="rId8"/>
    <p:sldId id="450" r:id="rId9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FF"/>
    <a:srgbClr val="66FF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16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itchFamily="4" charset="0"/>
                <a:ea typeface="ＭＳ Ｐゴシック" pitchFamily="4" charset="-128"/>
                <a:cs typeface="ＭＳ Ｐゴシック" pitchFamily="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298F9E7-ED02-471D-862A-08C1880581FE}" type="datetime1">
              <a:rPr lang="en-US" altLang="en-US"/>
              <a:pPr>
                <a:defRPr/>
              </a:pPr>
              <a:t>4/29/2020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itchFamily="4" charset="0"/>
                <a:ea typeface="ＭＳ Ｐゴシック" pitchFamily="4" charset="-128"/>
                <a:cs typeface="ＭＳ Ｐゴシック" pitchFamily="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F8FE32F-EA6B-4438-ACCB-953A237ABA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29999FC-42C0-4FF0-812F-6B4A239A0A56}" type="datetime1">
              <a:rPr lang="en-US" altLang="en-US"/>
              <a:pPr>
                <a:defRPr/>
              </a:pPr>
              <a:t>4/29/2020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altLang="en-US" noProof="0" smtClean="0"/>
              <a:t>Click to edit Master text styles</a:t>
            </a:r>
          </a:p>
          <a:p>
            <a:pPr lvl="1"/>
            <a:r>
              <a:rPr lang="en-GB" altLang="en-US" noProof="0" smtClean="0"/>
              <a:t>Second level</a:t>
            </a:r>
          </a:p>
          <a:p>
            <a:pPr lvl="2"/>
            <a:r>
              <a:rPr lang="en-GB" altLang="en-US" noProof="0" smtClean="0"/>
              <a:t>Third level</a:t>
            </a:r>
          </a:p>
          <a:p>
            <a:pPr lvl="3"/>
            <a:r>
              <a:rPr lang="en-GB" altLang="en-US" noProof="0" smtClean="0"/>
              <a:t>Fourth level</a:t>
            </a:r>
          </a:p>
          <a:p>
            <a:pPr lvl="4"/>
            <a:r>
              <a:rPr lang="en-GB" altLang="en-US" noProof="0" smtClean="0"/>
              <a:t>Fifth level</a:t>
            </a:r>
            <a:endParaRPr lang="en-US" alt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E79B7EE-59DA-4FD8-AAE7-A3DF855AB8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ＭＳ Ｐゴシック" pitchFamily="4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A = Charles Airport runway (human)</a:t>
            </a:r>
          </a:p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B = airplane/jumbo jet (human)</a:t>
            </a:r>
          </a:p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C = aircraft hangar (human)</a:t>
            </a:r>
          </a:p>
          <a:p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4F2D670-69F0-4BF8-8F50-9DF2774F0122}" type="slidenum">
              <a:rPr lang="en-GB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GB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A = bay (physical)</a:t>
            </a:r>
          </a:p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B = marina (human)</a:t>
            </a:r>
          </a:p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C = swimming pool (human)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0C6BF7D-67CE-4EF7-81B2-0503389F3A38}" type="slidenum">
              <a:rPr lang="en-GB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GB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A = Petit Piton and Gros Piton (physical)</a:t>
            </a:r>
          </a:p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B = speedboat and wake (human)</a:t>
            </a:r>
          </a:p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C = beach/shoreline (physical)</a:t>
            </a: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868DA2E-61A6-4B4F-A7A9-A39B5C3B2C32}" type="slidenum">
              <a:rPr lang="en-GB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GB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A = jetty (human)</a:t>
            </a:r>
          </a:p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B = river mouth (physical)</a:t>
            </a:r>
          </a:p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C = bridge (human)</a:t>
            </a: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5C0C112-B416-4551-BCAC-940855367FB1}" type="slidenum">
              <a:rPr lang="en-GB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en-GB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CED22-71D9-4528-B94A-0C237EE273FD}" type="datetime1">
              <a:rPr lang="en-US" altLang="en-US"/>
              <a:pPr>
                <a:defRPr/>
              </a:pPr>
              <a:t>4/29/2020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87D52-6EC3-4C89-BDD3-0763CA063A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8120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02CF5-D575-4FD4-9921-DD70B68C36DA}" type="datetime1">
              <a:rPr lang="en-US" altLang="en-US"/>
              <a:pPr>
                <a:defRPr/>
              </a:pPr>
              <a:t>4/29/2020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8F9E8-459D-467E-8C34-5267297A86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660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D920F-13E2-48CD-86BB-591818C8D8C8}" type="datetime1">
              <a:rPr lang="en-US" altLang="en-US"/>
              <a:pPr>
                <a:defRPr/>
              </a:pPr>
              <a:t>4/29/2020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3796D-72C1-47B4-BCAD-72504D7928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7060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5063F-E240-40A3-B4CE-DC720CA910A4}" type="datetime1">
              <a:rPr lang="en-US" altLang="en-US"/>
              <a:pPr>
                <a:defRPr/>
              </a:pPr>
              <a:t>4/29/2020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B7088-3F66-49F7-9295-64A4303DF4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0894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CE4CA-1014-468D-A710-F548E0B9B063}" type="datetime1">
              <a:rPr lang="en-US" altLang="en-US"/>
              <a:pPr>
                <a:defRPr/>
              </a:pPr>
              <a:t>4/29/2020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8F5B8-7FC3-4BDF-9B8A-3238B154E8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910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A8572-BAE9-4A20-95FE-6833205AFEED}" type="datetime1">
              <a:rPr lang="en-US" altLang="en-US"/>
              <a:pPr>
                <a:defRPr/>
              </a:pPr>
              <a:t>4/29/2020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50E4A-C4AD-464C-9E05-CE1461F480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1395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C60F2-6757-4669-B11D-259798D953CA}" type="datetime1">
              <a:rPr lang="en-US" altLang="en-US"/>
              <a:pPr>
                <a:defRPr/>
              </a:pPr>
              <a:t>4/29/2020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28C80-3E8D-46FC-AAC0-D819DE33BE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1334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CA63C-B635-4C65-AB33-04E2500AF3DB}" type="datetime1">
              <a:rPr lang="en-US" altLang="en-US"/>
              <a:pPr>
                <a:defRPr/>
              </a:pPr>
              <a:t>4/29/2020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4B140-7207-4E50-AD51-F0AFF8DF71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5877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C9ACA-B5D0-4848-B5D7-79F24184A66D}" type="datetime1">
              <a:rPr lang="en-US" altLang="en-US"/>
              <a:pPr>
                <a:defRPr/>
              </a:pPr>
              <a:t>4/29/2020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5F52D-5BD6-4C85-82B6-87DEEAA364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444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DC476-B340-4A3B-BCDB-4BA2A3905B7D}" type="datetime1">
              <a:rPr lang="en-US" altLang="en-US"/>
              <a:pPr>
                <a:defRPr/>
              </a:pPr>
              <a:t>4/29/2020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D3EB8-6D79-4C0C-AA89-4A1F7FACD0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5384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1EBD3-3577-45AC-BECE-E84DF438EEB1}" type="datetime1">
              <a:rPr lang="en-US" altLang="en-US"/>
              <a:pPr>
                <a:defRPr/>
              </a:pPr>
              <a:t>4/29/2020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546A4-9DF8-4905-B3A2-1EBF3E0247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6791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D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4836D4B-880D-45CD-9DD4-2411733348B6}" type="datetime1">
              <a:rPr lang="en-US" altLang="en-US"/>
              <a:pPr>
                <a:defRPr/>
              </a:pPr>
              <a:t>4/29/2020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4618CB1-59D2-4F8F-AED3-6251CE369F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4" charset="-128"/>
          <a:cs typeface="ＭＳ Ｐゴシック" pitchFamily="4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4" charset="-128"/>
          <a:cs typeface="ＭＳ Ｐゴシック" pitchFamily="4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1"/>
          <p:cNvSpPr txBox="1">
            <a:spLocks/>
          </p:cNvSpPr>
          <p:nvPr/>
        </p:nvSpPr>
        <p:spPr bwMode="auto">
          <a:xfrm>
            <a:off x="217488" y="377825"/>
            <a:ext cx="8709025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600"/>
              <a:t>Today, you are going to be geography detectives.</a:t>
            </a:r>
            <a:endParaRPr lang="en-US" altLang="en-US" sz="36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/>
              <a:t>On the next slides there are satellite photos of Saint Lucia.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They are taken from Google Maps.</a:t>
            </a:r>
          </a:p>
        </p:txBody>
      </p:sp>
      <p:pic>
        <p:nvPicPr>
          <p:cNvPr id="5123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963" y="3109913"/>
            <a:ext cx="1870075" cy="374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 txBox="1">
            <a:spLocks/>
          </p:cNvSpPr>
          <p:nvPr/>
        </p:nvSpPr>
        <p:spPr bwMode="auto">
          <a:xfrm>
            <a:off x="0" y="0"/>
            <a:ext cx="9144000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2"/>
                </a:solidFill>
              </a:rPr>
              <a:t>As you look at each of the pictures (close ups on the slides after), try and decide what each labelled feature is and whether it is human or physical.</a:t>
            </a:r>
            <a:r>
              <a:rPr lang="en-US" altLang="en-US" sz="2400">
                <a:solidFill>
                  <a:schemeClr val="tx2"/>
                </a:solidFill>
              </a:rPr>
              <a:t/>
            </a:r>
            <a:br>
              <a:rPr lang="en-US" altLang="en-US" sz="2400">
                <a:solidFill>
                  <a:schemeClr val="tx2"/>
                </a:solidFill>
              </a:rPr>
            </a:br>
            <a:endParaRPr lang="en-GB" altLang="en-US" sz="2400">
              <a:solidFill>
                <a:schemeClr val="tx2"/>
              </a:solidFill>
            </a:endParaRPr>
          </a:p>
        </p:txBody>
      </p:sp>
      <p:pic>
        <p:nvPicPr>
          <p:cNvPr id="614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1665288"/>
            <a:ext cx="7753350" cy="519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1"/>
          <p:cNvPicPr>
            <a:picLocks noChangeAspect="1"/>
          </p:cNvPicPr>
          <p:nvPr/>
        </p:nvPicPr>
        <p:blipFill>
          <a:blip r:embed="rId3">
            <a:lum contras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0"/>
          <a:stretch>
            <a:fillRect/>
          </a:stretch>
        </p:blipFill>
        <p:spPr bwMode="auto">
          <a:xfrm>
            <a:off x="681038" y="1393825"/>
            <a:ext cx="7756525" cy="51514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/>
          <p:cNvCxnSpPr>
            <a:cxnSpLocks noChangeShapeType="1"/>
            <a:stCxn id="13" idx="0"/>
          </p:cNvCxnSpPr>
          <p:nvPr/>
        </p:nvCxnSpPr>
        <p:spPr bwMode="auto">
          <a:xfrm rot="16200000" flipV="1">
            <a:off x="4591050" y="2868613"/>
            <a:ext cx="762000" cy="266700"/>
          </a:xfrm>
          <a:prstGeom prst="straightConnector1">
            <a:avLst/>
          </a:prstGeom>
          <a:noFill/>
          <a:ln w="25400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914900" y="3382963"/>
            <a:ext cx="381000" cy="3381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A</a:t>
            </a:r>
          </a:p>
        </p:txBody>
      </p:sp>
      <p:cxnSp>
        <p:nvCxnSpPr>
          <p:cNvPr id="14" name="Straight Arrow Connector 13"/>
          <p:cNvCxnSpPr>
            <a:cxnSpLocks noChangeShapeType="1"/>
            <a:stCxn id="15" idx="3"/>
          </p:cNvCxnSpPr>
          <p:nvPr/>
        </p:nvCxnSpPr>
        <p:spPr bwMode="auto">
          <a:xfrm>
            <a:off x="3625850" y="1700213"/>
            <a:ext cx="727075" cy="327025"/>
          </a:xfrm>
          <a:prstGeom prst="straightConnector1">
            <a:avLst/>
          </a:prstGeom>
          <a:noFill/>
          <a:ln w="25400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244850" y="1530350"/>
            <a:ext cx="381000" cy="3381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B</a:t>
            </a:r>
          </a:p>
        </p:txBody>
      </p:sp>
      <p:cxnSp>
        <p:nvCxnSpPr>
          <p:cNvPr id="17" name="Straight Arrow Connector 16"/>
          <p:cNvCxnSpPr>
            <a:cxnSpLocks noChangeShapeType="1"/>
          </p:cNvCxnSpPr>
          <p:nvPr/>
        </p:nvCxnSpPr>
        <p:spPr bwMode="auto">
          <a:xfrm rot="5400000" flipH="1" flipV="1">
            <a:off x="1635125" y="4154488"/>
            <a:ext cx="454025" cy="342900"/>
          </a:xfrm>
          <a:prstGeom prst="straightConnector1">
            <a:avLst/>
          </a:prstGeom>
          <a:noFill/>
          <a:ln w="25400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476375" y="4552950"/>
            <a:ext cx="381000" cy="3381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7177" name="TextBox 18"/>
          <p:cNvSpPr txBox="1">
            <a:spLocks noChangeArrowheads="1"/>
          </p:cNvSpPr>
          <p:nvPr/>
        </p:nvSpPr>
        <p:spPr bwMode="auto">
          <a:xfrm>
            <a:off x="2667000" y="6318250"/>
            <a:ext cx="3886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Google - Imagery ©2017 Getmapping plc</a:t>
            </a:r>
          </a:p>
        </p:txBody>
      </p:sp>
      <p:sp>
        <p:nvSpPr>
          <p:cNvPr id="28" name="Content Placeholder 1"/>
          <p:cNvSpPr txBox="1">
            <a:spLocks/>
          </p:cNvSpPr>
          <p:nvPr/>
        </p:nvSpPr>
        <p:spPr bwMode="auto">
          <a:xfrm>
            <a:off x="5630863" y="4464050"/>
            <a:ext cx="3281362" cy="12906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Are these </a:t>
            </a:r>
            <a:r>
              <a:rPr lang="en-US" altLang="en-US" sz="2400" b="1" u="sng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</a:t>
            </a:r>
            <a:r>
              <a:rPr lang="en-US" altLang="en-US" sz="2400" b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  <a:p>
            <a:pPr algn="ctr">
              <a:buFontTx/>
              <a:buNone/>
            </a:pPr>
            <a:r>
              <a:rPr lang="en-US" altLang="en-US" sz="2400" b="1" u="sng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</a:t>
            </a:r>
            <a:r>
              <a:rPr lang="en-US" altLang="en-US" sz="2400" b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geographical </a:t>
            </a:r>
          </a:p>
          <a:p>
            <a:pPr algn="ctr"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features?</a:t>
            </a:r>
          </a:p>
        </p:txBody>
      </p:sp>
      <p:sp>
        <p:nvSpPr>
          <p:cNvPr id="16" name="Content Placeholder 1"/>
          <p:cNvSpPr>
            <a:spLocks noGrp="1"/>
          </p:cNvSpPr>
          <p:nvPr>
            <p:ph/>
          </p:nvPr>
        </p:nvSpPr>
        <p:spPr>
          <a:xfrm>
            <a:off x="228600" y="452438"/>
            <a:ext cx="8709025" cy="571500"/>
          </a:xfrm>
        </p:spPr>
        <p:txBody>
          <a:bodyPr anchor="t"/>
          <a:lstStyle/>
          <a:p>
            <a:pPr>
              <a:defRPr/>
            </a:pPr>
            <a:r>
              <a:rPr lang="en-US" sz="2800" dirty="0" smtClean="0">
                <a:ea typeface="Calibri" pitchFamily="-93" charset="0"/>
                <a:cs typeface="Calibri" pitchFamily="-93" charset="0"/>
              </a:rPr>
              <a:t>Can you identify the features in this satellite photo?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8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3" y="657225"/>
            <a:ext cx="8828087" cy="5864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7" name="Content Placeholder 1"/>
          <p:cNvSpPr>
            <a:spLocks noGrp="1"/>
          </p:cNvSpPr>
          <p:nvPr>
            <p:ph/>
          </p:nvPr>
        </p:nvSpPr>
        <p:spPr>
          <a:xfrm>
            <a:off x="228600" y="38100"/>
            <a:ext cx="8709025" cy="571500"/>
          </a:xfrm>
        </p:spPr>
        <p:txBody>
          <a:bodyPr anchor="t"/>
          <a:lstStyle/>
          <a:p>
            <a:pPr>
              <a:defRPr/>
            </a:pPr>
            <a:r>
              <a:rPr lang="en-US" sz="2800" dirty="0" smtClean="0">
                <a:ea typeface="Calibri" pitchFamily="-93" charset="0"/>
                <a:cs typeface="Calibri" pitchFamily="-93" charset="0"/>
              </a:rPr>
              <a:t>Can you identify the features in this satellite photo?</a:t>
            </a:r>
          </a:p>
        </p:txBody>
      </p:sp>
      <p:cxnSp>
        <p:nvCxnSpPr>
          <p:cNvPr id="11" name="Straight Arrow Connector 10"/>
          <p:cNvCxnSpPr>
            <a:cxnSpLocks noChangeShapeType="1"/>
          </p:cNvCxnSpPr>
          <p:nvPr/>
        </p:nvCxnSpPr>
        <p:spPr bwMode="auto">
          <a:xfrm rot="10800000" flipH="1" flipV="1">
            <a:off x="2033588" y="2297113"/>
            <a:ext cx="823912" cy="696912"/>
          </a:xfrm>
          <a:prstGeom prst="straightConnector1">
            <a:avLst/>
          </a:prstGeom>
          <a:noFill/>
          <a:ln w="25400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843088" y="2128838"/>
            <a:ext cx="381000" cy="3381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A</a:t>
            </a:r>
          </a:p>
        </p:txBody>
      </p:sp>
      <p:cxnSp>
        <p:nvCxnSpPr>
          <p:cNvPr id="14" name="Straight Arrow Connector 13"/>
          <p:cNvCxnSpPr>
            <a:cxnSpLocks noChangeShapeType="1"/>
            <a:stCxn id="15" idx="2"/>
          </p:cNvCxnSpPr>
          <p:nvPr/>
        </p:nvCxnSpPr>
        <p:spPr bwMode="auto">
          <a:xfrm rot="5400000">
            <a:off x="6950075" y="4164013"/>
            <a:ext cx="608013" cy="490537"/>
          </a:xfrm>
          <a:prstGeom prst="straightConnector1">
            <a:avLst/>
          </a:prstGeom>
          <a:noFill/>
          <a:ln w="25400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308850" y="3767138"/>
            <a:ext cx="381000" cy="3381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B</a:t>
            </a:r>
          </a:p>
        </p:txBody>
      </p:sp>
      <p:cxnSp>
        <p:nvCxnSpPr>
          <p:cNvPr id="17" name="Straight Arrow Connector 16"/>
          <p:cNvCxnSpPr>
            <a:cxnSpLocks noChangeShapeType="1"/>
          </p:cNvCxnSpPr>
          <p:nvPr/>
        </p:nvCxnSpPr>
        <p:spPr bwMode="auto">
          <a:xfrm rot="10800000">
            <a:off x="7308850" y="5649913"/>
            <a:ext cx="403225" cy="279400"/>
          </a:xfrm>
          <a:prstGeom prst="straightConnector1">
            <a:avLst/>
          </a:prstGeom>
          <a:noFill/>
          <a:ln w="25400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499350" y="5929313"/>
            <a:ext cx="381000" cy="3381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9226" name="TextBox 18"/>
          <p:cNvSpPr txBox="1">
            <a:spLocks noChangeArrowheads="1"/>
          </p:cNvSpPr>
          <p:nvPr/>
        </p:nvSpPr>
        <p:spPr bwMode="auto">
          <a:xfrm>
            <a:off x="2667000" y="6267450"/>
            <a:ext cx="3886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Google - Imagery ©2017 Getmapping plc</a:t>
            </a:r>
          </a:p>
        </p:txBody>
      </p:sp>
      <p:sp>
        <p:nvSpPr>
          <p:cNvPr id="28" name="Content Placeholder 1"/>
          <p:cNvSpPr txBox="1">
            <a:spLocks/>
          </p:cNvSpPr>
          <p:nvPr/>
        </p:nvSpPr>
        <p:spPr bwMode="auto">
          <a:xfrm>
            <a:off x="5621338" y="769938"/>
            <a:ext cx="3281362" cy="12906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Are these </a:t>
            </a:r>
            <a:r>
              <a:rPr lang="en-US" altLang="en-US" sz="2400" b="1" u="sng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</a:t>
            </a:r>
            <a:r>
              <a:rPr lang="en-US" altLang="en-US" sz="2400" b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  <a:p>
            <a:pPr algn="ctr">
              <a:buFontTx/>
              <a:buNone/>
            </a:pPr>
            <a:r>
              <a:rPr lang="en-US" altLang="en-US" sz="2400" b="1" u="sng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</a:t>
            </a:r>
            <a:r>
              <a:rPr lang="en-US" altLang="en-US" sz="2400" b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geographical </a:t>
            </a:r>
          </a:p>
          <a:p>
            <a:pPr algn="ctr"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features?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8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3" y="608013"/>
            <a:ext cx="8805862" cy="586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Content Placeholder 1"/>
          <p:cNvSpPr>
            <a:spLocks noGrp="1"/>
          </p:cNvSpPr>
          <p:nvPr>
            <p:ph/>
          </p:nvPr>
        </p:nvSpPr>
        <p:spPr>
          <a:xfrm>
            <a:off x="228600" y="25400"/>
            <a:ext cx="8709025" cy="571500"/>
          </a:xfrm>
        </p:spPr>
        <p:txBody>
          <a:bodyPr anchor="t"/>
          <a:lstStyle/>
          <a:p>
            <a:pPr>
              <a:defRPr/>
            </a:pPr>
            <a:r>
              <a:rPr lang="en-US" sz="2800" dirty="0" smtClean="0">
                <a:ea typeface="Calibri" pitchFamily="-93" charset="0"/>
                <a:cs typeface="Calibri" pitchFamily="-93" charset="0"/>
              </a:rPr>
              <a:t>Can you identify the features in this satellite photo?</a:t>
            </a:r>
          </a:p>
        </p:txBody>
      </p:sp>
      <p:cxnSp>
        <p:nvCxnSpPr>
          <p:cNvPr id="11" name="Straight Arrow Connector 10"/>
          <p:cNvCxnSpPr>
            <a:cxnSpLocks noChangeShapeType="1"/>
            <a:stCxn id="13" idx="3"/>
          </p:cNvCxnSpPr>
          <p:nvPr/>
        </p:nvCxnSpPr>
        <p:spPr bwMode="auto">
          <a:xfrm>
            <a:off x="5183188" y="1520825"/>
            <a:ext cx="2316162" cy="1846263"/>
          </a:xfrm>
          <a:prstGeom prst="straightConnector1">
            <a:avLst/>
          </a:prstGeom>
          <a:noFill/>
          <a:ln w="25400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802188" y="1350963"/>
            <a:ext cx="381000" cy="3381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A</a:t>
            </a:r>
          </a:p>
        </p:txBody>
      </p:sp>
      <p:cxnSp>
        <p:nvCxnSpPr>
          <p:cNvPr id="14" name="Straight Arrow Connector 13"/>
          <p:cNvCxnSpPr>
            <a:cxnSpLocks noChangeShapeType="1"/>
          </p:cNvCxnSpPr>
          <p:nvPr/>
        </p:nvCxnSpPr>
        <p:spPr bwMode="auto">
          <a:xfrm rot="5400000" flipH="1" flipV="1">
            <a:off x="5465763" y="4294187"/>
            <a:ext cx="374650" cy="339725"/>
          </a:xfrm>
          <a:prstGeom prst="straightConnector1">
            <a:avLst/>
          </a:prstGeom>
          <a:noFill/>
          <a:ln w="25400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102225" y="4651375"/>
            <a:ext cx="381000" cy="3381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B</a:t>
            </a:r>
          </a:p>
        </p:txBody>
      </p:sp>
      <p:cxnSp>
        <p:nvCxnSpPr>
          <p:cNvPr id="17" name="Straight Arrow Connector 16"/>
          <p:cNvCxnSpPr>
            <a:cxnSpLocks noChangeShapeType="1"/>
            <a:stCxn id="18" idx="2"/>
          </p:cNvCxnSpPr>
          <p:nvPr/>
        </p:nvCxnSpPr>
        <p:spPr bwMode="auto">
          <a:xfrm rot="16200000" flipH="1">
            <a:off x="8129587" y="1933576"/>
            <a:ext cx="352425" cy="425450"/>
          </a:xfrm>
          <a:prstGeom prst="straightConnector1">
            <a:avLst/>
          </a:prstGeom>
          <a:noFill/>
          <a:ln w="25400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902575" y="1631950"/>
            <a:ext cx="381000" cy="3381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11274" name="TextBox 18"/>
          <p:cNvSpPr txBox="1">
            <a:spLocks noChangeArrowheads="1"/>
          </p:cNvSpPr>
          <p:nvPr/>
        </p:nvSpPr>
        <p:spPr bwMode="auto">
          <a:xfrm>
            <a:off x="2667000" y="6216650"/>
            <a:ext cx="3886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Google - Imagery ©2017 Getmapping plc</a:t>
            </a:r>
          </a:p>
        </p:txBody>
      </p:sp>
      <p:cxnSp>
        <p:nvCxnSpPr>
          <p:cNvPr id="21" name="Straight Arrow Connector 20"/>
          <p:cNvCxnSpPr>
            <a:cxnSpLocks noChangeShapeType="1"/>
          </p:cNvCxnSpPr>
          <p:nvPr/>
        </p:nvCxnSpPr>
        <p:spPr bwMode="auto">
          <a:xfrm rot="10800000" flipV="1">
            <a:off x="2217738" y="1520825"/>
            <a:ext cx="2584450" cy="1514475"/>
          </a:xfrm>
          <a:prstGeom prst="straightConnector1">
            <a:avLst/>
          </a:prstGeom>
          <a:noFill/>
          <a:ln w="25400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Content Placeholder 1"/>
          <p:cNvSpPr txBox="1">
            <a:spLocks/>
          </p:cNvSpPr>
          <p:nvPr/>
        </p:nvSpPr>
        <p:spPr bwMode="auto">
          <a:xfrm>
            <a:off x="296863" y="5043488"/>
            <a:ext cx="3281362" cy="12906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Are these </a:t>
            </a:r>
            <a:r>
              <a:rPr lang="en-US" altLang="en-US" sz="2400" b="1" u="sng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</a:t>
            </a:r>
            <a:r>
              <a:rPr lang="en-US" altLang="en-US" sz="2400" b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  <a:p>
            <a:pPr algn="ctr">
              <a:buFontTx/>
              <a:buNone/>
            </a:pPr>
            <a:r>
              <a:rPr lang="en-US" altLang="en-US" sz="2400" b="1" u="sng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</a:t>
            </a:r>
            <a:r>
              <a:rPr lang="en-US" altLang="en-US" sz="2400" b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geographical </a:t>
            </a:r>
          </a:p>
          <a:p>
            <a:pPr algn="ctr"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features?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8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646113"/>
            <a:ext cx="8767762" cy="582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Content Placeholder 1"/>
          <p:cNvSpPr>
            <a:spLocks noGrp="1"/>
          </p:cNvSpPr>
          <p:nvPr>
            <p:ph/>
          </p:nvPr>
        </p:nvSpPr>
        <p:spPr>
          <a:xfrm>
            <a:off x="228600" y="38100"/>
            <a:ext cx="8709025" cy="571500"/>
          </a:xfrm>
        </p:spPr>
        <p:txBody>
          <a:bodyPr anchor="t"/>
          <a:lstStyle/>
          <a:p>
            <a:pPr>
              <a:defRPr/>
            </a:pPr>
            <a:r>
              <a:rPr lang="en-US" sz="2800" dirty="0" smtClean="0">
                <a:ea typeface="Calibri" pitchFamily="-93" charset="0"/>
                <a:cs typeface="Calibri" pitchFamily="-93" charset="0"/>
              </a:rPr>
              <a:t>Can you identify the features in this satellite photo?</a:t>
            </a:r>
          </a:p>
        </p:txBody>
      </p:sp>
      <p:cxnSp>
        <p:nvCxnSpPr>
          <p:cNvPr id="11" name="Straight Arrow Connector 10"/>
          <p:cNvCxnSpPr>
            <a:cxnSpLocks noChangeShapeType="1"/>
          </p:cNvCxnSpPr>
          <p:nvPr/>
        </p:nvCxnSpPr>
        <p:spPr bwMode="auto">
          <a:xfrm>
            <a:off x="3784600" y="2911475"/>
            <a:ext cx="787400" cy="784225"/>
          </a:xfrm>
          <a:prstGeom prst="straightConnector1">
            <a:avLst/>
          </a:prstGeom>
          <a:noFill/>
          <a:ln w="25400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454400" y="2624138"/>
            <a:ext cx="381000" cy="3381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A</a:t>
            </a:r>
          </a:p>
        </p:txBody>
      </p:sp>
      <p:cxnSp>
        <p:nvCxnSpPr>
          <p:cNvPr id="14" name="Straight Arrow Connector 13"/>
          <p:cNvCxnSpPr>
            <a:cxnSpLocks noChangeShapeType="1"/>
          </p:cNvCxnSpPr>
          <p:nvPr/>
        </p:nvCxnSpPr>
        <p:spPr bwMode="auto">
          <a:xfrm rot="5400000">
            <a:off x="4941094" y="4833144"/>
            <a:ext cx="334962" cy="285750"/>
          </a:xfrm>
          <a:prstGeom prst="straightConnector1">
            <a:avLst/>
          </a:prstGeom>
          <a:noFill/>
          <a:ln w="25400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251450" y="4470400"/>
            <a:ext cx="381000" cy="3381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B</a:t>
            </a:r>
          </a:p>
        </p:txBody>
      </p:sp>
      <p:cxnSp>
        <p:nvCxnSpPr>
          <p:cNvPr id="17" name="Straight Arrow Connector 16"/>
          <p:cNvCxnSpPr>
            <a:cxnSpLocks noChangeShapeType="1"/>
            <a:stCxn id="18" idx="1"/>
          </p:cNvCxnSpPr>
          <p:nvPr/>
        </p:nvCxnSpPr>
        <p:spPr bwMode="auto">
          <a:xfrm rot="10800000" flipV="1">
            <a:off x="5607050" y="5311775"/>
            <a:ext cx="565150" cy="157163"/>
          </a:xfrm>
          <a:prstGeom prst="straightConnector1">
            <a:avLst/>
          </a:prstGeom>
          <a:noFill/>
          <a:ln w="25400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172200" y="5143500"/>
            <a:ext cx="381000" cy="3381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13322" name="TextBox 18"/>
          <p:cNvSpPr txBox="1">
            <a:spLocks noChangeArrowheads="1"/>
          </p:cNvSpPr>
          <p:nvPr/>
        </p:nvSpPr>
        <p:spPr bwMode="auto">
          <a:xfrm>
            <a:off x="2667000" y="6203950"/>
            <a:ext cx="3886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Google - Imagery ©2017 Getmapping plc</a:t>
            </a:r>
          </a:p>
        </p:txBody>
      </p:sp>
      <p:sp>
        <p:nvSpPr>
          <p:cNvPr id="27" name="Content Placeholder 1"/>
          <p:cNvSpPr txBox="1">
            <a:spLocks/>
          </p:cNvSpPr>
          <p:nvPr/>
        </p:nvSpPr>
        <p:spPr bwMode="auto">
          <a:xfrm>
            <a:off x="365125" y="5022850"/>
            <a:ext cx="3279775" cy="12906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Are these </a:t>
            </a:r>
            <a:r>
              <a:rPr lang="en-US" altLang="en-US" sz="2400" b="1" u="sng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</a:t>
            </a:r>
            <a:r>
              <a:rPr lang="en-US" altLang="en-US" sz="2400" b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  <a:p>
            <a:pPr algn="ctr">
              <a:buFontTx/>
              <a:buNone/>
            </a:pPr>
            <a:r>
              <a:rPr lang="en-US" altLang="en-US" sz="2400" b="1" u="sng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</a:t>
            </a:r>
            <a:r>
              <a:rPr lang="en-US" altLang="en-US" sz="2400" b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geographical </a:t>
            </a:r>
          </a:p>
          <a:p>
            <a:pPr algn="ctr"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features?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8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>
                <a:ea typeface="ＭＳ Ｐゴシック" panose="020B0600070205080204" pitchFamily="34" charset="-128"/>
              </a:rPr>
              <a:t>Answers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7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718691279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1995543920"/>
                    </a:ext>
                  </a:extLst>
                </a:gridCol>
              </a:tblGrid>
              <a:tr h="1905000">
                <a:tc>
                  <a:txBody>
                    <a:bodyPr/>
                    <a:lstStyle/>
                    <a:p>
                      <a:r>
                        <a:rPr lang="en-GB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Picture 1</a:t>
                      </a:r>
                    </a:p>
                    <a:p>
                      <a:r>
                        <a:rPr lang="en-US" altLang="en-US" sz="2400" dirty="0" smtClean="0"/>
                        <a:t>A = Charles Airport runway (human)</a:t>
                      </a:r>
                    </a:p>
                    <a:p>
                      <a:r>
                        <a:rPr lang="en-US" altLang="en-US" sz="2400" dirty="0" smtClean="0"/>
                        <a:t>B = airplane/jumbo jet (human)</a:t>
                      </a:r>
                    </a:p>
                    <a:p>
                      <a:r>
                        <a:rPr lang="en-US" altLang="en-US" sz="2400" dirty="0" smtClean="0"/>
                        <a:t>C = aircraft hangar (human)</a:t>
                      </a:r>
                    </a:p>
                    <a:p>
                      <a:endParaRPr lang="en-GB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Picture 2</a:t>
                      </a:r>
                    </a:p>
                    <a:p>
                      <a:r>
                        <a:rPr lang="en-US" altLang="en-US" sz="2400" dirty="0" smtClean="0"/>
                        <a:t>A = bay (physical)</a:t>
                      </a:r>
                    </a:p>
                    <a:p>
                      <a:r>
                        <a:rPr lang="en-US" altLang="en-US" sz="2400" dirty="0" smtClean="0"/>
                        <a:t>B = marina (human)</a:t>
                      </a:r>
                    </a:p>
                    <a:p>
                      <a:r>
                        <a:rPr lang="en-US" altLang="en-US" sz="2400" dirty="0" smtClean="0"/>
                        <a:t>C = swimming pool (human)</a:t>
                      </a:r>
                      <a:endParaRPr lang="en-US" altLang="en-US" sz="2400" dirty="0" smtClean="0"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920536"/>
                  </a:ext>
                </a:extLst>
              </a:tr>
              <a:tr h="1678193"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Picture</a:t>
                      </a:r>
                      <a:r>
                        <a:rPr lang="en-GB" sz="2400" b="1" baseline="0" dirty="0" smtClean="0"/>
                        <a:t> 3</a:t>
                      </a:r>
                    </a:p>
                    <a:p>
                      <a:r>
                        <a:rPr lang="en-US" altLang="en-US" sz="2400" dirty="0" smtClean="0"/>
                        <a:t>A = Petit Piton and </a:t>
                      </a:r>
                      <a:r>
                        <a:rPr lang="en-US" altLang="en-US" sz="2400" dirty="0" err="1" smtClean="0"/>
                        <a:t>Gros</a:t>
                      </a:r>
                      <a:r>
                        <a:rPr lang="en-US" altLang="en-US" sz="2400" dirty="0" smtClean="0"/>
                        <a:t> Piton (physical)</a:t>
                      </a:r>
                    </a:p>
                    <a:p>
                      <a:r>
                        <a:rPr lang="en-US" altLang="en-US" sz="2400" dirty="0" smtClean="0"/>
                        <a:t>B = speedboat and wake (human)</a:t>
                      </a:r>
                    </a:p>
                    <a:p>
                      <a:r>
                        <a:rPr lang="en-US" altLang="en-US" sz="2400" dirty="0" smtClean="0"/>
                        <a:t>C = beach/shoreline (physical)</a:t>
                      </a:r>
                      <a:endParaRPr lang="en-US" altLang="en-US" sz="2400" dirty="0" smtClean="0"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Picture 4</a:t>
                      </a:r>
                    </a:p>
                    <a:p>
                      <a:r>
                        <a:rPr lang="en-US" altLang="en-US" sz="2400" dirty="0" smtClean="0"/>
                        <a:t>A = jetty (human)</a:t>
                      </a:r>
                    </a:p>
                    <a:p>
                      <a:r>
                        <a:rPr lang="en-US" altLang="en-US" sz="2400" dirty="0" smtClean="0"/>
                        <a:t>B = river mouth (physical)</a:t>
                      </a:r>
                    </a:p>
                    <a:p>
                      <a:r>
                        <a:rPr lang="en-US" altLang="en-US" sz="2400" dirty="0" smtClean="0"/>
                        <a:t>C = bridge (human)</a:t>
                      </a:r>
                      <a:endParaRPr lang="en-US" altLang="en-US" sz="2400" dirty="0" smtClean="0"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1316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11927</TotalTime>
  <Words>354</Words>
  <Application>Microsoft Office PowerPoint</Application>
  <PresentationFormat>On-screen Show (4:3)</PresentationFormat>
  <Paragraphs>69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ＭＳ Ｐゴシック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Answers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CoCo</dc:creator>
  <cp:lastModifiedBy>Hannah Fowler</cp:lastModifiedBy>
  <cp:revision>81</cp:revision>
  <dcterms:created xsi:type="dcterms:W3CDTF">2017-08-16T07:53:12Z</dcterms:created>
  <dcterms:modified xsi:type="dcterms:W3CDTF">2020-04-29T13:00:17Z</dcterms:modified>
</cp:coreProperties>
</file>