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2" r:id="rId2"/>
    <p:sldId id="384" r:id="rId3"/>
    <p:sldId id="335" r:id="rId4"/>
    <p:sldId id="413" r:id="rId5"/>
    <p:sldId id="372" r:id="rId6"/>
    <p:sldId id="414" r:id="rId7"/>
    <p:sldId id="402" r:id="rId8"/>
    <p:sldId id="338" r:id="rId9"/>
    <p:sldId id="38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1779" autoAdjust="0"/>
  </p:normalViewPr>
  <p:slideViewPr>
    <p:cSldViewPr>
      <p:cViewPr varScale="1">
        <p:scale>
          <a:sx n="80" d="100"/>
          <a:sy n="80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E363-7595-4DA0-88F8-0B2264B61D2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D076-769D-47B8-AF08-83452A191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1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31T10:30:03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6174 16210 0,'0'18'188,"17"-1"-157,19 19 0,-1-1 0,18-17 1,-18 17-1,-17-17 0,35 34 0,-1-34 1,1 35-1,36 0 0,-19-18 0,36 36 1,17-18-1,-17 0 0,0-1 0,0 1 1,17-17-1,-87-19-31,87 54 31,18-36 0,36 18 1,-19 18-1,-16-18 0,52-1 0,-89 1 1,-52-35-32,106 0 31,-106 17-31,159 0 31,158 36-15,-52-36 31,17 18-16,-247-35-31,159-1 31,-141 1-31,141 17 31,141-35 1,106 0-1,-89 0 0,-211 0 0,71 0 1,17 0-1,-211 0-31,140 0 31,-193 0-31,88 0 31,123 0 1,0 0-1,-88-17 0,106-54-15,-88 0 15,70 1 0,1-1 0,-19-17 1,-87 53-1,-71 17 0,17 1 0,-34 17 1,-1-36-1,0 36 0,-35-17 0,-35 17 204,17 0-220,1 0 1,-1 0 0,-35-18 15,18 0 0,17 18 0,1-17 1,-1 17-32,0 0 31,1 0 0,-1 0-15,-17 0-1,17-18 17,-17 0-1,-18 18 0,35 0 0,1 0 1,-1 0 77,0-17-78,1 17-15,17-18 15,-36 18 0,19 0 63,-1-17-47,53 17 125,1 0-156,-19 0-1,54 0 16,-18 0 1,-36 0-1,19 0-15,-19 0 46,1 0-46,0 0 46,-1 0-31,1 0-15,0 17 31,-1-17-31,1 0 15,-18 18-16,17-18 1,1 17 0,0-17 62,-1 0-63,1 18 1,0-18 15,-1 0 1,1 35-1,0-17 16,-1-18-32,1 0 17,0 0-1,-1 18 16,1-18-16,17 17 0,-35 1 329,0 0-329,0 17 0,0 18 0,0 17 1,0-34-32,-18-1 31,18-18-31,-17 1 31,17 17 0,0-17 16,0 0-31,0 17 15,0-17 0,0 17 1,-18 0-1,18 18 0,-35-35-15,35-1 31,0-34 203,0-1-235,0 0-15,0-34 31,0 16 1,0 19-1,0-1 0,0-17 0,0 17 1,0 0-1,0 1 0,0-1-31,0 0 31,0-17 1,0 18-32,0-1 31,0-35 0,18 0 0,-18 35 1,0-17-1,0 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5C25-2D60-432C-8FE3-61DA365B6979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3384-0673-41D9-ACF5-2D42083598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3384-0673-41D9-ACF5-2D42083598F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3384-0673-41D9-ACF5-2D42083598F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9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3384-0673-41D9-ACF5-2D42083598F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7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3384-0673-41D9-ACF5-2D42083598F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0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3384-0673-41D9-ACF5-2D42083598F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3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BE79-FC16-4EC4-8CA9-4537871F022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B97F-F085-4214-A226-F25A5E452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quest.org.uk/festivals/holy-week-and-easter/how-is-good-friday-observe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topmarks.co.uk/Easter/GoodFriday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marks.co.uk/Easter/EasterSunday.aspx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bbc.co.uk/teach/class-clips-video/religious-studies-ks2-easter/znkngw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4.emf"/><Relationship Id="rId4" Type="http://schemas.openxmlformats.org/officeDocument/2006/relationships/image" Target="../media/image11.jpeg"/><Relationship Id="rId9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RE - Salvation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As you’ve seen, we have been reminding ourselves of the Easter story this week.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The concept we are thinking about is Salvation. For Christians, this means that by having faith in God, they will be saved from sin or evil. </a:t>
            </a:r>
          </a:p>
          <a:p>
            <a:pPr marL="0" indent="0">
              <a:buNone/>
            </a:pP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89" t="53707" r="26573" b="1293"/>
          <a:stretch/>
        </p:blipFill>
        <p:spPr>
          <a:xfrm>
            <a:off x="5730336" y="4670601"/>
            <a:ext cx="3070197" cy="2046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83"/>
          <a:stretch/>
        </p:blipFill>
        <p:spPr>
          <a:xfrm>
            <a:off x="3549409" y="4437112"/>
            <a:ext cx="1897031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4" t="2007" r="51393" b="51494"/>
          <a:stretch/>
        </p:blipFill>
        <p:spPr>
          <a:xfrm>
            <a:off x="343466" y="4670601"/>
            <a:ext cx="3072752" cy="2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201181"/>
            <a:ext cx="33299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u="sng" dirty="0" smtClean="0">
                <a:solidFill>
                  <a:prstClr val="black"/>
                </a:solidFill>
                <a:latin typeface="Comic Sans MS" pitchFamily="66" charset="0"/>
              </a:rPr>
              <a:t>Challenge 1:</a:t>
            </a: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prstClr val="black"/>
                </a:solidFill>
                <a:latin typeface="Comic Sans MS" pitchFamily="66" charset="0"/>
              </a:rPr>
              <a:t>Have a look at this section of the frieze. Can you spot any links to Jesus or </a:t>
            </a:r>
            <a:r>
              <a:rPr lang="en-GB" altLang="en-US" sz="2400" dirty="0" smtClean="0">
                <a:solidFill>
                  <a:prstClr val="black"/>
                </a:solidFill>
                <a:latin typeface="Comic Sans MS" pitchFamily="66" charset="0"/>
              </a:rPr>
              <a:t>Christianity?</a:t>
            </a:r>
            <a:endParaRPr lang="en-GB" altLang="en-US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prstClr val="black"/>
                </a:solidFill>
                <a:latin typeface="Comic Sans MS" pitchFamily="66" charset="0"/>
              </a:rPr>
              <a:t>Feel free to just think about or discuss this with your family, but you can write things down if you like. We know some of you love a post-it note or two!</a:t>
            </a:r>
            <a:endParaRPr lang="en-GB" alt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rcRect l="30684" t="6540" r="9150"/>
          <a:stretch/>
        </p:blipFill>
        <p:spPr>
          <a:xfrm>
            <a:off x="2627784" y="4808984"/>
            <a:ext cx="1978606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What happens in church on Good Friday?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09" y="1000298"/>
            <a:ext cx="8229600" cy="500141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1800" b="1" dirty="0" smtClean="0">
                <a:latin typeface="Comic Sans MS" panose="030F0702030302020204" pitchFamily="66" charset="0"/>
              </a:rPr>
              <a:t>Watch this video: </a:t>
            </a:r>
            <a:endParaRPr lang="en-GB" sz="1800" b="1" dirty="0">
              <a:latin typeface="Comic Sans MS" panose="030F0702030302020204" pitchFamily="66" charset="0"/>
              <a:sym typeface="Wingdings" panose="05000000000000000000" pitchFamily="2" charset="2"/>
              <a:hlinkClick r:id="rId3"/>
            </a:endParaRPr>
          </a:p>
          <a:p>
            <a:pPr marL="0" indent="0" hangingPunct="0">
              <a:buNone/>
            </a:pPr>
            <a:r>
              <a:rPr lang="en-GB" sz="1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GB" sz="1800" dirty="0">
                <a:latin typeface="Comic Sans MS" panose="030F0702030302020204" pitchFamily="66" charset="0"/>
                <a:hlinkClick r:id="rId3"/>
              </a:rPr>
              <a:t>://request.org.uk/festivals/holy-week-and-easter/how-is-good-friday-observed</a:t>
            </a:r>
            <a:r>
              <a:rPr lang="en-GB" sz="1800" dirty="0" smtClean="0">
                <a:latin typeface="Comic Sans MS" panose="030F0702030302020204" pitchFamily="66" charset="0"/>
                <a:hlinkClick r:id="rId3"/>
              </a:rPr>
              <a:t>/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 algn="ctr" hangingPunct="0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What did you notice about the church environment on this day?</a:t>
            </a:r>
          </a:p>
          <a:p>
            <a:pPr marL="0" indent="0" hangingPunc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 a think before looking at the next slide…</a:t>
            </a:r>
          </a:p>
          <a:p>
            <a:pPr marL="0" indent="0" hangingPunc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Extra </a:t>
            </a:r>
            <a:r>
              <a:rPr lang="en-GB" sz="1800" dirty="0">
                <a:latin typeface="Comic Sans MS" panose="030F0702030302020204" pitchFamily="66" charset="0"/>
              </a:rPr>
              <a:t>info worth a read </a:t>
            </a:r>
            <a:r>
              <a:rPr lang="en-GB" sz="1800" dirty="0" smtClean="0">
                <a:latin typeface="Comic Sans MS" panose="030F0702030302020204" pitchFamily="66" charset="0"/>
              </a:rPr>
              <a:t>here:</a:t>
            </a:r>
          </a:p>
          <a:p>
            <a:pPr marL="0" indent="0" hangingPunct="0">
              <a:buNone/>
            </a:pPr>
            <a:r>
              <a:rPr lang="en-GB" sz="1800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GB" sz="1800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n-GB" sz="1800" dirty="0" smtClean="0">
                <a:latin typeface="Comic Sans MS" panose="030F0702030302020204" pitchFamily="66" charset="0"/>
                <a:hlinkClick r:id="rId4"/>
              </a:rPr>
              <a:t>www.topmarks.co.uk/Easter/GoodFriday.aspx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endParaRPr lang="en-GB" sz="1800" dirty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endParaRPr lang="en-GB" sz="1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7410" name="Picture 2" descr="Image result for service in church on good fri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893730"/>
            <a:ext cx="2592288" cy="1729826"/>
          </a:xfrm>
          <a:prstGeom prst="rect">
            <a:avLst/>
          </a:prstGeom>
          <a:noFill/>
        </p:spPr>
      </p:pic>
      <p:pic>
        <p:nvPicPr>
          <p:cNvPr id="17418" name="Picture 10" descr="Image result for praying at the stations of the cr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669" y="4870280"/>
            <a:ext cx="3960440" cy="139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What happens in church on Good Friday?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557" y="1000298"/>
            <a:ext cx="7553351" cy="5001419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en-GB" sz="1600" b="1" dirty="0" smtClean="0">
                <a:latin typeface="Comic Sans MS" panose="030F0702030302020204" pitchFamily="66" charset="0"/>
              </a:rPr>
              <a:t>It’s quite a sad day for Christians as this was the day Jesus was crucified.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hangingPunct="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The church service will be quite solemn – sad and not joyful</a:t>
            </a:r>
          </a:p>
          <a:p>
            <a:pPr hangingPunct="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Most Christians will wear plain clothes</a:t>
            </a:r>
          </a:p>
          <a:p>
            <a:pPr hangingPunct="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Some Christians will march through the streets with a cross (mainly a Catholic tradition). It’s a bit like a mini pilgrimage to recap the key events of the Easter story.</a:t>
            </a:r>
          </a:p>
          <a:p>
            <a:pPr hangingPunct="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At the front in church will often be a crown of thorns as this was placed onto Jesus’ head during the events that lead to his crucifixion. </a:t>
            </a:r>
          </a:p>
          <a:p>
            <a:pPr hangingPunct="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No flower displays and generally little colour.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0" indent="0" hangingPunct="0">
              <a:buNone/>
            </a:pPr>
            <a:endParaRPr lang="en-GB" sz="1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2" descr="Image result for service in church on good fri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84" y="4107868"/>
            <a:ext cx="2186000" cy="1458711"/>
          </a:xfrm>
          <a:prstGeom prst="rect">
            <a:avLst/>
          </a:prstGeom>
          <a:noFill/>
        </p:spPr>
      </p:pic>
      <p:pic>
        <p:nvPicPr>
          <p:cNvPr id="15" name="Picture 6" descr="Image result for a church a crown of thorns and a bowl good friday"/>
          <p:cNvPicPr>
            <a:picLocks noChangeAspect="1" noChangeArrowheads="1"/>
          </p:cNvPicPr>
          <p:nvPr/>
        </p:nvPicPr>
        <p:blipFill>
          <a:blip r:embed="rId4" cstate="print"/>
          <a:srcRect b="12194"/>
          <a:stretch>
            <a:fillRect/>
          </a:stretch>
        </p:blipFill>
        <p:spPr bwMode="auto">
          <a:xfrm>
            <a:off x="6575184" y="5157192"/>
            <a:ext cx="2426711" cy="1567027"/>
          </a:xfrm>
          <a:prstGeom prst="rect">
            <a:avLst/>
          </a:prstGeom>
          <a:noFill/>
        </p:spPr>
      </p:pic>
      <p:pic>
        <p:nvPicPr>
          <p:cNvPr id="16" name="Picture 8" descr="Image result for in church on good friday 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980" y="5404057"/>
            <a:ext cx="3527646" cy="1470758"/>
          </a:xfrm>
          <a:prstGeom prst="rect">
            <a:avLst/>
          </a:prstGeom>
          <a:noFill/>
        </p:spPr>
      </p:pic>
      <p:pic>
        <p:nvPicPr>
          <p:cNvPr id="17" name="Picture 10" descr="Image result for praying at the stations of the cr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66658"/>
            <a:ext cx="3384376" cy="119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2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159" y="944971"/>
            <a:ext cx="2242390" cy="1954479"/>
          </a:xfrm>
          <a:prstGeom prst="rect">
            <a:avLst/>
          </a:prstGeom>
          <a:noFill/>
        </p:spPr>
      </p:pic>
      <p:pic>
        <p:nvPicPr>
          <p:cNvPr id="65540" name="Picture 4" descr="Image result for in church easter sun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06" y="3187694"/>
            <a:ext cx="1533709" cy="2720601"/>
          </a:xfrm>
          <a:prstGeom prst="rect">
            <a:avLst/>
          </a:prstGeom>
          <a:noFill/>
        </p:spPr>
      </p:pic>
      <p:pic>
        <p:nvPicPr>
          <p:cNvPr id="65542" name="Picture 6" descr="Image result for in church joyous service easter sun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095622"/>
            <a:ext cx="2489194" cy="1452373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0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>
                <a:latin typeface="Comic Sans MS" pitchFamily="66" charset="0"/>
              </a:rPr>
              <a:t>What happens in church on Easter Sunday?</a:t>
            </a:r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54" y="4881645"/>
            <a:ext cx="2581944" cy="17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094" y="1922210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7"/>
              </a:rPr>
              <a:t>www.bbc.co.uk/teach/class-clips-video/religious-studies-ks2-easter/znkngwx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Watch this video and look at the following information…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8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8"/>
              </a:rPr>
              <a:t>www.topmarks.co.uk/Easter/EasterSunday.aspx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is the church environment different from Good Friday?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Look at these pictures to help </a:t>
            </a:r>
            <a:r>
              <a:rPr lang="en-GB" dirty="0" smtClean="0">
                <a:latin typeface="Comic Sans MS" panose="030F0702030302020204" pitchFamily="66" charset="0"/>
              </a:rPr>
              <a:t>you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222640" y="5835600"/>
              <a:ext cx="3245040" cy="559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3280" y="5826240"/>
                <a:ext cx="3263760" cy="57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" y="0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>
                <a:latin typeface="Comic Sans MS" pitchFamily="66" charset="0"/>
              </a:rPr>
              <a:t>What happens in church on Easter Sunday?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71" y="1052736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This day is a much happier one for Christians as it was the day Jesus was resurrected.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You’ll notice much more colour in the church – flowers, clothing etc.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Hymns that are sung are much happier as Christians are now celebrating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The service is also joyous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The cross is covered with flowers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5635939"/>
            <a:ext cx="5855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Some Christians use this idea of a move from darkness to light to comfort them when they are facing problems. 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264" y="826700"/>
            <a:ext cx="2242390" cy="1954479"/>
          </a:xfrm>
          <a:prstGeom prst="rect">
            <a:avLst/>
          </a:prstGeom>
          <a:noFill/>
        </p:spPr>
      </p:pic>
      <p:pic>
        <p:nvPicPr>
          <p:cNvPr id="13" name="Picture 4" descr="Image result for in church easter sun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827860"/>
            <a:ext cx="1533709" cy="2720601"/>
          </a:xfrm>
          <a:prstGeom prst="rect">
            <a:avLst/>
          </a:prstGeom>
          <a:noFill/>
        </p:spPr>
      </p:pic>
      <p:pic>
        <p:nvPicPr>
          <p:cNvPr id="14" name="Picture 6" descr="Image result for in church joyous service easter sun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33" y="3356992"/>
            <a:ext cx="2489194" cy="1452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36381"/>
            <a:ext cx="8784976" cy="1143000"/>
          </a:xfrm>
        </p:spPr>
        <p:txBody>
          <a:bodyPr>
            <a:noAutofit/>
          </a:bodyPr>
          <a:lstStyle/>
          <a:p>
            <a:r>
              <a:rPr lang="en-GB" sz="1800" u="sng" dirty="0" smtClean="0">
                <a:latin typeface="Comic Sans MS" pitchFamily="66" charset="0"/>
              </a:rPr>
              <a:t>Challenge 2: </a:t>
            </a:r>
            <a:r>
              <a:rPr lang="en-GB" sz="1800" dirty="0" smtClean="0">
                <a:latin typeface="Comic Sans MS" pitchFamily="66" charset="0"/>
              </a:rPr>
              <a:t>Split a page of your home book in half. Draw some pictures to show what happens on Good Friday on the left and Easter Sunday on the right. </a:t>
            </a:r>
            <a:br>
              <a:rPr lang="en-GB" sz="1800" dirty="0" smtClean="0">
                <a:latin typeface="Comic Sans MS" pitchFamily="66" charset="0"/>
              </a:rPr>
            </a:br>
            <a:r>
              <a:rPr lang="en-GB" sz="1800" dirty="0" smtClean="0">
                <a:latin typeface="Comic Sans MS" pitchFamily="66" charset="0"/>
              </a:rPr>
              <a:t>There should be a clear difference – sadness to happiness </a:t>
            </a:r>
            <a:r>
              <a:rPr lang="en-GB" sz="1800" u="sng" dirty="0" smtClean="0">
                <a:latin typeface="Comic Sans MS" pitchFamily="66" charset="0"/>
              </a:rPr>
              <a:t/>
            </a:r>
            <a:br>
              <a:rPr lang="en-GB" sz="1800" u="sng" dirty="0" smtClean="0">
                <a:latin typeface="Comic Sans MS" pitchFamily="66" charset="0"/>
              </a:rPr>
            </a:br>
            <a:r>
              <a:rPr lang="en-GB" sz="1800" dirty="0" smtClean="0">
                <a:latin typeface="Comic Sans MS" pitchFamily="66" charset="0"/>
              </a:rPr>
              <a:t>Use this </a:t>
            </a:r>
            <a:r>
              <a:rPr lang="en-GB" sz="1800" dirty="0" smtClean="0">
                <a:latin typeface="Comic Sans MS" pitchFamily="66" charset="0"/>
              </a:rPr>
              <a:t>as a starting point</a:t>
            </a:r>
            <a:r>
              <a:rPr lang="en-GB" sz="1800" dirty="0" smtClean="0">
                <a:latin typeface="Comic Sans MS" pitchFamily="66" charset="0"/>
              </a:rPr>
              <a:t>…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Good Friday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15475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Easter Sunday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15" name="Picture 2" descr="Image result for service in church on good fri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84" y="2105543"/>
            <a:ext cx="2186000" cy="1458711"/>
          </a:xfrm>
          <a:prstGeom prst="rect">
            <a:avLst/>
          </a:prstGeom>
          <a:noFill/>
        </p:spPr>
      </p:pic>
      <p:pic>
        <p:nvPicPr>
          <p:cNvPr id="16" name="Picture 6" descr="Image result for a church a crown of thorns and a bowl good friday"/>
          <p:cNvPicPr>
            <a:picLocks noChangeAspect="1" noChangeArrowheads="1"/>
          </p:cNvPicPr>
          <p:nvPr/>
        </p:nvPicPr>
        <p:blipFill>
          <a:blip r:embed="rId4" cstate="print"/>
          <a:srcRect b="12194"/>
          <a:stretch>
            <a:fillRect/>
          </a:stretch>
        </p:blipFill>
        <p:spPr bwMode="auto">
          <a:xfrm>
            <a:off x="1907704" y="3743673"/>
            <a:ext cx="1836106" cy="1185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2525430"/>
            <a:ext cx="9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olemn service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2490" y="3952203"/>
            <a:ext cx="99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crown of thorns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19808" y="5243220"/>
            <a:ext cx="168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plain clothes and little colour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4320" y="5900939"/>
            <a:ext cx="9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ad hymns</a:t>
            </a:r>
            <a:endParaRPr lang="en-GB" dirty="0"/>
          </a:p>
        </p:txBody>
      </p: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157" y="1952113"/>
            <a:ext cx="1849623" cy="1612141"/>
          </a:xfrm>
          <a:prstGeom prst="rect">
            <a:avLst/>
          </a:prstGeom>
          <a:noFill/>
        </p:spPr>
      </p:pic>
      <p:pic>
        <p:nvPicPr>
          <p:cNvPr id="14" name="Picture 4" descr="Image result for in church easter sund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323" y="4336497"/>
            <a:ext cx="1152128" cy="2043726"/>
          </a:xfrm>
          <a:prstGeom prst="rect">
            <a:avLst/>
          </a:prstGeom>
          <a:noFill/>
        </p:spPr>
      </p:pic>
      <p:pic>
        <p:nvPicPr>
          <p:cNvPr id="17" name="Picture 6" descr="Image result for in church joyous service easter sund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6133" y="3825060"/>
            <a:ext cx="2174605" cy="126881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45478" y="2547780"/>
            <a:ext cx="9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ots of colour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836132" y="5226327"/>
            <a:ext cx="148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celebration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096312" y="3564254"/>
            <a:ext cx="149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olourful flowers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836131" y="5786767"/>
            <a:ext cx="148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appier hymns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1340768"/>
            <a:ext cx="0" cy="56166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7704" y="2708920"/>
            <a:ext cx="505090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Comic Sans MS" pitchFamily="66" charset="0"/>
              </a:rPr>
              <a:t>How </a:t>
            </a:r>
            <a:r>
              <a:rPr lang="en-GB" sz="2800" dirty="0">
                <a:latin typeface="Comic Sans MS" pitchFamily="66" charset="0"/>
              </a:rPr>
              <a:t>does believing in the resurrection of Jesus make a difference to how </a:t>
            </a:r>
            <a:r>
              <a:rPr lang="en-GB" sz="2800" dirty="0" smtClean="0">
                <a:latin typeface="Comic Sans MS" pitchFamily="66" charset="0"/>
              </a:rPr>
              <a:t>Christians </a:t>
            </a:r>
            <a:r>
              <a:rPr lang="en-GB" sz="2800" dirty="0">
                <a:latin typeface="Comic Sans MS" pitchFamily="66" charset="0"/>
              </a:rPr>
              <a:t>live today?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itchFamily="66" charset="0"/>
              </a:rPr>
              <a:t>A question to think about with your </a:t>
            </a:r>
            <a:r>
              <a:rPr lang="en-GB" u="sng" dirty="0" smtClean="0">
                <a:latin typeface="Comic Sans MS" pitchFamily="66" charset="0"/>
              </a:rPr>
              <a:t>family…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32856" y="2348880"/>
            <a:ext cx="5400600" cy="2592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One final thing…</a:t>
            </a:r>
            <a:endParaRPr lang="en-GB" dirty="0"/>
          </a:p>
        </p:txBody>
      </p:sp>
      <p:pic>
        <p:nvPicPr>
          <p:cNvPr id="1026" name="Picture 2" descr="Image result for lion witch and ward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98" y="260648"/>
            <a:ext cx="2862174" cy="40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33" y="125963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C.S Lewis </a:t>
            </a:r>
            <a:r>
              <a:rPr lang="en-GB" sz="2000" dirty="0" smtClean="0">
                <a:latin typeface="Comic Sans MS" panose="030F0702030302020204" pitchFamily="66" charset="0"/>
              </a:rPr>
              <a:t>based the </a:t>
            </a:r>
            <a:r>
              <a:rPr lang="en-GB" sz="2000" dirty="0">
                <a:latin typeface="Comic Sans MS" panose="030F0702030302020204" pitchFamily="66" charset="0"/>
              </a:rPr>
              <a:t>Lion, the Witch and the Wardrobe </a:t>
            </a:r>
            <a:r>
              <a:rPr lang="en-GB" sz="2000" dirty="0" smtClean="0">
                <a:latin typeface="Comic Sans MS" panose="030F0702030302020204" pitchFamily="66" charset="0"/>
              </a:rPr>
              <a:t>on the </a:t>
            </a:r>
            <a:r>
              <a:rPr lang="en-GB" sz="2000" dirty="0">
                <a:latin typeface="Comic Sans MS" panose="030F0702030302020204" pitchFamily="66" charset="0"/>
              </a:rPr>
              <a:t>Christian story.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Aslan is a mythical Christ figure who plays a pivotal role in the story of Narnia, just as Jesus Christ is central to the Christian faith.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So sit back, put your feet up and get the popcorn out because if </a:t>
            </a:r>
            <a:r>
              <a:rPr lang="en-GB" sz="2000" dirty="0">
                <a:latin typeface="Comic Sans MS" panose="030F0702030302020204" pitchFamily="66" charset="0"/>
              </a:rPr>
              <a:t>you </a:t>
            </a:r>
            <a:r>
              <a:rPr lang="en-GB" sz="2000">
                <a:latin typeface="Comic Sans MS" panose="030F0702030302020204" pitchFamily="66" charset="0"/>
              </a:rPr>
              <a:t>can</a:t>
            </a:r>
            <a:r>
              <a:rPr lang="en-GB" sz="2000" smtClean="0">
                <a:latin typeface="Comic Sans MS" panose="030F0702030302020204" pitchFamily="66" charset="0"/>
              </a:rPr>
              <a:t>, </a:t>
            </a:r>
            <a:r>
              <a:rPr lang="en-GB" sz="2000" dirty="0" smtClean="0">
                <a:latin typeface="Comic Sans MS" panose="030F0702030302020204" pitchFamily="66" charset="0"/>
              </a:rPr>
              <a:t>RE also includes film time! Why </a:t>
            </a:r>
            <a:r>
              <a:rPr lang="en-GB" sz="2000" dirty="0">
                <a:latin typeface="Comic Sans MS" panose="030F0702030302020204" pitchFamily="66" charset="0"/>
              </a:rPr>
              <a:t>not watch it with the </a:t>
            </a:r>
            <a:r>
              <a:rPr lang="en-GB" sz="2000" dirty="0" smtClean="0">
                <a:latin typeface="Comic Sans MS" panose="030F0702030302020204" pitchFamily="66" charset="0"/>
              </a:rPr>
              <a:t>family?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Have fun!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769" y1="84231" x2="29692" y2="84385"/>
                        <a14:foregroundMark x1="28769" y1="84769" x2="28769" y2="83231"/>
                        <a14:foregroundMark x1="48154" y1="87077" x2="49154" y2="87077"/>
                        <a14:foregroundMark x1="47769" y1="88077" x2="48769" y2="84000"/>
                      </a14:backgroundRemoval>
                    </a14:imgEffect>
                  </a14:imgLayer>
                </a14:imgProps>
              </a:ext>
            </a:extLst>
          </a:blip>
          <a:srcRect l="15884" t="13043" r="15818" b="11411"/>
          <a:stretch/>
        </p:blipFill>
        <p:spPr>
          <a:xfrm>
            <a:off x="4580649" y="4456500"/>
            <a:ext cx="2160297" cy="24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563</Words>
  <Application>Microsoft Office PowerPoint</Application>
  <PresentationFormat>On-screen Show (4:3)</PresentationFormat>
  <Paragraphs>70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Office Theme</vt:lpstr>
      <vt:lpstr>RE - Salvation</vt:lpstr>
      <vt:lpstr>PowerPoint Presentation</vt:lpstr>
      <vt:lpstr>What happens in church on Good Friday?</vt:lpstr>
      <vt:lpstr>What happens in church on Good Friday?</vt:lpstr>
      <vt:lpstr>PowerPoint Presentation</vt:lpstr>
      <vt:lpstr>PowerPoint Presentation</vt:lpstr>
      <vt:lpstr>Challenge 2: Split a page of your home book in half. Draw some pictures to show what happens on Good Friday on the left and Easter Sunday on the right.  There should be a clear difference – sadness to happiness  Use this as a starting point…</vt:lpstr>
      <vt:lpstr>A question to think about with your family…</vt:lpstr>
      <vt:lpstr>One final thing…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of God: The Holy Trinity</dc:title>
  <dc:creator>Stella</dc:creator>
  <cp:lastModifiedBy>amelia.pettitt</cp:lastModifiedBy>
  <cp:revision>257</cp:revision>
  <cp:lastPrinted>2018-03-27T14:10:59Z</cp:lastPrinted>
  <dcterms:created xsi:type="dcterms:W3CDTF">2013-04-21T10:56:58Z</dcterms:created>
  <dcterms:modified xsi:type="dcterms:W3CDTF">2020-03-31T10:32:30Z</dcterms:modified>
</cp:coreProperties>
</file>