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1" r:id="rId2"/>
    <p:sldId id="322" r:id="rId3"/>
    <p:sldId id="323" r:id="rId4"/>
    <p:sldId id="338" r:id="rId5"/>
    <p:sldId id="336" r:id="rId6"/>
    <p:sldId id="33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0143" autoAdjust="0"/>
  </p:normalViewPr>
  <p:slideViewPr>
    <p:cSldViewPr>
      <p:cViewPr varScale="1">
        <p:scale>
          <a:sx n="66" d="100"/>
          <a:sy n="66" d="100"/>
        </p:scale>
        <p:origin x="15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575B9-19B8-4062-B1E4-E9C8BDF657DE}" type="datetimeFigureOut">
              <a:rPr lang="en-GB" smtClean="0"/>
              <a:t>19/04/2020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7E0FF-BD26-4A83-940F-444C543AD871}"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B7E0FF-BD26-4A83-940F-444C543AD87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479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CB7E0FF-BD26-4A83-940F-444C543AD871}" type="slidenum">
              <a:rPr lang="en-GB" smtClean="0"/>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305972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64108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28782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413802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222388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312486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712514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356143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3673021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29553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pPr/>
              <a:t>19/04/2020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CCED1-E23C-41C4-A48B-4916C0745703}" type="slidenum">
              <a:rPr lang="en-GB" smtClean="0"/>
              <a:pPr/>
              <a:t>‹#›</a:t>
            </a:fld>
            <a:endParaRPr lang="en-GB"/>
          </a:p>
        </p:txBody>
      </p:sp>
    </p:spTree>
    <p:extLst>
      <p:ext uri="{BB962C8B-B14F-4D97-AF65-F5344CB8AC3E}">
        <p14:creationId xmlns:p14="http://schemas.microsoft.com/office/powerpoint/2010/main" val="376074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F5E3C-1E47-467C-AF29-8880B8454622}" type="datetimeFigureOut">
              <a:rPr lang="en-GB" smtClean="0"/>
              <a:pPr/>
              <a:t>19/04/2020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CCED1-E23C-41C4-A48B-4916C0745703}" type="slidenum">
              <a:rPr lang="en-GB" smtClean="0"/>
              <a:pPr/>
              <a:t>‹#›</a:t>
            </a:fld>
            <a:endParaRPr lang="en-GB"/>
          </a:p>
        </p:txBody>
      </p:sp>
    </p:spTree>
    <p:extLst>
      <p:ext uri="{BB962C8B-B14F-4D97-AF65-F5344CB8AC3E}">
        <p14:creationId xmlns:p14="http://schemas.microsoft.com/office/powerpoint/2010/main" val="240147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11.png"/><Relationship Id="rId17" Type="http://schemas.openxmlformats.org/officeDocument/2006/relationships/image" Target="../media/image16.jpeg"/><Relationship Id="rId2" Type="http://schemas.openxmlformats.org/officeDocument/2006/relationships/notesSlide" Target="../notesSlides/notesSlide2.xml"/><Relationship Id="rId16"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3.gif"/><Relationship Id="rId5" Type="http://schemas.openxmlformats.org/officeDocument/2006/relationships/image" Target="../media/image6.jpeg"/><Relationship Id="rId15" Type="http://schemas.openxmlformats.org/officeDocument/2006/relationships/image" Target="../media/image14.jpeg"/><Relationship Id="rId10" Type="http://schemas.openxmlformats.org/officeDocument/2006/relationships/image" Target="../media/image10.png"/><Relationship Id="rId19" Type="http://schemas.openxmlformats.org/officeDocument/2006/relationships/image" Target="../media/image18.jpeg"/><Relationship Id="rId4" Type="http://schemas.openxmlformats.org/officeDocument/2006/relationships/image" Target="../media/image2.png"/><Relationship Id="rId9" Type="http://schemas.openxmlformats.org/officeDocument/2006/relationships/image" Target="../media/image9.pn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b="1" dirty="0" smtClean="0">
                <a:latin typeface="Arial Rounded MT Bold" pitchFamily="34" charset="0"/>
              </a:rPr>
              <a:t>I can </a:t>
            </a:r>
            <a:r>
              <a:rPr lang="en-GB" b="1" dirty="0" smtClean="0">
                <a:latin typeface="Arial Rounded MT Bold" pitchFamily="34" charset="0"/>
              </a:rPr>
              <a:t>design and annotate a robot</a:t>
            </a:r>
            <a:endParaRPr lang="en-GB" dirty="0">
              <a:latin typeface="Arial Rounded MT Bold" pitchFamily="34" charset="0"/>
            </a:endParaRPr>
          </a:p>
        </p:txBody>
      </p:sp>
      <p:sp>
        <p:nvSpPr>
          <p:cNvPr id="5" name="Subtitle 4"/>
          <p:cNvSpPr>
            <a:spLocks noGrp="1"/>
          </p:cNvSpPr>
          <p:nvPr>
            <p:ph type="subTitle" idx="1"/>
          </p:nvPr>
        </p:nvSpPr>
        <p:spPr/>
        <p:txBody>
          <a:bodyPr/>
          <a:lstStyle/>
          <a:p>
            <a:endParaRPr lang="en-GB" dirty="0"/>
          </a:p>
        </p:txBody>
      </p:sp>
      <p:pic>
        <p:nvPicPr>
          <p:cNvPr id="6" name="Picture 2" descr="Related image"/>
          <p:cNvPicPr>
            <a:picLocks noChangeAspect="1" noChangeArrowheads="1"/>
          </p:cNvPicPr>
          <p:nvPr/>
        </p:nvPicPr>
        <p:blipFill>
          <a:blip r:embed="rId2" cstate="print"/>
          <a:srcRect/>
          <a:stretch>
            <a:fillRect/>
          </a:stretch>
        </p:blipFill>
        <p:spPr bwMode="auto">
          <a:xfrm>
            <a:off x="395536" y="0"/>
            <a:ext cx="1728192" cy="2033506"/>
          </a:xfrm>
          <a:prstGeom prst="rect">
            <a:avLst/>
          </a:prstGeom>
          <a:noFill/>
        </p:spPr>
      </p:pic>
      <p:pic>
        <p:nvPicPr>
          <p:cNvPr id="7" name="Picture 4" descr="Image result for robot ks2"/>
          <p:cNvPicPr>
            <a:picLocks noChangeAspect="1" noChangeArrowheads="1"/>
          </p:cNvPicPr>
          <p:nvPr/>
        </p:nvPicPr>
        <p:blipFill>
          <a:blip r:embed="rId3" cstate="print"/>
          <a:srcRect/>
          <a:stretch>
            <a:fillRect/>
          </a:stretch>
        </p:blipFill>
        <p:spPr bwMode="auto">
          <a:xfrm>
            <a:off x="1763688" y="3645024"/>
            <a:ext cx="1872208" cy="2976979"/>
          </a:xfrm>
          <a:prstGeom prst="rect">
            <a:avLst/>
          </a:prstGeom>
          <a:noFill/>
        </p:spPr>
      </p:pic>
      <p:pic>
        <p:nvPicPr>
          <p:cNvPr id="8" name="Picture 18" descr="Related image"/>
          <p:cNvPicPr>
            <a:picLocks noChangeAspect="1" noChangeArrowheads="1"/>
          </p:cNvPicPr>
          <p:nvPr/>
        </p:nvPicPr>
        <p:blipFill>
          <a:blip r:embed="rId4" cstate="print"/>
          <a:srcRect/>
          <a:stretch>
            <a:fillRect/>
          </a:stretch>
        </p:blipFill>
        <p:spPr bwMode="auto">
          <a:xfrm>
            <a:off x="6876256" y="260648"/>
            <a:ext cx="1756995" cy="1800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88632"/>
          </a:xfrm>
        </p:spPr>
        <p:txBody>
          <a:bodyPr>
            <a:normAutofit/>
          </a:bodyPr>
          <a:lstStyle/>
          <a:p>
            <a:pPr algn="ctr">
              <a:buNone/>
            </a:pPr>
            <a:r>
              <a:rPr lang="en-GB" sz="3600" dirty="0" smtClean="0">
                <a:latin typeface="Arial Rounded MT Bold" pitchFamily="34" charset="0"/>
              </a:rPr>
              <a:t>What are robots?</a:t>
            </a:r>
          </a:p>
          <a:p>
            <a:pPr algn="ctr">
              <a:buNone/>
            </a:pPr>
            <a:r>
              <a:rPr lang="en-GB" sz="3600" dirty="0" smtClean="0">
                <a:latin typeface="Arial Rounded MT Bold" pitchFamily="34" charset="0"/>
              </a:rPr>
              <a:t> </a:t>
            </a:r>
          </a:p>
          <a:p>
            <a:pPr algn="ctr">
              <a:buNone/>
            </a:pPr>
            <a:r>
              <a:rPr lang="en-GB" sz="3600" dirty="0" smtClean="0">
                <a:latin typeface="Arial Rounded MT Bold" pitchFamily="34" charset="0"/>
              </a:rPr>
              <a:t>What are they used for? </a:t>
            </a:r>
          </a:p>
          <a:p>
            <a:pPr algn="ctr">
              <a:buNone/>
            </a:pPr>
            <a:endParaRPr lang="en-GB" sz="3600" dirty="0" smtClean="0">
              <a:latin typeface="Arial Rounded MT Bold" pitchFamily="34" charset="0"/>
            </a:endParaRPr>
          </a:p>
          <a:p>
            <a:pPr algn="ctr">
              <a:buNone/>
            </a:pPr>
            <a:r>
              <a:rPr lang="en-GB" sz="3600" dirty="0" smtClean="0">
                <a:latin typeface="Arial Rounded MT Bold" pitchFamily="34" charset="0"/>
              </a:rPr>
              <a:t>What </a:t>
            </a:r>
            <a:r>
              <a:rPr lang="en-GB" sz="4000" b="1" dirty="0" smtClean="0">
                <a:latin typeface="Arial Rounded MT Bold" pitchFamily="34" charset="0"/>
              </a:rPr>
              <a:t>could</a:t>
            </a:r>
            <a:r>
              <a:rPr lang="en-GB" sz="4000" dirty="0" smtClean="0">
                <a:latin typeface="Arial Rounded MT Bold" pitchFamily="34" charset="0"/>
              </a:rPr>
              <a:t> </a:t>
            </a:r>
            <a:r>
              <a:rPr lang="en-GB" sz="3600" dirty="0" smtClean="0">
                <a:latin typeface="Arial Rounded MT Bold" pitchFamily="34" charset="0"/>
              </a:rPr>
              <a:t>robots be used for? </a:t>
            </a:r>
          </a:p>
          <a:p>
            <a:pPr algn="ctr">
              <a:buNone/>
            </a:pPr>
            <a:endParaRPr lang="en-GB" sz="3600" dirty="0">
              <a:latin typeface="Arial Rounded MT Bold" pitchFamily="34" charset="0"/>
            </a:endParaRPr>
          </a:p>
        </p:txBody>
      </p:sp>
      <p:pic>
        <p:nvPicPr>
          <p:cNvPr id="4" name="Picture 10" descr="Related image"/>
          <p:cNvPicPr>
            <a:picLocks noChangeAspect="1" noChangeArrowheads="1"/>
          </p:cNvPicPr>
          <p:nvPr/>
        </p:nvPicPr>
        <p:blipFill>
          <a:blip r:embed="rId2" cstate="print"/>
          <a:srcRect/>
          <a:stretch>
            <a:fillRect/>
          </a:stretch>
        </p:blipFill>
        <p:spPr bwMode="auto">
          <a:xfrm>
            <a:off x="3525538" y="4005064"/>
            <a:ext cx="1982566" cy="270210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Autofit/>
          </a:bodyPr>
          <a:lstStyle/>
          <a:p>
            <a:r>
              <a:rPr lang="en-GB" sz="3600" dirty="0" smtClean="0">
                <a:latin typeface="Arial Rounded MT Bold" pitchFamily="34" charset="0"/>
              </a:rPr>
              <a:t>Challenge: </a:t>
            </a:r>
            <a:r>
              <a:rPr lang="en-GB" sz="3600" dirty="0" smtClean="0">
                <a:latin typeface="Arial Rounded MT Bold" pitchFamily="34" charset="0"/>
              </a:rPr>
              <a:t>this week you </a:t>
            </a:r>
            <a:r>
              <a:rPr lang="en-GB" sz="3600" dirty="0" smtClean="0">
                <a:latin typeface="Arial Rounded MT Bold" pitchFamily="34" charset="0"/>
              </a:rPr>
              <a:t>are going to design a robot and write a persuasive advert for it!</a:t>
            </a:r>
            <a:endParaRPr lang="en-GB" sz="3600" dirty="0">
              <a:latin typeface="Arial Rounded MT Bold" pitchFamily="34" charset="0"/>
            </a:endParaRPr>
          </a:p>
        </p:txBody>
      </p:sp>
      <p:sp>
        <p:nvSpPr>
          <p:cNvPr id="3" name="Content Placeholder 2"/>
          <p:cNvSpPr>
            <a:spLocks noGrp="1"/>
          </p:cNvSpPr>
          <p:nvPr>
            <p:ph idx="1"/>
          </p:nvPr>
        </p:nvSpPr>
        <p:spPr>
          <a:xfrm>
            <a:off x="467544" y="2132856"/>
            <a:ext cx="8229600" cy="4525963"/>
          </a:xfrm>
        </p:spPr>
        <p:txBody>
          <a:bodyPr>
            <a:normAutofit/>
          </a:bodyPr>
          <a:lstStyle/>
          <a:p>
            <a:pPr algn="ctr">
              <a:buNone/>
            </a:pPr>
            <a:endParaRPr lang="en-GB" sz="2800" dirty="0" smtClean="0">
              <a:latin typeface="Arial Rounded MT Bold" pitchFamily="34" charset="0"/>
            </a:endParaRPr>
          </a:p>
          <a:p>
            <a:pPr algn="ctr">
              <a:buNone/>
            </a:pPr>
            <a:r>
              <a:rPr lang="en-GB" sz="2800" dirty="0" smtClean="0">
                <a:latin typeface="Arial Rounded MT Bold" pitchFamily="34" charset="0"/>
              </a:rPr>
              <a:t>How will it positively impact our lives?</a:t>
            </a:r>
          </a:p>
          <a:p>
            <a:pPr algn="ctr">
              <a:buNone/>
            </a:pPr>
            <a:endParaRPr lang="en-GB" sz="2800" dirty="0" smtClean="0">
              <a:latin typeface="Arial Rounded MT Bold" pitchFamily="34" charset="0"/>
            </a:endParaRPr>
          </a:p>
          <a:p>
            <a:pPr algn="ctr">
              <a:buNone/>
            </a:pPr>
            <a:r>
              <a:rPr lang="en-GB" sz="2800" dirty="0" smtClean="0">
                <a:latin typeface="Arial Rounded MT Bold" pitchFamily="34" charset="0"/>
              </a:rPr>
              <a:t>What will the robot’s purpose be?</a:t>
            </a:r>
          </a:p>
          <a:p>
            <a:pPr algn="ctr">
              <a:buNone/>
            </a:pPr>
            <a:endParaRPr lang="en-GB" sz="2800" dirty="0" smtClean="0">
              <a:latin typeface="Arial Rounded MT Bold" pitchFamily="34" charset="0"/>
            </a:endParaRPr>
          </a:p>
          <a:p>
            <a:pPr algn="ctr">
              <a:buNone/>
            </a:pPr>
            <a:r>
              <a:rPr lang="en-GB" sz="2800" dirty="0" smtClean="0">
                <a:latin typeface="Arial Rounded MT Bold" pitchFamily="34" charset="0"/>
              </a:rPr>
              <a:t>Why should people buy your robot?</a:t>
            </a:r>
          </a:p>
          <a:p>
            <a:pPr algn="ctr">
              <a:buNone/>
            </a:pPr>
            <a:endParaRPr lang="en-GB" sz="2800" dirty="0" smtClean="0">
              <a:latin typeface="Arial Rounded MT Bold" pitchFamily="34" charset="0"/>
            </a:endParaRPr>
          </a:p>
          <a:p>
            <a:pPr algn="ctr">
              <a:buNone/>
            </a:pPr>
            <a:r>
              <a:rPr lang="en-GB" sz="2800" dirty="0" smtClean="0">
                <a:latin typeface="Arial Rounded MT Bold" pitchFamily="34" charset="0"/>
              </a:rPr>
              <a:t>How will you persuade people to buy it?</a:t>
            </a:r>
          </a:p>
        </p:txBody>
      </p:sp>
      <p:pic>
        <p:nvPicPr>
          <p:cNvPr id="4" name="Picture 10" descr="Related image"/>
          <p:cNvPicPr>
            <a:picLocks noChangeAspect="1" noChangeArrowheads="1"/>
          </p:cNvPicPr>
          <p:nvPr/>
        </p:nvPicPr>
        <p:blipFill>
          <a:blip r:embed="rId2" cstate="print"/>
          <a:srcRect/>
          <a:stretch>
            <a:fillRect/>
          </a:stretch>
        </p:blipFill>
        <p:spPr bwMode="auto">
          <a:xfrm>
            <a:off x="251520" y="2924944"/>
            <a:ext cx="1109494" cy="1512168"/>
          </a:xfrm>
          <a:prstGeom prst="rect">
            <a:avLst/>
          </a:prstGeom>
          <a:noFill/>
        </p:spPr>
      </p:pic>
      <p:pic>
        <p:nvPicPr>
          <p:cNvPr id="5" name="Picture 10" descr="Related image"/>
          <p:cNvPicPr>
            <a:picLocks noChangeAspect="1" noChangeArrowheads="1"/>
          </p:cNvPicPr>
          <p:nvPr/>
        </p:nvPicPr>
        <p:blipFill>
          <a:blip r:embed="rId2" cstate="print"/>
          <a:srcRect/>
          <a:stretch>
            <a:fillRect/>
          </a:stretch>
        </p:blipFill>
        <p:spPr bwMode="auto">
          <a:xfrm>
            <a:off x="7812360" y="4005064"/>
            <a:ext cx="1109494" cy="15121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47949"/>
            <a:ext cx="9121463" cy="5477395"/>
          </a:xfrm>
          <a:solidFill>
            <a:schemeClr val="accent2">
              <a:lumMod val="75000"/>
            </a:schemeClr>
          </a:solidFill>
        </p:spPr>
        <p:txBody>
          <a:bodyPr>
            <a:normAutofit/>
          </a:bodyPr>
          <a:lstStyle/>
          <a:p>
            <a:pPr algn="ctr">
              <a:buNone/>
            </a:pPr>
            <a:r>
              <a:rPr lang="en-GB" dirty="0" smtClean="0">
                <a:solidFill>
                  <a:schemeClr val="bg1"/>
                </a:solidFill>
                <a:latin typeface="Arial Rounded MT Bold" pitchFamily="34" charset="0"/>
              </a:rPr>
              <a:t> </a:t>
            </a:r>
          </a:p>
          <a:p>
            <a:pPr algn="ctr">
              <a:buNone/>
            </a:pPr>
            <a:endParaRPr lang="en-GB" dirty="0" smtClean="0">
              <a:solidFill>
                <a:schemeClr val="bg1"/>
              </a:solidFill>
              <a:latin typeface="Arial Rounded MT Bold" pitchFamily="34" charset="0"/>
            </a:endParaRPr>
          </a:p>
        </p:txBody>
      </p:sp>
      <p:pic>
        <p:nvPicPr>
          <p:cNvPr id="2052" name="Picture 4" descr="Image result for cleaning robot"/>
          <p:cNvPicPr>
            <a:picLocks noChangeAspect="1" noChangeArrowheads="1"/>
          </p:cNvPicPr>
          <p:nvPr/>
        </p:nvPicPr>
        <p:blipFill>
          <a:blip r:embed="rId3" cstate="print"/>
          <a:srcRect l="6962" t="8092" r="6724" b="8292"/>
          <a:stretch>
            <a:fillRect/>
          </a:stretch>
        </p:blipFill>
        <p:spPr bwMode="auto">
          <a:xfrm>
            <a:off x="7325730" y="3571717"/>
            <a:ext cx="1721232" cy="1909250"/>
          </a:xfrm>
          <a:prstGeom prst="rect">
            <a:avLst/>
          </a:prstGeom>
          <a:noFill/>
        </p:spPr>
      </p:pic>
      <p:sp>
        <p:nvSpPr>
          <p:cNvPr id="7" name="TextBox 6"/>
          <p:cNvSpPr txBox="1"/>
          <p:nvPr/>
        </p:nvSpPr>
        <p:spPr>
          <a:xfrm>
            <a:off x="1134459" y="93842"/>
            <a:ext cx="6534726" cy="954107"/>
          </a:xfrm>
          <a:prstGeom prst="rect">
            <a:avLst/>
          </a:prstGeom>
          <a:solidFill>
            <a:schemeClr val="accent2">
              <a:lumMod val="75000"/>
            </a:schemeClr>
          </a:solidFill>
        </p:spPr>
        <p:txBody>
          <a:bodyPr wrap="square" rtlCol="0">
            <a:spAutoFit/>
          </a:bodyPr>
          <a:lstStyle/>
          <a:p>
            <a:pPr algn="ctr"/>
            <a:r>
              <a:rPr lang="en-GB" sz="2800" b="1" dirty="0">
                <a:solidFill>
                  <a:prstClr val="white"/>
                </a:solidFill>
                <a:latin typeface="Arial Rounded MT Bold" pitchFamily="34" charset="0"/>
              </a:rPr>
              <a:t>MEET AMAZING  ANDY-ROID 3000 </a:t>
            </a:r>
          </a:p>
          <a:p>
            <a:pPr algn="ctr"/>
            <a:r>
              <a:rPr lang="en-GB" sz="2800" b="1" dirty="0">
                <a:solidFill>
                  <a:prstClr val="white"/>
                </a:solidFill>
                <a:latin typeface="Arial Rounded MT Bold" pitchFamily="34" charset="0"/>
              </a:rPr>
              <a:t>He’s your new best friend!</a:t>
            </a:r>
          </a:p>
        </p:txBody>
      </p:sp>
      <p:sp>
        <p:nvSpPr>
          <p:cNvPr id="8" name="TextBox 7"/>
          <p:cNvSpPr txBox="1"/>
          <p:nvPr/>
        </p:nvSpPr>
        <p:spPr>
          <a:xfrm>
            <a:off x="2478725" y="6198912"/>
            <a:ext cx="4428492" cy="323165"/>
          </a:xfrm>
          <a:prstGeom prst="rect">
            <a:avLst/>
          </a:prstGeom>
          <a:noFill/>
        </p:spPr>
        <p:txBody>
          <a:bodyPr wrap="square" rtlCol="0">
            <a:spAutoFit/>
          </a:bodyPr>
          <a:lstStyle/>
          <a:p>
            <a:pPr algn="ctr"/>
            <a:r>
              <a:rPr lang="en-GB" sz="1500" dirty="0">
                <a:solidFill>
                  <a:prstClr val="white"/>
                </a:solidFill>
                <a:latin typeface="Arial Rounded MT Bold" pitchFamily="34" charset="0"/>
              </a:rPr>
              <a:t>CALL TODAY 0800 182 427</a:t>
            </a:r>
            <a:endParaRPr lang="en-GB" sz="1500" dirty="0">
              <a:solidFill>
                <a:prstClr val="white"/>
              </a:solidFill>
              <a:latin typeface="Arial Rounded MT Bold" pitchFamily="34" charset="0"/>
            </a:endParaRPr>
          </a:p>
        </p:txBody>
      </p:sp>
      <p:sp>
        <p:nvSpPr>
          <p:cNvPr id="9" name="5-Point Star 8"/>
          <p:cNvSpPr/>
          <p:nvPr/>
        </p:nvSpPr>
        <p:spPr>
          <a:xfrm rot="455961">
            <a:off x="7303593" y="840023"/>
            <a:ext cx="1727707" cy="1478312"/>
          </a:xfrm>
          <a:prstGeom prst="star5">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50">
              <a:solidFill>
                <a:prstClr val="black"/>
              </a:solidFill>
              <a:latin typeface="Calibri"/>
            </a:endParaRPr>
          </a:p>
        </p:txBody>
      </p:sp>
      <p:sp>
        <p:nvSpPr>
          <p:cNvPr id="10" name="TextBox 9"/>
          <p:cNvSpPr txBox="1"/>
          <p:nvPr/>
        </p:nvSpPr>
        <p:spPr>
          <a:xfrm rot="861614">
            <a:off x="7498985" y="1421776"/>
            <a:ext cx="1296144" cy="553998"/>
          </a:xfrm>
          <a:prstGeom prst="rect">
            <a:avLst/>
          </a:prstGeom>
          <a:noFill/>
        </p:spPr>
        <p:txBody>
          <a:bodyPr wrap="square" rtlCol="0">
            <a:spAutoFit/>
          </a:bodyPr>
          <a:lstStyle/>
          <a:p>
            <a:pPr algn="ctr"/>
            <a:r>
              <a:rPr lang="en-GB" sz="1500" b="1" dirty="0">
                <a:solidFill>
                  <a:srgbClr val="F79646">
                    <a:lumMod val="75000"/>
                  </a:srgbClr>
                </a:solidFill>
                <a:latin typeface="Arial Rounded MT Bold" pitchFamily="34" charset="0"/>
              </a:rPr>
              <a:t>ONLY</a:t>
            </a:r>
          </a:p>
          <a:p>
            <a:pPr algn="ctr"/>
            <a:r>
              <a:rPr lang="en-GB" sz="1500" b="1" dirty="0">
                <a:solidFill>
                  <a:srgbClr val="F79646">
                    <a:lumMod val="75000"/>
                  </a:srgbClr>
                </a:solidFill>
                <a:latin typeface="Arial Rounded MT Bold" pitchFamily="34" charset="0"/>
              </a:rPr>
              <a:t>£2000</a:t>
            </a:r>
            <a:endParaRPr lang="en-GB" sz="1500" b="1" dirty="0">
              <a:solidFill>
                <a:srgbClr val="F79646">
                  <a:lumMod val="75000"/>
                </a:srgbClr>
              </a:solidFill>
              <a:latin typeface="Arial Rounded MT Bold" pitchFamily="34" charset="0"/>
            </a:endParaRPr>
          </a:p>
        </p:txBody>
      </p:sp>
      <p:sp>
        <p:nvSpPr>
          <p:cNvPr id="11" name="5-Point Star 10"/>
          <p:cNvSpPr/>
          <p:nvPr/>
        </p:nvSpPr>
        <p:spPr>
          <a:xfrm rot="20709490">
            <a:off x="7368860" y="2137233"/>
            <a:ext cx="1561728" cy="1363910"/>
          </a:xfrm>
          <a:prstGeom prst="star5">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350">
              <a:solidFill>
                <a:prstClr val="black"/>
              </a:solidFill>
              <a:latin typeface="Calibri"/>
            </a:endParaRPr>
          </a:p>
        </p:txBody>
      </p:sp>
      <p:sp>
        <p:nvSpPr>
          <p:cNvPr id="12" name="TextBox 11"/>
          <p:cNvSpPr txBox="1"/>
          <p:nvPr/>
        </p:nvSpPr>
        <p:spPr>
          <a:xfrm rot="20732078">
            <a:off x="7748626" y="2644696"/>
            <a:ext cx="875441" cy="473206"/>
          </a:xfrm>
          <a:prstGeom prst="rect">
            <a:avLst/>
          </a:prstGeom>
          <a:noFill/>
        </p:spPr>
        <p:txBody>
          <a:bodyPr wrap="square" rtlCol="0">
            <a:spAutoFit/>
          </a:bodyPr>
          <a:lstStyle/>
          <a:p>
            <a:pPr algn="ctr"/>
            <a:r>
              <a:rPr lang="en-GB" sz="825" b="1" dirty="0">
                <a:solidFill>
                  <a:srgbClr val="F79646">
                    <a:lumMod val="75000"/>
                  </a:srgbClr>
                </a:solidFill>
                <a:latin typeface="Arial Rounded MT Bold" pitchFamily="34" charset="0"/>
              </a:rPr>
              <a:t>VOTED BEST NEW ROBOT 2019</a:t>
            </a:r>
            <a:endParaRPr lang="en-GB" sz="825" b="1" dirty="0">
              <a:solidFill>
                <a:srgbClr val="F79646">
                  <a:lumMod val="75000"/>
                </a:srgbClr>
              </a:solidFill>
              <a:latin typeface="Arial Rounded MT Bold" pitchFamily="34" charset="0"/>
            </a:endParaRPr>
          </a:p>
        </p:txBody>
      </p:sp>
      <p:sp>
        <p:nvSpPr>
          <p:cNvPr id="4" name="TextBox 3"/>
          <p:cNvSpPr txBox="1"/>
          <p:nvPr/>
        </p:nvSpPr>
        <p:spPr>
          <a:xfrm>
            <a:off x="5331" y="1154643"/>
            <a:ext cx="7450534" cy="5586145"/>
          </a:xfrm>
          <a:prstGeom prst="rect">
            <a:avLst/>
          </a:prstGeom>
          <a:noFill/>
        </p:spPr>
        <p:txBody>
          <a:bodyPr wrap="square" rtlCol="0">
            <a:spAutoFit/>
          </a:bodyPr>
          <a:lstStyle/>
          <a:p>
            <a:pPr algn="ctr"/>
            <a:r>
              <a:rPr lang="en-GB" sz="1400" dirty="0">
                <a:solidFill>
                  <a:prstClr val="white"/>
                </a:solidFill>
                <a:latin typeface="Arial Rounded MT Bold" panose="020F0704030504030204" pitchFamily="34" charset="0"/>
              </a:rPr>
              <a:t>Fed up and tired of using all of your spare time completing chores? Are you spending more time with the boring vacuum rather than your beloved friends and family? If so, you could do with the amazing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in your life to get a well-deserved break from that never-ending list of tasks! But what does he actually do?</a:t>
            </a:r>
          </a:p>
          <a:p>
            <a:pPr algn="ctr"/>
            <a:r>
              <a:rPr lang="en-GB" sz="1400" dirty="0">
                <a:solidFill>
                  <a:prstClr val="white"/>
                </a:solidFill>
                <a:latin typeface="Arial Rounded MT Bold" panose="020F0704030504030204" pitchFamily="34" charset="0"/>
              </a:rPr>
              <a:t>The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is an innovative new robot who can be left alone in the house to deal with ALL of your household needs! With hardly any prompting, he will wash up, clean the windows, shampoo the carpets and sweep all of the floors! You don’t have to do a thing – just rest, relax and admire him from the comfort of your armchair. </a:t>
            </a:r>
          </a:p>
          <a:p>
            <a:pPr algn="ctr"/>
            <a:r>
              <a:rPr lang="en-GB" sz="1400" dirty="0">
                <a:solidFill>
                  <a:prstClr val="white"/>
                </a:solidFill>
                <a:latin typeface="Arial Rounded MT Bold" panose="020F0704030504030204" pitchFamily="34" charset="0"/>
              </a:rPr>
              <a:t>This magnificent machine, which has been programmed with the latest software, has many incredible features </a:t>
            </a:r>
            <a:r>
              <a:rPr lang="en-GB" sz="1400" dirty="0">
                <a:solidFill>
                  <a:prstClr val="white"/>
                </a:solidFill>
                <a:latin typeface="Arial Rounded MT Bold" panose="020F0704030504030204" pitchFamily="34" charset="0"/>
              </a:rPr>
              <a:t>including:</a:t>
            </a:r>
          </a:p>
          <a:p>
            <a:pPr marL="128588" indent="-128588">
              <a:buFont typeface="Arial" panose="020B0604020202020204" pitchFamily="34" charset="0"/>
              <a:buChar char="•"/>
            </a:pPr>
            <a:r>
              <a:rPr lang="en-GB" sz="1400" dirty="0">
                <a:solidFill>
                  <a:prstClr val="white"/>
                </a:solidFill>
                <a:latin typeface="Arial Rounded MT Bold" panose="020F0704030504030204" pitchFamily="34" charset="0"/>
              </a:rPr>
              <a:t>Its </a:t>
            </a:r>
            <a:r>
              <a:rPr lang="en-GB" sz="1400" dirty="0">
                <a:solidFill>
                  <a:prstClr val="white"/>
                </a:solidFill>
                <a:latin typeface="Arial Rounded MT Bold" panose="020F0704030504030204" pitchFamily="34" charset="0"/>
              </a:rPr>
              <a:t>impressive collection of six arms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can complete several tasks at </a:t>
            </a:r>
            <a:r>
              <a:rPr lang="en-GB" sz="1400" dirty="0">
                <a:solidFill>
                  <a:prstClr val="white"/>
                </a:solidFill>
                <a:latin typeface="Arial Rounded MT Bold" panose="020F0704030504030204" pitchFamily="34" charset="0"/>
              </a:rPr>
              <a:t>once </a:t>
            </a:r>
            <a:r>
              <a:rPr lang="en-GB" sz="1400" dirty="0">
                <a:solidFill>
                  <a:prstClr val="white"/>
                </a:solidFill>
                <a:latin typeface="Arial Rounded MT Bold" panose="020F0704030504030204" pitchFamily="34" charset="0"/>
              </a:rPr>
              <a:t>– all the housework will be done in the blink of an eye</a:t>
            </a:r>
            <a:r>
              <a:rPr lang="en-GB" sz="1400" dirty="0">
                <a:solidFill>
                  <a:prstClr val="white"/>
                </a:solidFill>
                <a:latin typeface="Arial Rounded MT Bold" panose="020F0704030504030204" pitchFamily="34" charset="0"/>
              </a:rPr>
              <a:t>);</a:t>
            </a:r>
          </a:p>
          <a:p>
            <a:pPr marL="128588" indent="-128588">
              <a:buFont typeface="Arial" panose="020B0604020202020204" pitchFamily="34" charset="0"/>
              <a:buChar char="•"/>
            </a:pPr>
            <a:r>
              <a:rPr lang="en-GB" sz="1400" dirty="0">
                <a:solidFill>
                  <a:prstClr val="white"/>
                </a:solidFill>
                <a:latin typeface="Arial Rounded MT Bold" panose="020F0704030504030204" pitchFamily="34" charset="0"/>
              </a:rPr>
              <a:t>The </a:t>
            </a:r>
            <a:r>
              <a:rPr lang="en-GB" sz="1400" dirty="0">
                <a:solidFill>
                  <a:prstClr val="white"/>
                </a:solidFill>
                <a:latin typeface="Arial Rounded MT Bold" panose="020F0704030504030204" pitchFamily="34" charset="0"/>
              </a:rPr>
              <a:t>ability to glide seamlessly from one room to another (this innovative invention will be unable to bump into anything as its smooth sensors will detect hazards instantly); </a:t>
            </a:r>
            <a:endParaRPr lang="en-GB" sz="1400" dirty="0">
              <a:solidFill>
                <a:prstClr val="white"/>
              </a:solidFill>
              <a:latin typeface="Arial Rounded MT Bold" panose="020F0704030504030204" pitchFamily="34" charset="0"/>
            </a:endParaRPr>
          </a:p>
          <a:p>
            <a:pPr marL="128588" indent="-128588">
              <a:buFont typeface="Arial" panose="020B0604020202020204" pitchFamily="34" charset="0"/>
              <a:buChar char="•"/>
            </a:pPr>
            <a:r>
              <a:rPr lang="en-GB" sz="1400" dirty="0">
                <a:solidFill>
                  <a:prstClr val="white"/>
                </a:solidFill>
                <a:latin typeface="Arial Rounded MT Bold" panose="020F0704030504030204" pitchFamily="34" charset="0"/>
              </a:rPr>
              <a:t>An </a:t>
            </a:r>
            <a:r>
              <a:rPr lang="en-GB" sz="1400" dirty="0">
                <a:solidFill>
                  <a:prstClr val="white"/>
                </a:solidFill>
                <a:latin typeface="Arial Rounded MT Bold" panose="020F0704030504030204" pitchFamily="34" charset="0"/>
              </a:rPr>
              <a:t>integration of soundless technology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will allow you to get that peace and quiet which you constantly crave for by completing all tasks silently</a:t>
            </a:r>
            <a:r>
              <a:rPr lang="en-GB" sz="1400" dirty="0">
                <a:solidFill>
                  <a:prstClr val="white"/>
                </a:solidFill>
                <a:latin typeface="Arial Rounded MT Bold" panose="020F0704030504030204" pitchFamily="34" charset="0"/>
              </a:rPr>
              <a:t>);</a:t>
            </a:r>
          </a:p>
          <a:p>
            <a:pPr marL="128588" indent="-128588">
              <a:buFont typeface="Arial" panose="020B0604020202020204" pitchFamily="34" charset="0"/>
              <a:buChar char="•"/>
            </a:pPr>
            <a:r>
              <a:rPr lang="en-GB" sz="1400" dirty="0">
                <a:solidFill>
                  <a:prstClr val="white"/>
                </a:solidFill>
                <a:latin typeface="Arial Rounded MT Bold" panose="020F0704030504030204" pitchFamily="34" charset="0"/>
              </a:rPr>
              <a:t>The </a:t>
            </a:r>
            <a:r>
              <a:rPr lang="en-GB" sz="1400" dirty="0">
                <a:solidFill>
                  <a:prstClr val="white"/>
                </a:solidFill>
                <a:latin typeface="Arial Rounded MT Bold" panose="020F0704030504030204" pitchFamily="34" charset="0"/>
              </a:rPr>
              <a:t>most up-to-date voice recognition technology (your responsible robot will remember up to 40 commands from 8 different voices – amazing</a:t>
            </a:r>
            <a:r>
              <a:rPr lang="en-GB" sz="1400" dirty="0">
                <a:solidFill>
                  <a:prstClr val="white"/>
                </a:solidFill>
                <a:latin typeface="Arial Rounded MT Bold" panose="020F0704030504030204" pitchFamily="34" charset="0"/>
              </a:rPr>
              <a:t>!)</a:t>
            </a:r>
          </a:p>
          <a:p>
            <a:pPr marL="128588" indent="-128588">
              <a:buFont typeface="Arial" panose="020B0604020202020204" pitchFamily="34" charset="0"/>
              <a:buChar char="•"/>
            </a:pPr>
            <a:r>
              <a:rPr lang="en-GB" sz="1400" dirty="0">
                <a:solidFill>
                  <a:prstClr val="white"/>
                </a:solidFill>
                <a:latin typeface="Arial Rounded MT Bold" panose="020F0704030504030204" pitchFamily="34" charset="0"/>
              </a:rPr>
              <a:t>You </a:t>
            </a:r>
            <a:r>
              <a:rPr lang="en-GB" sz="1400" dirty="0">
                <a:solidFill>
                  <a:prstClr val="white"/>
                </a:solidFill>
                <a:latin typeface="Arial Rounded MT Bold" panose="020F0704030504030204" pitchFamily="34" charset="0"/>
              </a:rPr>
              <a:t>will not go wrong by purchasing the amazing Andy-</a:t>
            </a:r>
            <a:r>
              <a:rPr lang="en-GB" sz="1400" dirty="0" err="1">
                <a:solidFill>
                  <a:prstClr val="white"/>
                </a:solidFill>
                <a:latin typeface="Arial Rounded MT Bold" panose="020F0704030504030204" pitchFamily="34" charset="0"/>
              </a:rPr>
              <a:t>Roid</a:t>
            </a:r>
            <a:r>
              <a:rPr lang="en-GB" sz="1400" dirty="0">
                <a:solidFill>
                  <a:prstClr val="white"/>
                </a:solidFill>
                <a:latin typeface="Arial Rounded MT Bold" panose="020F0704030504030204" pitchFamily="34" charset="0"/>
              </a:rPr>
              <a:t> 3000 today! </a:t>
            </a:r>
            <a:r>
              <a:rPr lang="en-GB" sz="1400" dirty="0">
                <a:solidFill>
                  <a:prstClr val="white"/>
                </a:solidFill>
                <a:latin typeface="Arial Rounded MT Bold" panose="020F0704030504030204" pitchFamily="34" charset="0"/>
              </a:rPr>
              <a:t>He even has a </a:t>
            </a:r>
            <a:r>
              <a:rPr lang="en-GB" sz="1400" u="sng" dirty="0">
                <a:solidFill>
                  <a:prstClr val="white"/>
                </a:solidFill>
                <a:latin typeface="Arial Rounded MT Bold" panose="020F0704030504030204" pitchFamily="34" charset="0"/>
              </a:rPr>
              <a:t>lifetime guarantee </a:t>
            </a:r>
            <a:r>
              <a:rPr lang="en-GB" sz="1400" dirty="0">
                <a:solidFill>
                  <a:prstClr val="white"/>
                </a:solidFill>
                <a:latin typeface="Arial Rounded MT Bold" panose="020F0704030504030204" pitchFamily="34" charset="0"/>
              </a:rPr>
              <a:t>– we will </a:t>
            </a:r>
            <a:r>
              <a:rPr lang="en-GB" sz="1400" dirty="0" smtClean="0">
                <a:solidFill>
                  <a:prstClr val="white"/>
                </a:solidFill>
                <a:latin typeface="Arial Rounded MT Bold" panose="020F0704030504030204" pitchFamily="34" charset="0"/>
              </a:rPr>
              <a:t>replace his mechanical parts instantly </a:t>
            </a:r>
            <a:r>
              <a:rPr lang="en-GB" sz="1400" dirty="0">
                <a:solidFill>
                  <a:prstClr val="white"/>
                </a:solidFill>
                <a:latin typeface="Arial Rounded MT Bold" panose="020F0704030504030204" pitchFamily="34" charset="0"/>
              </a:rPr>
              <a:t>at the slightest of technical faults. </a:t>
            </a:r>
            <a:r>
              <a:rPr lang="en-GB" sz="1400" dirty="0">
                <a:solidFill>
                  <a:prstClr val="white"/>
                </a:solidFill>
                <a:latin typeface="Arial Rounded MT Bold" panose="020F0704030504030204" pitchFamily="34" charset="0"/>
              </a:rPr>
              <a:t>You can experience this perfect piece of machinery on a FREE trial basis for one month. Just call the number below and leave your housework woes behind</a:t>
            </a:r>
            <a:r>
              <a:rPr lang="en-GB" sz="1400" dirty="0">
                <a:solidFill>
                  <a:prstClr val="white"/>
                </a:solidFill>
                <a:latin typeface="Arial Rounded MT Bold" panose="020F0704030504030204" pitchFamily="34" charset="0"/>
              </a:rPr>
              <a:t>!</a:t>
            </a:r>
          </a:p>
          <a:p>
            <a:pPr algn="ctr"/>
            <a:endParaRPr lang="en-GB" sz="1050" dirty="0">
              <a:solidFill>
                <a:prstClr val="white"/>
              </a:solidFill>
              <a:latin typeface="Arial Rounded MT Bold" panose="020F0704030504030204" pitchFamily="34" charset="0"/>
            </a:endParaRPr>
          </a:p>
          <a:p>
            <a:pPr algn="ctr"/>
            <a:endParaRPr lang="en-GB" sz="1050" dirty="0">
              <a:solidFill>
                <a:prstClr val="white"/>
              </a:solidFill>
              <a:latin typeface="Arial Rounded MT Bold" panose="020F0704030504030204" pitchFamily="34" charset="0"/>
            </a:endParaRPr>
          </a:p>
        </p:txBody>
      </p:sp>
    </p:spTree>
    <p:extLst>
      <p:ext uri="{BB962C8B-B14F-4D97-AF65-F5344CB8AC3E}">
        <p14:creationId xmlns:p14="http://schemas.microsoft.com/office/powerpoint/2010/main" val="667524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creative. Get inventive! </a:t>
            </a:r>
            <a:endParaRPr lang="en-GB" dirty="0"/>
          </a:p>
        </p:txBody>
      </p:sp>
      <p:sp>
        <p:nvSpPr>
          <p:cNvPr id="3" name="Content Placeholder 2"/>
          <p:cNvSpPr>
            <a:spLocks noGrp="1"/>
          </p:cNvSpPr>
          <p:nvPr>
            <p:ph idx="1"/>
          </p:nvPr>
        </p:nvSpPr>
        <p:spPr>
          <a:xfrm>
            <a:off x="427473" y="1628800"/>
            <a:ext cx="8686800" cy="4853136"/>
          </a:xfrm>
        </p:spPr>
        <p:txBody>
          <a:bodyPr>
            <a:normAutofit fontScale="77500" lnSpcReduction="20000"/>
          </a:bodyPr>
          <a:lstStyle/>
          <a:p>
            <a:pPr marL="0" indent="0">
              <a:buNone/>
            </a:pPr>
            <a:r>
              <a:rPr lang="en-GB" dirty="0" smtClean="0"/>
              <a:t>In the middle of your page carefully draw your robot. </a:t>
            </a:r>
          </a:p>
          <a:p>
            <a:pPr marL="0" indent="0">
              <a:buNone/>
            </a:pPr>
            <a:endParaRPr lang="en-GB" dirty="0" smtClean="0"/>
          </a:p>
          <a:p>
            <a:pPr marL="0" indent="0">
              <a:buNone/>
            </a:pPr>
            <a:r>
              <a:rPr lang="en-GB" dirty="0" smtClean="0"/>
              <a:t>Give it a </a:t>
            </a:r>
            <a:r>
              <a:rPr lang="en-GB" smtClean="0"/>
              <a:t>catchy name. </a:t>
            </a:r>
          </a:p>
          <a:p>
            <a:pPr marL="0" indent="0">
              <a:buNone/>
            </a:pPr>
            <a:endParaRPr lang="en-GB" dirty="0"/>
          </a:p>
          <a:p>
            <a:pPr marL="0" indent="0">
              <a:buNone/>
            </a:pPr>
            <a:r>
              <a:rPr lang="en-GB" dirty="0" smtClean="0"/>
              <a:t>Think carefully about what features it will have to ensure it will be able to carry out the jobs you want it to. Perhaps it’s a bedroom tidier? Maybe it’s a homework helper? Possibly your new best friend who is trained to play football with you?! </a:t>
            </a:r>
          </a:p>
          <a:p>
            <a:pPr marL="0" indent="0">
              <a:buNone/>
            </a:pPr>
            <a:endParaRPr lang="en-GB" dirty="0"/>
          </a:p>
          <a:p>
            <a:pPr marL="0" indent="0">
              <a:buNone/>
            </a:pPr>
            <a:r>
              <a:rPr lang="en-GB" dirty="0" smtClean="0"/>
              <a:t>Annotate (label) detailed notes around your picture to explain what these functions do. </a:t>
            </a:r>
          </a:p>
          <a:p>
            <a:pPr marL="0" indent="0">
              <a:buNone/>
            </a:pPr>
            <a:endParaRPr lang="en-GB" dirty="0"/>
          </a:p>
          <a:p>
            <a:pPr marL="0" indent="0">
              <a:buNone/>
            </a:pPr>
            <a:r>
              <a:rPr lang="en-GB" dirty="0" smtClean="0"/>
              <a:t>Use the pictures on the next slide to inspire you if you like…</a:t>
            </a:r>
            <a:endParaRPr lang="en-GB" dirty="0"/>
          </a:p>
        </p:txBody>
      </p:sp>
    </p:spTree>
    <p:extLst>
      <p:ext uri="{BB962C8B-B14F-4D97-AF65-F5344CB8AC3E}">
        <p14:creationId xmlns:p14="http://schemas.microsoft.com/office/powerpoint/2010/main" val="763577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8370" name="Picture 2" descr="Related image"/>
          <p:cNvPicPr>
            <a:picLocks noChangeAspect="1" noChangeArrowheads="1"/>
          </p:cNvPicPr>
          <p:nvPr/>
        </p:nvPicPr>
        <p:blipFill>
          <a:blip r:embed="rId3" cstate="print"/>
          <a:srcRect/>
          <a:stretch>
            <a:fillRect/>
          </a:stretch>
        </p:blipFill>
        <p:spPr bwMode="auto">
          <a:xfrm>
            <a:off x="0" y="0"/>
            <a:ext cx="1384249" cy="1628800"/>
          </a:xfrm>
          <a:prstGeom prst="rect">
            <a:avLst/>
          </a:prstGeom>
          <a:noFill/>
        </p:spPr>
      </p:pic>
      <p:pic>
        <p:nvPicPr>
          <p:cNvPr id="58372" name="Picture 4" descr="Image result for robot ks2"/>
          <p:cNvPicPr>
            <a:picLocks noChangeAspect="1" noChangeArrowheads="1"/>
          </p:cNvPicPr>
          <p:nvPr/>
        </p:nvPicPr>
        <p:blipFill>
          <a:blip r:embed="rId4" cstate="print"/>
          <a:srcRect/>
          <a:stretch>
            <a:fillRect/>
          </a:stretch>
        </p:blipFill>
        <p:spPr bwMode="auto">
          <a:xfrm>
            <a:off x="1475656" y="1916832"/>
            <a:ext cx="1250772" cy="1988840"/>
          </a:xfrm>
          <a:prstGeom prst="rect">
            <a:avLst/>
          </a:prstGeom>
          <a:noFill/>
        </p:spPr>
      </p:pic>
      <p:pic>
        <p:nvPicPr>
          <p:cNvPr id="58374" name="Picture 6" descr="Related image"/>
          <p:cNvPicPr>
            <a:picLocks noChangeAspect="1" noChangeArrowheads="1"/>
          </p:cNvPicPr>
          <p:nvPr/>
        </p:nvPicPr>
        <p:blipFill>
          <a:blip r:embed="rId5" cstate="print"/>
          <a:srcRect/>
          <a:stretch>
            <a:fillRect/>
          </a:stretch>
        </p:blipFill>
        <p:spPr bwMode="auto">
          <a:xfrm>
            <a:off x="1547664" y="0"/>
            <a:ext cx="1301307" cy="1844824"/>
          </a:xfrm>
          <a:prstGeom prst="rect">
            <a:avLst/>
          </a:prstGeom>
          <a:noFill/>
        </p:spPr>
      </p:pic>
      <p:pic>
        <p:nvPicPr>
          <p:cNvPr id="58376" name="Picture 8" descr="Related image"/>
          <p:cNvPicPr>
            <a:picLocks noChangeAspect="1" noChangeArrowheads="1"/>
          </p:cNvPicPr>
          <p:nvPr/>
        </p:nvPicPr>
        <p:blipFill>
          <a:blip r:embed="rId6" cstate="print"/>
          <a:srcRect/>
          <a:stretch>
            <a:fillRect/>
          </a:stretch>
        </p:blipFill>
        <p:spPr bwMode="auto">
          <a:xfrm>
            <a:off x="2987824" y="1988840"/>
            <a:ext cx="1178335" cy="1916832"/>
          </a:xfrm>
          <a:prstGeom prst="rect">
            <a:avLst/>
          </a:prstGeom>
          <a:noFill/>
        </p:spPr>
      </p:pic>
      <p:pic>
        <p:nvPicPr>
          <p:cNvPr id="58378" name="Picture 10" descr="Related image"/>
          <p:cNvPicPr>
            <a:picLocks noChangeAspect="1" noChangeArrowheads="1"/>
          </p:cNvPicPr>
          <p:nvPr/>
        </p:nvPicPr>
        <p:blipFill>
          <a:blip r:embed="rId7" cstate="print"/>
          <a:srcRect/>
          <a:stretch>
            <a:fillRect/>
          </a:stretch>
        </p:blipFill>
        <p:spPr bwMode="auto">
          <a:xfrm>
            <a:off x="4427984" y="2348880"/>
            <a:ext cx="1300734" cy="1772816"/>
          </a:xfrm>
          <a:prstGeom prst="rect">
            <a:avLst/>
          </a:prstGeom>
          <a:noFill/>
        </p:spPr>
      </p:pic>
      <p:pic>
        <p:nvPicPr>
          <p:cNvPr id="58380" name="Picture 12" descr="Related image"/>
          <p:cNvPicPr>
            <a:picLocks noChangeAspect="1" noChangeArrowheads="1"/>
          </p:cNvPicPr>
          <p:nvPr/>
        </p:nvPicPr>
        <p:blipFill>
          <a:blip r:embed="rId8" cstate="print"/>
          <a:srcRect/>
          <a:stretch>
            <a:fillRect/>
          </a:stretch>
        </p:blipFill>
        <p:spPr bwMode="auto">
          <a:xfrm>
            <a:off x="4139952" y="0"/>
            <a:ext cx="1440160" cy="2467848"/>
          </a:xfrm>
          <a:prstGeom prst="rect">
            <a:avLst/>
          </a:prstGeom>
          <a:noFill/>
        </p:spPr>
      </p:pic>
      <p:pic>
        <p:nvPicPr>
          <p:cNvPr id="58382" name="Picture 14" descr="Image result for robot ks2"/>
          <p:cNvPicPr>
            <a:picLocks noChangeAspect="1" noChangeArrowheads="1"/>
          </p:cNvPicPr>
          <p:nvPr/>
        </p:nvPicPr>
        <p:blipFill>
          <a:blip r:embed="rId9" cstate="print"/>
          <a:srcRect/>
          <a:stretch>
            <a:fillRect/>
          </a:stretch>
        </p:blipFill>
        <p:spPr bwMode="auto">
          <a:xfrm>
            <a:off x="5652120" y="0"/>
            <a:ext cx="1477064" cy="2276872"/>
          </a:xfrm>
          <a:prstGeom prst="rect">
            <a:avLst/>
          </a:prstGeom>
          <a:noFill/>
        </p:spPr>
      </p:pic>
      <p:pic>
        <p:nvPicPr>
          <p:cNvPr id="58384" name="Picture 16" descr="Related image"/>
          <p:cNvPicPr>
            <a:picLocks noChangeAspect="1" noChangeArrowheads="1"/>
          </p:cNvPicPr>
          <p:nvPr/>
        </p:nvPicPr>
        <p:blipFill>
          <a:blip r:embed="rId10" cstate="print"/>
          <a:srcRect/>
          <a:stretch>
            <a:fillRect/>
          </a:stretch>
        </p:blipFill>
        <p:spPr bwMode="auto">
          <a:xfrm>
            <a:off x="7620059" y="1988840"/>
            <a:ext cx="1523941" cy="1916832"/>
          </a:xfrm>
          <a:prstGeom prst="rect">
            <a:avLst/>
          </a:prstGeom>
          <a:noFill/>
        </p:spPr>
      </p:pic>
      <p:pic>
        <p:nvPicPr>
          <p:cNvPr id="58386" name="Picture 18" descr="Related image"/>
          <p:cNvPicPr>
            <a:picLocks noChangeAspect="1" noChangeArrowheads="1"/>
          </p:cNvPicPr>
          <p:nvPr/>
        </p:nvPicPr>
        <p:blipFill>
          <a:blip r:embed="rId11" cstate="print"/>
          <a:srcRect/>
          <a:stretch>
            <a:fillRect/>
          </a:stretch>
        </p:blipFill>
        <p:spPr bwMode="auto">
          <a:xfrm>
            <a:off x="7164288" y="0"/>
            <a:ext cx="1756995" cy="1800200"/>
          </a:xfrm>
          <a:prstGeom prst="rect">
            <a:avLst/>
          </a:prstGeom>
          <a:noFill/>
        </p:spPr>
      </p:pic>
      <p:pic>
        <p:nvPicPr>
          <p:cNvPr id="58388" name="Picture 20" descr="Related image"/>
          <p:cNvPicPr>
            <a:picLocks noChangeAspect="1" noChangeArrowheads="1"/>
          </p:cNvPicPr>
          <p:nvPr/>
        </p:nvPicPr>
        <p:blipFill>
          <a:blip r:embed="rId12" cstate="print"/>
          <a:srcRect/>
          <a:stretch>
            <a:fillRect/>
          </a:stretch>
        </p:blipFill>
        <p:spPr bwMode="auto">
          <a:xfrm>
            <a:off x="0" y="1844824"/>
            <a:ext cx="1259632" cy="1958812"/>
          </a:xfrm>
          <a:prstGeom prst="rect">
            <a:avLst/>
          </a:prstGeom>
          <a:noFill/>
        </p:spPr>
      </p:pic>
      <p:pic>
        <p:nvPicPr>
          <p:cNvPr id="58392" name="Picture 24" descr="Image result for gardening robot"/>
          <p:cNvPicPr>
            <a:picLocks noChangeAspect="1" noChangeArrowheads="1"/>
          </p:cNvPicPr>
          <p:nvPr/>
        </p:nvPicPr>
        <p:blipFill>
          <a:blip r:embed="rId13" cstate="print"/>
          <a:srcRect/>
          <a:stretch>
            <a:fillRect/>
          </a:stretch>
        </p:blipFill>
        <p:spPr bwMode="auto">
          <a:xfrm>
            <a:off x="4788024" y="4437112"/>
            <a:ext cx="1467827" cy="2204864"/>
          </a:xfrm>
          <a:prstGeom prst="rect">
            <a:avLst/>
          </a:prstGeom>
          <a:noFill/>
        </p:spPr>
      </p:pic>
      <p:pic>
        <p:nvPicPr>
          <p:cNvPr id="58394" name="Picture 26" descr="Image result for cooking robot"/>
          <p:cNvPicPr>
            <a:picLocks noChangeAspect="1" noChangeArrowheads="1"/>
          </p:cNvPicPr>
          <p:nvPr/>
        </p:nvPicPr>
        <p:blipFill>
          <a:blip r:embed="rId14" cstate="print"/>
          <a:srcRect/>
          <a:stretch>
            <a:fillRect/>
          </a:stretch>
        </p:blipFill>
        <p:spPr bwMode="auto">
          <a:xfrm>
            <a:off x="6372200" y="4725144"/>
            <a:ext cx="2606080" cy="1628800"/>
          </a:xfrm>
          <a:prstGeom prst="rect">
            <a:avLst/>
          </a:prstGeom>
          <a:noFill/>
        </p:spPr>
      </p:pic>
      <p:pic>
        <p:nvPicPr>
          <p:cNvPr id="58396" name="Picture 28" descr="Image result for dog walking robot"/>
          <p:cNvPicPr>
            <a:picLocks noChangeAspect="1" noChangeArrowheads="1"/>
          </p:cNvPicPr>
          <p:nvPr/>
        </p:nvPicPr>
        <p:blipFill>
          <a:blip r:embed="rId15" cstate="print"/>
          <a:srcRect/>
          <a:stretch>
            <a:fillRect/>
          </a:stretch>
        </p:blipFill>
        <p:spPr bwMode="auto">
          <a:xfrm>
            <a:off x="2771800" y="4365104"/>
            <a:ext cx="1944216" cy="2232248"/>
          </a:xfrm>
          <a:prstGeom prst="rect">
            <a:avLst/>
          </a:prstGeom>
          <a:noFill/>
        </p:spPr>
      </p:pic>
      <p:pic>
        <p:nvPicPr>
          <p:cNvPr id="58398" name="Picture 30" descr="Image result for massage robot"/>
          <p:cNvPicPr>
            <a:picLocks noChangeAspect="1" noChangeArrowheads="1"/>
          </p:cNvPicPr>
          <p:nvPr/>
        </p:nvPicPr>
        <p:blipFill>
          <a:blip r:embed="rId16" cstate="print"/>
          <a:srcRect l="27688" r="5510"/>
          <a:stretch>
            <a:fillRect/>
          </a:stretch>
        </p:blipFill>
        <p:spPr bwMode="auto">
          <a:xfrm>
            <a:off x="827584" y="5295874"/>
            <a:ext cx="1856499" cy="1562126"/>
          </a:xfrm>
          <a:prstGeom prst="rect">
            <a:avLst/>
          </a:prstGeom>
          <a:noFill/>
        </p:spPr>
      </p:pic>
      <p:pic>
        <p:nvPicPr>
          <p:cNvPr id="58400" name="Picture 32" descr="Image result for robot clipart"/>
          <p:cNvPicPr>
            <a:picLocks noChangeAspect="1" noChangeArrowheads="1"/>
          </p:cNvPicPr>
          <p:nvPr/>
        </p:nvPicPr>
        <p:blipFill>
          <a:blip r:embed="rId17" cstate="print"/>
          <a:srcRect/>
          <a:stretch>
            <a:fillRect/>
          </a:stretch>
        </p:blipFill>
        <p:spPr bwMode="auto">
          <a:xfrm>
            <a:off x="2987824" y="260648"/>
            <a:ext cx="1181171" cy="1368152"/>
          </a:xfrm>
          <a:prstGeom prst="rect">
            <a:avLst/>
          </a:prstGeom>
          <a:noFill/>
        </p:spPr>
      </p:pic>
      <p:pic>
        <p:nvPicPr>
          <p:cNvPr id="58390" name="Picture 22" descr="Related image"/>
          <p:cNvPicPr>
            <a:picLocks noChangeAspect="1" noChangeArrowheads="1"/>
          </p:cNvPicPr>
          <p:nvPr/>
        </p:nvPicPr>
        <p:blipFill>
          <a:blip r:embed="rId18" cstate="print"/>
          <a:srcRect l="12699" t="15150" r="6385" b="22743"/>
          <a:stretch>
            <a:fillRect/>
          </a:stretch>
        </p:blipFill>
        <p:spPr bwMode="auto">
          <a:xfrm>
            <a:off x="0" y="4077072"/>
            <a:ext cx="1584176" cy="1312603"/>
          </a:xfrm>
          <a:prstGeom prst="rect">
            <a:avLst/>
          </a:prstGeom>
          <a:noFill/>
        </p:spPr>
      </p:pic>
      <p:pic>
        <p:nvPicPr>
          <p:cNvPr id="58402" name="Picture 34" descr="Image result for robot tidying clipart"/>
          <p:cNvPicPr>
            <a:picLocks noChangeAspect="1" noChangeArrowheads="1"/>
          </p:cNvPicPr>
          <p:nvPr/>
        </p:nvPicPr>
        <p:blipFill>
          <a:blip r:embed="rId19" cstate="print"/>
          <a:srcRect l="5486" t="4283" r="5324"/>
          <a:stretch>
            <a:fillRect/>
          </a:stretch>
        </p:blipFill>
        <p:spPr bwMode="auto">
          <a:xfrm>
            <a:off x="5828290" y="2564904"/>
            <a:ext cx="1624030" cy="172819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529</Words>
  <Application>Microsoft Office PowerPoint</Application>
  <PresentationFormat>On-screen Show (4:3)</PresentationFormat>
  <Paragraphs>42</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Rounded MT Bold</vt:lpstr>
      <vt:lpstr>Calibri</vt:lpstr>
      <vt:lpstr>Office Theme</vt:lpstr>
      <vt:lpstr>I can design and annotate a robot</vt:lpstr>
      <vt:lpstr>PowerPoint Presentation</vt:lpstr>
      <vt:lpstr>Challenge: this week you are going to design a robot and write a persuasive advert for it!</vt:lpstr>
      <vt:lpstr>PowerPoint Presentation</vt:lpstr>
      <vt:lpstr>Get creative. Get inventive!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‘Tidy Your Bedroom’ machine</dc:title>
  <dc:creator>Tracey</dc:creator>
  <cp:lastModifiedBy>lizzie.durling</cp:lastModifiedBy>
  <cp:revision>65</cp:revision>
  <dcterms:created xsi:type="dcterms:W3CDTF">2015-02-08T16:43:32Z</dcterms:created>
  <dcterms:modified xsi:type="dcterms:W3CDTF">2020-04-19T12:28:13Z</dcterms:modified>
</cp:coreProperties>
</file>