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8"/>
  </p:notesMasterIdLst>
  <p:handoutMasterIdLst>
    <p:handoutMasterId r:id="rId9"/>
  </p:handoutMasterIdLst>
  <p:sldIdLst>
    <p:sldId id="274" r:id="rId2"/>
    <p:sldId id="275" r:id="rId3"/>
    <p:sldId id="276" r:id="rId4"/>
    <p:sldId id="280" r:id="rId5"/>
    <p:sldId id="282" r:id="rId6"/>
    <p:sldId id="283" r:id="rId7"/>
  </p:sldIdLst>
  <p:sldSz cx="9144000" cy="6858000" type="screen4x3"/>
  <p:notesSz cx="6858000" cy="9144000"/>
  <p:embeddedFontLst>
    <p:embeddedFont>
      <p:font typeface="Tuffy" panose="020B0603060100000000" charset="0"/>
      <p:regular r:id="rId10"/>
      <p:bold r:id="rId11"/>
      <p:italic r:id="rId12"/>
      <p:boldItalic r:id="rId13"/>
    </p:embeddedFont>
    <p:embeddedFont>
      <p:font typeface="Nirmala UI Semilight" panose="020B0402040204020203" pitchFamily="34" charset="0"/>
      <p:regular r:id="rId14"/>
    </p:embeddedFont>
    <p:embeddedFont>
      <p:font typeface="Twinkl" panose="020B0604020202020204" charset="0"/>
      <p:regular r:id="rId15"/>
      <p:bold r:id="rId16"/>
    </p:embeddedFont>
    <p:embeddedFont>
      <p:font typeface="NTR" panose="020B0604020202020204" charset="0"/>
      <p:regular r:id="rId17"/>
    </p:embeddedFon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16" userDrawn="1">
          <p15:clr>
            <a:srgbClr val="A4A3A4"/>
          </p15:clr>
        </p15:guide>
        <p15:guide id="11" pos="526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DFC3"/>
    <a:srgbClr val="005E25"/>
    <a:srgbClr val="003F16"/>
    <a:srgbClr val="6FBD84"/>
    <a:srgbClr val="009640"/>
    <a:srgbClr val="CFE09B"/>
    <a:srgbClr val="18A0DB"/>
    <a:srgbClr val="DE1E5A"/>
    <a:srgbClr val="BC0105"/>
    <a:srgbClr val="4DB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6" d="100"/>
          <a:sy n="116" d="100"/>
        </p:scale>
        <p:origin x="1446" y="108"/>
      </p:cViewPr>
      <p:guideLst>
        <p:guide orient="horz" pos="2160"/>
        <p:guide pos="2880"/>
        <p:guide pos="340"/>
        <p:guide orient="horz" pos="3952"/>
        <p:guide pos="5420"/>
        <p:guide orient="horz" pos="346"/>
        <p:guide pos="476"/>
        <p:guide orient="horz" pos="482"/>
        <p:guide orient="horz" pos="3816"/>
        <p:guide pos="5261"/>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presProps" Target="pres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13/04/2020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13/04/2020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jp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112809" y="3313958"/>
            <a:ext cx="536208" cy="536208"/>
          </a:xfrm>
          <a:prstGeom prst="ellipse">
            <a:avLst/>
          </a:prstGeom>
          <a:noFill/>
          <a:ln w="3810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7113369" y="1198065"/>
            <a:ext cx="877021" cy="877021"/>
          </a:xfrm>
          <a:prstGeom prst="ellipse">
            <a:avLst/>
          </a:prstGeom>
          <a:noFill/>
          <a:ln w="38100">
            <a:solidFill>
              <a:srgbClr val="6FBD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20">
            <a:extLst>
              <a:ext uri="{FF2B5EF4-FFF2-40B4-BE49-F238E27FC236}">
                <a16:creationId xmlns:a16="http://schemas.microsoft.com/office/drawing/2014/main" xmlns="" id="{14DA22AE-174D-41F9-9EC8-67C801DA0F50}"/>
              </a:ext>
            </a:extLst>
          </p:cNvPr>
          <p:cNvSpPr txBox="1">
            <a:spLocks/>
          </p:cNvSpPr>
          <p:nvPr/>
        </p:nvSpPr>
        <p:spPr>
          <a:xfrm>
            <a:off x="755649" y="773564"/>
            <a:ext cx="7596189" cy="442840"/>
          </a:xfrm>
          <a:prstGeom prst="roundRect">
            <a:avLst>
              <a:gd name="adj" fmla="val 9639"/>
            </a:avLst>
          </a:prstGeom>
        </p:spPr>
        <p:txBody>
          <a:bodyPr lIns="0" rtlCol="0" anchor="ct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defRPr/>
            </a:pPr>
            <a:r>
              <a:rPr lang="en-GB" sz="4400" dirty="0">
                <a:solidFill>
                  <a:srgbClr val="003F16"/>
                </a:solidFill>
                <a:latin typeface="+mn-lt"/>
              </a:rPr>
              <a:t>Andy Goldsworthy</a:t>
            </a:r>
          </a:p>
        </p:txBody>
      </p:sp>
      <p:sp>
        <p:nvSpPr>
          <p:cNvPr id="3" name="Rectangle 4"/>
          <p:cNvSpPr>
            <a:spLocks noChangeArrowheads="1"/>
          </p:cNvSpPr>
          <p:nvPr/>
        </p:nvSpPr>
        <p:spPr bwMode="auto">
          <a:xfrm>
            <a:off x="755650" y="1449808"/>
            <a:ext cx="370058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pPr>
            <a:r>
              <a:rPr lang="en-GB" altLang="en-US" sz="1700" dirty="0">
                <a:solidFill>
                  <a:schemeClr val="tx1"/>
                </a:solidFill>
              </a:rPr>
              <a:t>Andy Goldsworthy is a British artist. He is known for his work in sculpture and photography. Andy is an environmentalist and this is reflected in the nature-based aspect of much of his work.</a:t>
            </a:r>
          </a:p>
          <a:p>
            <a:pPr eaLnBrk="1" hangingPunct="1">
              <a:lnSpc>
                <a:spcPct val="100000"/>
              </a:lnSpc>
              <a:spcBef>
                <a:spcPct val="0"/>
              </a:spcBef>
              <a:buFontTx/>
              <a:buNone/>
            </a:pPr>
            <a:endParaRPr lang="en-GB" altLang="en-US" sz="1700" dirty="0">
              <a:solidFill>
                <a:schemeClr val="tx1"/>
              </a:solidFill>
            </a:endParaRPr>
          </a:p>
          <a:p>
            <a:pPr eaLnBrk="1" hangingPunct="1">
              <a:lnSpc>
                <a:spcPct val="100000"/>
              </a:lnSpc>
              <a:spcBef>
                <a:spcPct val="0"/>
              </a:spcBef>
              <a:buFontTx/>
              <a:buNone/>
            </a:pPr>
            <a:r>
              <a:rPr lang="en-GB" altLang="en-US" sz="1700" dirty="0">
                <a:solidFill>
                  <a:schemeClr val="tx1"/>
                </a:solidFill>
              </a:rPr>
              <a:t>Andy was born on 25</a:t>
            </a:r>
            <a:r>
              <a:rPr lang="en-GB" altLang="en-US" sz="1700" baseline="30000" dirty="0">
                <a:solidFill>
                  <a:schemeClr val="tx1"/>
                </a:solidFill>
              </a:rPr>
              <a:t>th</a:t>
            </a:r>
            <a:r>
              <a:rPr lang="en-GB" altLang="en-US" sz="1700" dirty="0">
                <a:solidFill>
                  <a:schemeClr val="tx1"/>
                </a:solidFill>
              </a:rPr>
              <a:t> July 1956 in Cheshire. When Andy was 13, he got a job as a labourer on a farm.</a:t>
            </a:r>
          </a:p>
          <a:p>
            <a:pPr eaLnBrk="1" hangingPunct="1">
              <a:lnSpc>
                <a:spcPct val="100000"/>
              </a:lnSpc>
              <a:spcBef>
                <a:spcPct val="0"/>
              </a:spcBef>
              <a:buFontTx/>
              <a:buNone/>
            </a:pPr>
            <a:endParaRPr lang="en-GB" altLang="en-US" sz="1700" dirty="0">
              <a:solidFill>
                <a:schemeClr val="tx1"/>
              </a:solidFill>
            </a:endParaRPr>
          </a:p>
          <a:p>
            <a:pPr eaLnBrk="1" hangingPunct="1">
              <a:lnSpc>
                <a:spcPct val="100000"/>
              </a:lnSpc>
              <a:spcBef>
                <a:spcPct val="0"/>
              </a:spcBef>
              <a:buFontTx/>
              <a:buNone/>
            </a:pPr>
            <a:r>
              <a:rPr lang="en-GB" altLang="en-US" sz="1700" dirty="0">
                <a:solidFill>
                  <a:schemeClr val="tx1"/>
                </a:solidFill>
              </a:rPr>
              <a:t>He studied fine art at Bradford College of Art. Fine art is often described as ‘art for art’s sake’; drawings, sculptures and paintings that have no use other than being beautiful.</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100" t="-6948" b="2104"/>
          <a:stretch/>
        </p:blipFill>
        <p:spPr>
          <a:xfrm>
            <a:off x="5099163" y="1253706"/>
            <a:ext cx="2762022" cy="2822395"/>
          </a:xfrm>
          <a:prstGeom prst="ellipse">
            <a:avLst/>
          </a:prstGeom>
        </p:spPr>
      </p:pic>
      <p:sp>
        <p:nvSpPr>
          <p:cNvPr id="9" name="Oval 8"/>
          <p:cNvSpPr/>
          <p:nvPr/>
        </p:nvSpPr>
        <p:spPr>
          <a:xfrm>
            <a:off x="5112809" y="1338310"/>
            <a:ext cx="2734730" cy="2734730"/>
          </a:xfrm>
          <a:prstGeom prst="ellipse">
            <a:avLst/>
          </a:prstGeom>
          <a:noFill/>
          <a:ln w="38100">
            <a:solidFill>
              <a:srgbClr val="005E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xmlns="" id="{8F653C05-76F6-4AEE-B1FE-F9BA507215AE}"/>
              </a:ext>
            </a:extLst>
          </p:cNvPr>
          <p:cNvSpPr/>
          <p:nvPr/>
        </p:nvSpPr>
        <p:spPr>
          <a:xfrm>
            <a:off x="4610354" y="4182411"/>
            <a:ext cx="3741484" cy="1866863"/>
          </a:xfrm>
          <a:prstGeom prst="rect">
            <a:avLst/>
          </a:prstGeom>
          <a:solidFill>
            <a:srgbClr val="C0DFC3"/>
          </a:solidFill>
          <a:ln w="38100">
            <a:solidFill>
              <a:srgbClr val="005E2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00000"/>
              </a:lnSpc>
              <a:spcBef>
                <a:spcPct val="0"/>
              </a:spcBef>
              <a:buFontTx/>
              <a:buNone/>
            </a:pPr>
            <a:r>
              <a:rPr lang="en-GB" altLang="en-US" sz="1700" b="1" dirty="0">
                <a:solidFill>
                  <a:schemeClr val="tx1"/>
                </a:solidFill>
              </a:rPr>
              <a:t>Did You Know?</a:t>
            </a:r>
          </a:p>
          <a:p>
            <a:pPr>
              <a:lnSpc>
                <a:spcPct val="100000"/>
              </a:lnSpc>
              <a:spcBef>
                <a:spcPct val="0"/>
              </a:spcBef>
              <a:buFontTx/>
              <a:buNone/>
            </a:pPr>
            <a:r>
              <a:rPr lang="en-GB" altLang="en-US" sz="1700" dirty="0">
                <a:solidFill>
                  <a:schemeClr val="tx1"/>
                </a:solidFill>
              </a:rPr>
              <a:t>Andy said his work on the farm helped prepare him for creating sculptures later in life. He said, “A lot of my work is like picking potatoes; you have to get into the rhythm of it.”</a:t>
            </a:r>
          </a:p>
        </p:txBody>
      </p:sp>
    </p:spTree>
    <p:extLst>
      <p:ext uri="{BB962C8B-B14F-4D97-AF65-F5344CB8AC3E}">
        <p14:creationId xmlns:p14="http://schemas.microsoft.com/office/powerpoint/2010/main" val="32570015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4593369" y="5573722"/>
            <a:ext cx="536208" cy="536208"/>
          </a:xfrm>
          <a:prstGeom prst="ellipse">
            <a:avLst/>
          </a:prstGeom>
          <a:noFill/>
          <a:ln w="3810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7716171" y="1000571"/>
            <a:ext cx="877021" cy="877021"/>
          </a:xfrm>
          <a:prstGeom prst="ellipse">
            <a:avLst/>
          </a:prstGeom>
          <a:noFill/>
          <a:ln w="38100">
            <a:solidFill>
              <a:srgbClr val="6FBD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5861455" y="887076"/>
            <a:ext cx="2734730" cy="2734730"/>
          </a:xfrm>
          <a:prstGeom prst="ellipse">
            <a:avLst/>
          </a:prstGeom>
          <a:noFill/>
          <a:ln w="38100">
            <a:solidFill>
              <a:srgbClr val="005E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0">
            <a:extLst>
              <a:ext uri="{FF2B5EF4-FFF2-40B4-BE49-F238E27FC236}">
                <a16:creationId xmlns:a16="http://schemas.microsoft.com/office/drawing/2014/main" xmlns="" id="{14DA22AE-174D-41F9-9EC8-67C801DA0F50}"/>
              </a:ext>
            </a:extLst>
          </p:cNvPr>
          <p:cNvSpPr txBox="1">
            <a:spLocks/>
          </p:cNvSpPr>
          <p:nvPr/>
        </p:nvSpPr>
        <p:spPr>
          <a:xfrm>
            <a:off x="755649" y="779151"/>
            <a:ext cx="7582557" cy="442840"/>
          </a:xfrm>
          <a:prstGeom prst="roundRect">
            <a:avLst>
              <a:gd name="adj" fmla="val 9639"/>
            </a:avLst>
          </a:prstGeom>
        </p:spPr>
        <p:txBody>
          <a:bodyPr lIns="0" rtlCol="0" anchor="ct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defRPr/>
            </a:pPr>
            <a:r>
              <a:rPr lang="en-GB" sz="4400" dirty="0">
                <a:solidFill>
                  <a:srgbClr val="003F16"/>
                </a:solidFill>
                <a:latin typeface="+mn-lt"/>
              </a:rPr>
              <a:t>Nature</a:t>
            </a:r>
          </a:p>
        </p:txBody>
      </p:sp>
      <p:sp>
        <p:nvSpPr>
          <p:cNvPr id="7" name="Rectangle 4"/>
          <p:cNvSpPr>
            <a:spLocks noChangeArrowheads="1"/>
          </p:cNvSpPr>
          <p:nvPr/>
        </p:nvSpPr>
        <p:spPr bwMode="auto">
          <a:xfrm>
            <a:off x="755650" y="1460363"/>
            <a:ext cx="381635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pPr>
            <a:r>
              <a:rPr lang="en-GB" altLang="en-US" sz="1700" dirty="0">
                <a:solidFill>
                  <a:schemeClr val="tx1"/>
                </a:solidFill>
              </a:rPr>
              <a:t>Andy describes his art as working “with nature as a whole”. His sculptures are often made up of stones, twigs, flowers, mud, snow and icicles. Many of Andy’s sculptures are created on the site where the objects are found. This is called land art or environmental art.</a:t>
            </a:r>
          </a:p>
          <a:p>
            <a:pPr eaLnBrk="1" hangingPunct="1">
              <a:lnSpc>
                <a:spcPct val="100000"/>
              </a:lnSpc>
              <a:spcBef>
                <a:spcPct val="0"/>
              </a:spcBef>
              <a:buFontTx/>
              <a:buNone/>
            </a:pPr>
            <a:endParaRPr lang="en-GB" altLang="en-US" sz="1700" dirty="0">
              <a:solidFill>
                <a:schemeClr val="tx1"/>
              </a:solidFill>
            </a:endParaRPr>
          </a:p>
          <a:p>
            <a:pPr>
              <a:lnSpc>
                <a:spcPct val="100000"/>
              </a:lnSpc>
              <a:spcBef>
                <a:spcPct val="0"/>
              </a:spcBef>
              <a:buNone/>
            </a:pPr>
            <a:r>
              <a:rPr lang="en-GB" altLang="en-US" sz="1700" dirty="0">
                <a:solidFill>
                  <a:schemeClr val="tx1"/>
                </a:solidFill>
              </a:rPr>
              <a:t>This is one of Andy’s slate cone sculptures. Andy cut different shapes of slate and put them together in the shape of a pine cone. There are several versions of this sculpture across the world. This one is in the Botanical Gardens in Edinburgh. </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endParaRPr lang="en-GB" alt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1473" y="1493254"/>
            <a:ext cx="3302061" cy="4457034"/>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808008" y="6205912"/>
            <a:ext cx="1527982" cy="169277"/>
          </a:xfrm>
          <a:prstGeom prst="rect">
            <a:avLst/>
          </a:prstGeom>
        </p:spPr>
        <p:txBody>
          <a:bodyPr wrap="none">
            <a:spAutoFit/>
          </a:bodyPr>
          <a:lstStyle/>
          <a:p>
            <a:pPr algn="ctr">
              <a:lnSpc>
                <a:spcPct val="100000"/>
              </a:lnSpc>
              <a:spcBef>
                <a:spcPct val="0"/>
              </a:spcBef>
              <a:buNone/>
            </a:pPr>
            <a:r>
              <a:rPr lang="en-GB" altLang="en-US" sz="500" dirty="0">
                <a:latin typeface="Tuffy" panose="020B0603060100000000" pitchFamily="34" charset="0"/>
                <a:ea typeface="Tuffy" panose="020B0603060100000000" pitchFamily="34" charset="0"/>
                <a:cs typeface="Arial" panose="020B0604020202020204" pitchFamily="34" charset="0"/>
              </a:rPr>
              <a:t>“Slate Cone” by </a:t>
            </a:r>
            <a:r>
              <a:rPr lang="en-GB" altLang="en-US" sz="500" dirty="0" err="1">
                <a:latin typeface="Tuffy" panose="020B0603060100000000" pitchFamily="34" charset="0"/>
                <a:ea typeface="Tuffy" panose="020B0603060100000000" pitchFamily="34" charset="0"/>
                <a:cs typeface="Arial" panose="020B0604020202020204" pitchFamily="34" charset="0"/>
              </a:rPr>
              <a:t>Wolfgobbler</a:t>
            </a:r>
            <a:r>
              <a:rPr lang="en-GB" altLang="en-US" sz="500" dirty="0">
                <a:latin typeface="Tuffy" panose="020B0603060100000000" pitchFamily="34" charset="0"/>
                <a:ea typeface="Tuffy" panose="020B0603060100000000" pitchFamily="34" charset="0"/>
                <a:cs typeface="Arial" panose="020B0604020202020204" pitchFamily="34" charset="0"/>
              </a:rPr>
              <a:t> is licensed under </a:t>
            </a:r>
            <a:r>
              <a:rPr lang="en-GB" sz="500" dirty="0">
                <a:latin typeface="Tuffy" panose="020B0603060100000000" pitchFamily="34" charset="0"/>
                <a:ea typeface="Tuffy" panose="020B0603060100000000" pitchFamily="34" charset="0"/>
              </a:rPr>
              <a:t>FAL</a:t>
            </a:r>
            <a:endParaRPr lang="en-GB" altLang="en-US" sz="500" b="1" dirty="0">
              <a:latin typeface="Tuffy" panose="020B0603060100000000" pitchFamily="34" charset="0"/>
              <a:ea typeface="Tuffy" panose="020B0603060100000000" pitchFamily="34" charset="0"/>
              <a:cs typeface="Arial" panose="020B0604020202020204" pitchFamily="34" charset="0"/>
            </a:endParaRPr>
          </a:p>
        </p:txBody>
      </p:sp>
    </p:spTree>
    <p:extLst>
      <p:ext uri="{BB962C8B-B14F-4D97-AF65-F5344CB8AC3E}">
        <p14:creationId xmlns:p14="http://schemas.microsoft.com/office/powerpoint/2010/main" val="344598688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2847" y="4754201"/>
            <a:ext cx="137908" cy="112416"/>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3582" y="5181361"/>
            <a:ext cx="162335" cy="121019"/>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75567">
            <a:off x="7115461" y="5217884"/>
            <a:ext cx="830732" cy="887697"/>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515530">
            <a:off x="7142867" y="4013800"/>
            <a:ext cx="187988" cy="140143"/>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7036" y="3540305"/>
            <a:ext cx="879786" cy="717165"/>
          </a:xfrm>
          <a:prstGeom prst="rect">
            <a:avLst/>
          </a:prstGeom>
        </p:spPr>
      </p:pic>
      <p:sp>
        <p:nvSpPr>
          <p:cNvPr id="4" name="Title 20">
            <a:extLst>
              <a:ext uri="{FF2B5EF4-FFF2-40B4-BE49-F238E27FC236}">
                <a16:creationId xmlns:a16="http://schemas.microsoft.com/office/drawing/2014/main" xmlns="" id="{14DA22AE-174D-41F9-9EC8-67C801DA0F50}"/>
              </a:ext>
            </a:extLst>
          </p:cNvPr>
          <p:cNvSpPr txBox="1">
            <a:spLocks/>
          </p:cNvSpPr>
          <p:nvPr/>
        </p:nvSpPr>
        <p:spPr>
          <a:xfrm>
            <a:off x="755649" y="779151"/>
            <a:ext cx="7582557" cy="442840"/>
          </a:xfrm>
          <a:prstGeom prst="roundRect">
            <a:avLst>
              <a:gd name="adj" fmla="val 9639"/>
            </a:avLst>
          </a:prstGeom>
        </p:spPr>
        <p:txBody>
          <a:bodyPr lIns="0" rtlCol="0" anchor="ct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defRPr/>
            </a:pPr>
            <a:r>
              <a:rPr lang="en-GB" sz="4400" dirty="0">
                <a:solidFill>
                  <a:srgbClr val="003F16"/>
                </a:solidFill>
                <a:latin typeface="+mn-lt"/>
              </a:rPr>
              <a:t>Rock Balancing</a:t>
            </a:r>
          </a:p>
        </p:txBody>
      </p:sp>
      <p:pic>
        <p:nvPicPr>
          <p:cNvPr id="5" name="Picture 1"/>
          <p:cNvPicPr>
            <a:picLocks noChangeAspect="1" noChangeArrowheads="1"/>
          </p:cNvPicPr>
          <p:nvPr/>
        </p:nvPicPr>
        <p:blipFill rotWithShape="1">
          <a:blip r:embed="rId7">
            <a:extLst>
              <a:ext uri="{28A0092B-C50C-407E-A947-70E740481C1C}">
                <a14:useLocalDpi xmlns:a14="http://schemas.microsoft.com/office/drawing/2010/main" val="0"/>
              </a:ext>
            </a:extLst>
          </a:blip>
          <a:srcRect t="8674" b="3845"/>
          <a:stretch/>
        </p:blipFill>
        <p:spPr bwMode="auto">
          <a:xfrm>
            <a:off x="2054902" y="3446197"/>
            <a:ext cx="2122226" cy="2550336"/>
          </a:xfrm>
          <a:prstGeom prst="roundRect">
            <a:avLst>
              <a:gd name="adj" fmla="val 122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650" y="3446197"/>
            <a:ext cx="1203460" cy="2539971"/>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72920" y="3446197"/>
            <a:ext cx="1208575" cy="255033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62374" y="1392026"/>
            <a:ext cx="4877399" cy="1923604"/>
          </a:xfrm>
          <a:prstGeom prst="rect">
            <a:avLst/>
          </a:prstGeom>
        </p:spPr>
        <p:txBody>
          <a:bodyPr wrap="square">
            <a:spAutoFit/>
          </a:bodyPr>
          <a:lstStyle/>
          <a:p>
            <a:pPr>
              <a:spcBef>
                <a:spcPct val="0"/>
              </a:spcBef>
            </a:pPr>
            <a:r>
              <a:rPr lang="en-GB" altLang="en-US" sz="1700" dirty="0"/>
              <a:t>Andy has made rock balancing popular. Rock balancing is a form of art where rocks and pebbles are balanced on each other without using glue, wires or anything else to keep them together. It can be done on a small or large scale. Here are some examples of rock-balancing sculptures that people have made.</a:t>
            </a:r>
            <a:endParaRPr lang="en-GB" altLang="en-US" sz="1700" dirty="0">
              <a:solidFill>
                <a:srgbClr val="FF0000"/>
              </a:solidFill>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2192" y="5313871"/>
            <a:ext cx="879786" cy="717165"/>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79509" y="4824053"/>
            <a:ext cx="787152" cy="586814"/>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3954068">
            <a:off x="5965183" y="4094714"/>
            <a:ext cx="814239" cy="870073"/>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36559" y="4596706"/>
            <a:ext cx="879786" cy="717165"/>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30375" y="4129368"/>
            <a:ext cx="787152" cy="586814"/>
          </a:xfrm>
          <a:prstGeom prst="rect">
            <a:avLst/>
          </a:prstGeom>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5077336">
            <a:off x="6575336" y="3159928"/>
            <a:ext cx="393278" cy="420246"/>
          </a:xfrm>
          <a:prstGeom prst="rect">
            <a:avLst/>
          </a:prstGeom>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64833" y="2994255"/>
            <a:ext cx="214283" cy="174675"/>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586632">
            <a:off x="6663853" y="2854760"/>
            <a:ext cx="187988" cy="140143"/>
          </a:xfrm>
          <a:prstGeom prst="rect">
            <a:avLst/>
          </a:prstGeom>
        </p:spPr>
      </p:pic>
    </p:spTree>
    <p:extLst>
      <p:ext uri="{BB962C8B-B14F-4D97-AF65-F5344CB8AC3E}">
        <p14:creationId xmlns:p14="http://schemas.microsoft.com/office/powerpoint/2010/main" val="884496846"/>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a:extLst>
              <a:ext uri="{FF2B5EF4-FFF2-40B4-BE49-F238E27FC236}">
                <a16:creationId xmlns:a16="http://schemas.microsoft.com/office/drawing/2014/main" xmlns="" id="{14DA22AE-174D-41F9-9EC8-67C801DA0F50}"/>
              </a:ext>
            </a:extLst>
          </p:cNvPr>
          <p:cNvSpPr txBox="1">
            <a:spLocks/>
          </p:cNvSpPr>
          <p:nvPr/>
        </p:nvSpPr>
        <p:spPr>
          <a:xfrm>
            <a:off x="765809" y="767457"/>
            <a:ext cx="7599813" cy="442840"/>
          </a:xfrm>
          <a:prstGeom prst="roundRect">
            <a:avLst>
              <a:gd name="adj" fmla="val 9639"/>
            </a:avLst>
          </a:prstGeom>
        </p:spPr>
        <p:txBody>
          <a:bodyPr lIns="0" rtlCol="0" anchor="ct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defRPr/>
            </a:pPr>
            <a:r>
              <a:rPr lang="en-US" sz="4400" dirty="0">
                <a:solidFill>
                  <a:srgbClr val="003F16"/>
                </a:solidFill>
                <a:latin typeface="Twinkl" pitchFamily="2" charset="0"/>
              </a:rPr>
              <a:t>Life As An Artist</a:t>
            </a:r>
            <a:endParaRPr lang="en-GB" sz="4400" dirty="0">
              <a:solidFill>
                <a:srgbClr val="003F16"/>
              </a:solidFill>
              <a:latin typeface="Twinkl" pitchFamily="2" charset="0"/>
            </a:endParaRPr>
          </a:p>
        </p:txBody>
      </p:sp>
      <p:sp>
        <p:nvSpPr>
          <p:cNvPr id="4" name="Rectangle 3"/>
          <p:cNvSpPr/>
          <p:nvPr/>
        </p:nvSpPr>
        <p:spPr>
          <a:xfrm>
            <a:off x="755650" y="1504389"/>
            <a:ext cx="3816350" cy="3754874"/>
          </a:xfrm>
          <a:prstGeom prst="rect">
            <a:avLst/>
          </a:prstGeom>
        </p:spPr>
        <p:txBody>
          <a:bodyPr wrap="square" lIns="0">
            <a:spAutoFit/>
          </a:bodyPr>
          <a:lstStyle/>
          <a:p>
            <a:pPr>
              <a:lnSpc>
                <a:spcPct val="100000"/>
              </a:lnSpc>
              <a:spcBef>
                <a:spcPct val="0"/>
              </a:spcBef>
              <a:buFontTx/>
              <a:buNone/>
            </a:pPr>
            <a:r>
              <a:rPr lang="en-GB" altLang="en-US" sz="1700" dirty="0"/>
              <a:t>Andy now lives in Dumfries and Galloway, Scotland. In 2000, he was given a special award called the OBE (Order of the British Empire) by The Queen. This means his full title is Andy Goldsworthy, OBE. </a:t>
            </a:r>
          </a:p>
          <a:p>
            <a:pPr>
              <a:lnSpc>
                <a:spcPct val="100000"/>
              </a:lnSpc>
              <a:spcBef>
                <a:spcPct val="0"/>
              </a:spcBef>
              <a:buFontTx/>
              <a:buNone/>
            </a:pPr>
            <a:endParaRPr lang="en-GB" altLang="en-US" sz="1700" dirty="0"/>
          </a:p>
          <a:p>
            <a:pPr>
              <a:lnSpc>
                <a:spcPct val="100000"/>
              </a:lnSpc>
              <a:spcBef>
                <a:spcPct val="0"/>
              </a:spcBef>
              <a:buFontTx/>
              <a:buNone/>
            </a:pPr>
            <a:r>
              <a:rPr lang="en-GB" altLang="en-US" sz="1700" dirty="0"/>
              <a:t>A director named Thomas </a:t>
            </a:r>
            <a:r>
              <a:rPr lang="en-GB" altLang="en-US" sz="1700" dirty="0" err="1"/>
              <a:t>Riedelsheimer</a:t>
            </a:r>
            <a:r>
              <a:rPr lang="en-GB" altLang="en-US" sz="1700" dirty="0"/>
              <a:t> has made two films about Andy’s life, called ‘Rivers and Tides’ and ‘Leaning into the Wind’.</a:t>
            </a:r>
          </a:p>
          <a:p>
            <a:pPr>
              <a:lnSpc>
                <a:spcPct val="100000"/>
              </a:lnSpc>
              <a:spcBef>
                <a:spcPct val="0"/>
              </a:spcBef>
              <a:buFontTx/>
              <a:buNone/>
            </a:pPr>
            <a:endParaRPr lang="en-GB" altLang="en-US" sz="1700" dirty="0"/>
          </a:p>
          <a:p>
            <a:pPr>
              <a:lnSpc>
                <a:spcPct val="100000"/>
              </a:lnSpc>
              <a:spcBef>
                <a:spcPct val="0"/>
              </a:spcBef>
              <a:buFontTx/>
              <a:buNone/>
            </a:pPr>
            <a:r>
              <a:rPr lang="en-GB" altLang="en-US" sz="1700" dirty="0"/>
              <a:t>Andy continues to travel the world building on-site sculptures.</a:t>
            </a:r>
          </a:p>
        </p:txBody>
      </p:sp>
      <p:pic>
        <p:nvPicPr>
          <p:cNvPr id="3074" name="Picture 2" descr="https://upload.wikimedia.org/wikipedia/commons/thumb/b/b5/Andy_Goldsworthy_exhibition_%283806569431%29.jpg/800px-Andy_Goldsworthy_exhibition_%283806569431%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8429" y="1564063"/>
            <a:ext cx="3132857" cy="4178448"/>
          </a:xfrm>
          <a:prstGeom prst="roundRect">
            <a:avLst>
              <a:gd name="adj" fmla="val 0"/>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67391"/>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53769" y="2796415"/>
            <a:ext cx="4144234" cy="3296410"/>
          </a:xfrm>
          <a:prstGeom prst="roundRect">
            <a:avLst>
              <a:gd name="adj" fmla="val 5571"/>
            </a:avLst>
          </a:prstGeom>
          <a:solidFill>
            <a:srgbClr val="6D9C6E"/>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08000" rIns="360000" bIns="108000" rtlCol="0" anchor="ctr">
            <a:noAutofit/>
          </a:bodyPr>
          <a:lstStyle/>
          <a:p>
            <a:pPr marL="228600" lvl="0" indent="-114300">
              <a:lnSpc>
                <a:spcPct val="90000"/>
              </a:lnSpc>
              <a:buClr>
                <a:srgbClr val="1C1C1C"/>
              </a:buClr>
              <a:buSzPts val="1800"/>
            </a:pPr>
            <a:r>
              <a:rPr lang="en-GB" dirty="0">
                <a:solidFill>
                  <a:schemeClr val="bg1"/>
                </a:solidFill>
                <a:latin typeface="Twinkl" pitchFamily="50" charset="0"/>
                <a:sym typeface="NTR"/>
              </a:rPr>
              <a:t>Which natural materials can</a:t>
            </a:r>
          </a:p>
          <a:p>
            <a:pPr marL="228600" lvl="0" indent="-114300">
              <a:lnSpc>
                <a:spcPct val="90000"/>
              </a:lnSpc>
              <a:buClr>
                <a:srgbClr val="1C1C1C"/>
              </a:buClr>
              <a:buSzPts val="1800"/>
            </a:pPr>
            <a:r>
              <a:rPr lang="en-GB" dirty="0">
                <a:solidFill>
                  <a:schemeClr val="bg1"/>
                </a:solidFill>
                <a:latin typeface="Twinkl" pitchFamily="50" charset="0"/>
                <a:sym typeface="NTR"/>
              </a:rPr>
              <a:t>you think of that he could use </a:t>
            </a:r>
          </a:p>
          <a:p>
            <a:pPr marL="228600" lvl="0" indent="-114300">
              <a:lnSpc>
                <a:spcPct val="90000"/>
              </a:lnSpc>
              <a:buClr>
                <a:srgbClr val="1C1C1C"/>
              </a:buClr>
              <a:buSzPts val="1800"/>
            </a:pPr>
            <a:r>
              <a:rPr lang="en-GB" dirty="0">
                <a:solidFill>
                  <a:schemeClr val="bg1"/>
                </a:solidFill>
                <a:latin typeface="Twinkl" pitchFamily="50" charset="0"/>
                <a:sym typeface="NTR"/>
              </a:rPr>
              <a:t>to make sculptures?</a:t>
            </a:r>
          </a:p>
          <a:p>
            <a:pPr marL="285750" indent="-285750">
              <a:spcBef>
                <a:spcPts val="0"/>
              </a:spcBef>
              <a:buFont typeface="Arial" panose="020B0604020202020204" pitchFamily="34" charset="0"/>
              <a:buChar char="•"/>
            </a:pPr>
            <a:r>
              <a:rPr lang="en-GB" dirty="0">
                <a:solidFill>
                  <a:schemeClr val="bg1"/>
                </a:solidFill>
                <a:latin typeface="Twinkl" pitchFamily="50" charset="0"/>
              </a:rPr>
              <a:t>leaves</a:t>
            </a:r>
          </a:p>
          <a:p>
            <a:pPr marL="285750" indent="-285750">
              <a:spcBef>
                <a:spcPts val="0"/>
              </a:spcBef>
              <a:buFont typeface="Arial" panose="020B0604020202020204" pitchFamily="34" charset="0"/>
              <a:buChar char="•"/>
            </a:pPr>
            <a:r>
              <a:rPr lang="en-GB" dirty="0">
                <a:solidFill>
                  <a:schemeClr val="bg1"/>
                </a:solidFill>
                <a:latin typeface="Twinkl" pitchFamily="50" charset="0"/>
                <a:sym typeface="NTR"/>
              </a:rPr>
              <a:t>twigs</a:t>
            </a:r>
          </a:p>
          <a:p>
            <a:pPr marL="285750" indent="-285750">
              <a:spcBef>
                <a:spcPts val="0"/>
              </a:spcBef>
              <a:buFont typeface="Arial" panose="020B0604020202020204" pitchFamily="34" charset="0"/>
              <a:buChar char="•"/>
            </a:pPr>
            <a:r>
              <a:rPr lang="en-GB" dirty="0">
                <a:solidFill>
                  <a:schemeClr val="bg1"/>
                </a:solidFill>
                <a:latin typeface="Twinkl" pitchFamily="50" charset="0"/>
              </a:rPr>
              <a:t>pebbles</a:t>
            </a:r>
          </a:p>
          <a:p>
            <a:pPr marL="285750" indent="-285750">
              <a:spcBef>
                <a:spcPts val="0"/>
              </a:spcBef>
              <a:buFont typeface="Arial" panose="020B0604020202020204" pitchFamily="34" charset="0"/>
              <a:buChar char="•"/>
            </a:pPr>
            <a:r>
              <a:rPr lang="en-GB" dirty="0">
                <a:solidFill>
                  <a:schemeClr val="bg1"/>
                </a:solidFill>
                <a:latin typeface="Twinkl" pitchFamily="50" charset="0"/>
                <a:sym typeface="NTR"/>
              </a:rPr>
              <a:t>rocks</a:t>
            </a:r>
          </a:p>
          <a:p>
            <a:pPr marL="285750" indent="-285750">
              <a:spcBef>
                <a:spcPts val="0"/>
              </a:spcBef>
              <a:buFont typeface="Arial" panose="020B0604020202020204" pitchFamily="34" charset="0"/>
              <a:buChar char="•"/>
            </a:pPr>
            <a:r>
              <a:rPr lang="en-GB" dirty="0">
                <a:solidFill>
                  <a:schemeClr val="bg1"/>
                </a:solidFill>
                <a:latin typeface="Twinkl" pitchFamily="50" charset="0"/>
              </a:rPr>
              <a:t>ice</a:t>
            </a:r>
          </a:p>
          <a:p>
            <a:pPr marL="285750" indent="-285750">
              <a:spcBef>
                <a:spcPts val="0"/>
              </a:spcBef>
              <a:buFont typeface="Arial" panose="020B0604020202020204" pitchFamily="34" charset="0"/>
              <a:buChar char="•"/>
            </a:pPr>
            <a:r>
              <a:rPr lang="en-GB" dirty="0">
                <a:solidFill>
                  <a:schemeClr val="bg1"/>
                </a:solidFill>
                <a:latin typeface="Twinkl" pitchFamily="50" charset="0"/>
              </a:rPr>
              <a:t>flowers</a:t>
            </a:r>
          </a:p>
          <a:p>
            <a:pPr marL="285750" indent="-285750">
              <a:spcBef>
                <a:spcPts val="0"/>
              </a:spcBef>
              <a:buFont typeface="Arial" panose="020B0604020202020204" pitchFamily="34" charset="0"/>
              <a:buChar char="•"/>
            </a:pPr>
            <a:r>
              <a:rPr lang="en-GB" dirty="0">
                <a:solidFill>
                  <a:schemeClr val="bg1"/>
                </a:solidFill>
                <a:latin typeface="Twinkl" pitchFamily="50" charset="0"/>
              </a:rPr>
              <a:t>grass</a:t>
            </a:r>
          </a:p>
          <a:p>
            <a:pPr marL="285750" indent="-285750">
              <a:spcBef>
                <a:spcPts val="0"/>
              </a:spcBef>
              <a:buFont typeface="Arial" panose="020B0604020202020204" pitchFamily="34" charset="0"/>
              <a:buChar char="•"/>
            </a:pPr>
            <a:r>
              <a:rPr lang="en-GB" dirty="0">
                <a:solidFill>
                  <a:schemeClr val="bg1"/>
                </a:solidFill>
                <a:latin typeface="Twinkl" pitchFamily="50" charset="0"/>
              </a:rPr>
              <a:t>pine cones</a:t>
            </a:r>
          </a:p>
        </p:txBody>
      </p:sp>
      <p:sp>
        <p:nvSpPr>
          <p:cNvPr id="21" name="Title 20"/>
          <p:cNvSpPr>
            <a:spLocks noGrp="1"/>
          </p:cNvSpPr>
          <p:nvPr>
            <p:ph type="title"/>
          </p:nvPr>
        </p:nvSpPr>
        <p:spPr>
          <a:xfrm>
            <a:off x="445274" y="796639"/>
            <a:ext cx="8249690" cy="811725"/>
          </a:xfrm>
          <a:solidFill>
            <a:srgbClr val="003E15"/>
          </a:solidFill>
        </p:spPr>
        <p:txBody>
          <a:bodyPr/>
          <a:lstStyle/>
          <a:p>
            <a:r>
              <a:rPr lang="en-GB" sz="3600" dirty="0">
                <a:solidFill>
                  <a:schemeClr val="bg1"/>
                </a:solidFill>
                <a:latin typeface="Twinkl" pitchFamily="50" charset="0"/>
              </a:rPr>
              <a:t>Land Art</a:t>
            </a:r>
            <a:endParaRPr lang="en-GB" sz="3600" dirty="0">
              <a:solidFill>
                <a:schemeClr val="bg1"/>
              </a:solidFill>
              <a:latin typeface="+mn-lt"/>
            </a:endParaRPr>
          </a:p>
        </p:txBody>
      </p:sp>
      <p:sp>
        <p:nvSpPr>
          <p:cNvPr id="5" name="Rectangle 4"/>
          <p:cNvSpPr/>
          <p:nvPr/>
        </p:nvSpPr>
        <p:spPr>
          <a:xfrm>
            <a:off x="755650" y="1828441"/>
            <a:ext cx="7632700" cy="747897"/>
          </a:xfrm>
          <a:prstGeom prst="rect">
            <a:avLst/>
          </a:prstGeom>
        </p:spPr>
        <p:txBody>
          <a:bodyPr wrap="square" lIns="0" tIns="0" rIns="0" bIns="0">
            <a:spAutoFit/>
          </a:bodyPr>
          <a:lstStyle/>
          <a:p>
            <a:pPr marL="228600" lvl="0" indent="-114300" algn="ctr">
              <a:lnSpc>
                <a:spcPct val="90000"/>
              </a:lnSpc>
              <a:buClr>
                <a:srgbClr val="1C1C1C"/>
              </a:buClr>
              <a:buSzPts val="1800"/>
            </a:pPr>
            <a:r>
              <a:rPr lang="en-GB" dirty="0">
                <a:solidFill>
                  <a:srgbClr val="1C1C1C"/>
                </a:solidFill>
                <a:latin typeface="Twinkl" pitchFamily="50" charset="0"/>
                <a:sym typeface="NTR"/>
              </a:rPr>
              <a:t>Andy makes sculptures with natural materials on sites in the UK and around the world. He has made them in forests, fields, cities, </a:t>
            </a:r>
            <a:br>
              <a:rPr lang="en-GB" dirty="0">
                <a:solidFill>
                  <a:srgbClr val="1C1C1C"/>
                </a:solidFill>
                <a:latin typeface="Twinkl" pitchFamily="50" charset="0"/>
                <a:sym typeface="NTR"/>
              </a:rPr>
            </a:br>
            <a:r>
              <a:rPr lang="en-GB" dirty="0">
                <a:solidFill>
                  <a:srgbClr val="1C1C1C"/>
                </a:solidFill>
                <a:latin typeface="Twinkl" pitchFamily="50" charset="0"/>
                <a:sym typeface="NTR"/>
              </a:rPr>
              <a:t>lakes and fields. They are known as land art.</a:t>
            </a: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9812" r="12981"/>
          <a:stretch/>
        </p:blipFill>
        <p:spPr>
          <a:xfrm>
            <a:off x="4572000" y="2796415"/>
            <a:ext cx="3816350" cy="3296410"/>
          </a:xfrm>
          <a:prstGeom prst="rect">
            <a:avLst/>
          </a:prstGeom>
        </p:spPr>
      </p:pic>
      <p:sp>
        <p:nvSpPr>
          <p:cNvPr id="10" name="Rectangle 9"/>
          <p:cNvSpPr/>
          <p:nvPr/>
        </p:nvSpPr>
        <p:spPr>
          <a:xfrm>
            <a:off x="4570119" y="5168347"/>
            <a:ext cx="3816350" cy="924477"/>
          </a:xfrm>
          <a:prstGeom prst="rect">
            <a:avLst/>
          </a:prstGeom>
          <a:solidFill>
            <a:srgbClr val="6D9C6E">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Did You Know?</a:t>
            </a:r>
          </a:p>
          <a:p>
            <a:pPr algn="ctr"/>
            <a:r>
              <a:rPr lang="en-GB" dirty="0">
                <a:solidFill>
                  <a:schemeClr val="bg1"/>
                </a:solidFill>
                <a:latin typeface="Twinkl" pitchFamily="50" charset="0"/>
                <a:cs typeface="Nirmala UI Semilight" panose="020B0402040204020203" pitchFamily="34" charset="0"/>
                <a:sym typeface="NTR"/>
              </a:rPr>
              <a:t>Andy has even used human hair and cow dung in his work!</a:t>
            </a:r>
            <a:endParaRPr lang="en-GB" dirty="0">
              <a:solidFill>
                <a:schemeClr val="bg1"/>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05105" flipH="1">
            <a:off x="2360177" y="3848430"/>
            <a:ext cx="472013" cy="91837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873188">
            <a:off x="3410417" y="3928101"/>
            <a:ext cx="1087796" cy="9989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373373" y="5328717"/>
            <a:ext cx="1075108" cy="625362"/>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412719" y="5341789"/>
            <a:ext cx="763847" cy="61229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4944" y="4335073"/>
            <a:ext cx="667134" cy="883605"/>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3721" y="4807275"/>
            <a:ext cx="826936" cy="424476"/>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54672" y="3989451"/>
            <a:ext cx="834256" cy="640080"/>
          </a:xfrm>
          <a:prstGeom prst="rect">
            <a:avLst/>
          </a:prstGeom>
        </p:spPr>
      </p:pic>
    </p:spTree>
    <p:extLst>
      <p:ext uri="{BB962C8B-B14F-4D97-AF65-F5344CB8AC3E}">
        <p14:creationId xmlns:p14="http://schemas.microsoft.com/office/powerpoint/2010/main" val="286167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fade">
                                      <p:cBhvr>
                                        <p:cTn id="60" dur="500"/>
                                        <p:tgtEl>
                                          <p:spTgt spid="3">
                                            <p:txEl>
                                              <p:pRg st="10" end="1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wipe(left)">
                                      <p:cBhvr>
                                        <p:cTn id="7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45274" y="2769641"/>
            <a:ext cx="8249690" cy="2194639"/>
          </a:xfrm>
          <a:prstGeom prst="rect">
            <a:avLst/>
          </a:prstGeom>
          <a:solidFill>
            <a:srgbClr val="6D9C6E">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45274" y="796639"/>
            <a:ext cx="8249690" cy="1000356"/>
          </a:xfrm>
          <a:solidFill>
            <a:srgbClr val="003E15"/>
          </a:solidFill>
        </p:spPr>
        <p:txBody>
          <a:bodyPr/>
          <a:lstStyle/>
          <a:p>
            <a:pPr algn="ctr"/>
            <a:r>
              <a:rPr lang="en-GB" sz="3500" dirty="0" smtClean="0">
                <a:solidFill>
                  <a:schemeClr val="bg1"/>
                </a:solidFill>
                <a:latin typeface="Twinkl" pitchFamily="50" charset="0"/>
              </a:rPr>
              <a:t>Try it yourself!</a:t>
            </a:r>
            <a:endParaRPr lang="en-GB" sz="1800" dirty="0">
              <a:solidFill>
                <a:schemeClr val="bg1"/>
              </a:solidFill>
              <a:latin typeface="+mn-lt"/>
            </a:endParaRPr>
          </a:p>
        </p:txBody>
      </p:sp>
      <p:sp>
        <p:nvSpPr>
          <p:cNvPr id="8" name="Rectangle 7"/>
          <p:cNvSpPr/>
          <p:nvPr/>
        </p:nvSpPr>
        <p:spPr>
          <a:xfrm>
            <a:off x="753769" y="1995419"/>
            <a:ext cx="7634581" cy="498598"/>
          </a:xfrm>
          <a:prstGeom prst="rect">
            <a:avLst/>
          </a:prstGeom>
        </p:spPr>
        <p:txBody>
          <a:bodyPr wrap="square" lIns="0" tIns="0" rIns="0" bIns="0">
            <a:spAutoFit/>
          </a:bodyPr>
          <a:lstStyle/>
          <a:p>
            <a:pPr marL="228600" lvl="0" indent="-114300" algn="ctr">
              <a:lnSpc>
                <a:spcPct val="90000"/>
              </a:lnSpc>
              <a:buClr>
                <a:srgbClr val="1C1C1C"/>
              </a:buClr>
              <a:buSzPts val="1800"/>
            </a:pPr>
            <a:r>
              <a:rPr lang="en-GB" dirty="0" smtClean="0">
                <a:solidFill>
                  <a:srgbClr val="1C1C1C"/>
                </a:solidFill>
                <a:latin typeface="Twinkl" pitchFamily="50" charset="0"/>
                <a:sym typeface="NTR"/>
              </a:rPr>
              <a:t>When you go on your walk today or in your garden, create your own natural land mark picture. Take a picture and email it to us. </a:t>
            </a:r>
            <a:endParaRPr lang="en-GB" dirty="0">
              <a:solidFill>
                <a:srgbClr val="1C1C1C"/>
              </a:solidFill>
              <a:latin typeface="Twinkl" pitchFamily="50" charset="0"/>
              <a:sym typeface="NTR"/>
            </a:endParaRPr>
          </a:p>
        </p:txBody>
      </p:sp>
      <p:sp>
        <p:nvSpPr>
          <p:cNvPr id="9" name="Rounded Rectangle 8"/>
          <p:cNvSpPr/>
          <p:nvPr/>
        </p:nvSpPr>
        <p:spPr>
          <a:xfrm>
            <a:off x="755650" y="5239910"/>
            <a:ext cx="7632700" cy="852915"/>
          </a:xfrm>
          <a:prstGeom prst="roundRect">
            <a:avLst>
              <a:gd name="adj" fmla="val 20424"/>
            </a:avLst>
          </a:prstGeom>
          <a:solidFill>
            <a:srgbClr val="6D9C6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108000" bIns="108000" rtlCol="0" anchor="ctr">
            <a:noAutofit/>
          </a:bodyPr>
          <a:lstStyle/>
          <a:p>
            <a:pPr marL="228600" lvl="0" indent="-114300" algn="ctr">
              <a:lnSpc>
                <a:spcPct val="90000"/>
              </a:lnSpc>
              <a:buClr>
                <a:srgbClr val="1C1C1C"/>
              </a:buClr>
              <a:buSzPts val="1800"/>
            </a:pPr>
            <a:r>
              <a:rPr lang="en-GB" dirty="0">
                <a:solidFill>
                  <a:schemeClr val="bg1"/>
                </a:solidFill>
                <a:latin typeface="Twinkl" pitchFamily="50" charset="0"/>
                <a:sym typeface="NTR"/>
              </a:rPr>
              <a:t>It reminds us of our connection to nature</a:t>
            </a:r>
            <a:r>
              <a:rPr lang="en-GB" dirty="0" smtClean="0">
                <a:solidFill>
                  <a:schemeClr val="bg1"/>
                </a:solidFill>
                <a:latin typeface="Twinkl" pitchFamily="50" charset="0"/>
                <a:sym typeface="NTR"/>
              </a:rPr>
              <a:t>.</a:t>
            </a:r>
            <a:endParaRPr lang="en-GB" dirty="0">
              <a:solidFill>
                <a:schemeClr val="bg1"/>
              </a:solidFill>
              <a:latin typeface="Twinkl" pitchFamily="50" charset="0"/>
              <a:sym typeface="NTR"/>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6061" y="2769641"/>
            <a:ext cx="2122289" cy="2194639"/>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4405" r="5167"/>
          <a:stretch/>
        </p:blipFill>
        <p:spPr>
          <a:xfrm>
            <a:off x="3542660" y="2769642"/>
            <a:ext cx="2122290" cy="2194639"/>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4725" r="4725"/>
          <a:stretch/>
        </p:blipFill>
        <p:spPr>
          <a:xfrm>
            <a:off x="755650" y="2769641"/>
            <a:ext cx="2122291" cy="2194639"/>
          </a:xfrm>
          <a:prstGeom prst="rect">
            <a:avLst/>
          </a:prstGeom>
        </p:spPr>
      </p:pic>
    </p:spTree>
    <p:extLst>
      <p:ext uri="{BB962C8B-B14F-4D97-AF65-F5344CB8AC3E}">
        <p14:creationId xmlns:p14="http://schemas.microsoft.com/office/powerpoint/2010/main" val="345196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A1786ED3-4A83-4E52-97FB-5BB8F2F68775}" vid="{F1370A2B-D63B-458B-B1CD-13966C425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456</TotalTime>
  <Words>517</Words>
  <Application>Microsoft Office PowerPoint</Application>
  <PresentationFormat>On-screen Show (4:3)</PresentationFormat>
  <Paragraphs>39</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Tuffy</vt:lpstr>
      <vt:lpstr>Arial</vt:lpstr>
      <vt:lpstr>Nirmala UI Semilight</vt:lpstr>
      <vt:lpstr>Twinkl</vt:lpstr>
      <vt:lpstr>NTR</vt:lpstr>
      <vt:lpstr>Calibri</vt:lpstr>
      <vt:lpstr>Office Theme</vt:lpstr>
      <vt:lpstr>PowerPoint Presentation</vt:lpstr>
      <vt:lpstr>PowerPoint Presentation</vt:lpstr>
      <vt:lpstr>PowerPoint Presentation</vt:lpstr>
      <vt:lpstr>PowerPoint Presentation</vt:lpstr>
      <vt:lpstr>Land Art</vt:lpstr>
      <vt:lpstr>Try it yourself!</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Thomas Boughton</dc:creator>
  <cp:lastModifiedBy>Kellie Boyle</cp:lastModifiedBy>
  <cp:revision>34</cp:revision>
  <dcterms:created xsi:type="dcterms:W3CDTF">2019-07-10T09:35:08Z</dcterms:created>
  <dcterms:modified xsi:type="dcterms:W3CDTF">2020-04-13T12:39:13Z</dcterms:modified>
</cp:coreProperties>
</file>