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ah Alsey" initials="RA" lastIdx="1" clrIdx="0">
    <p:extLst>
      <p:ext uri="{19B8F6BF-5375-455C-9EA6-DF929625EA0E}">
        <p15:presenceInfo xmlns:p15="http://schemas.microsoft.com/office/powerpoint/2012/main" userId="a3adc1da9728fa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9E4D6-15E0-4A49-9CC1-251AFD6BEF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7CDDAD-5961-453E-B556-12BB191ECFA6}">
      <dgm:prSet custT="1"/>
      <dgm:spPr/>
      <dgm:t>
        <a:bodyPr/>
        <a:lstStyle/>
        <a:p>
          <a:r>
            <a:rPr lang="en-GB" sz="1700" dirty="0"/>
            <a:t>First draw a grid on each piece of paper. It needs to be an 8x8 grid – you may need to get a grown-up to help you. </a:t>
          </a:r>
          <a:r>
            <a:rPr lang="en-GB" sz="1400" dirty="0"/>
            <a:t>(Don’t worry if the grid boxes are not quite the same size, just try your best!)</a:t>
          </a:r>
          <a:endParaRPr lang="en-US" sz="1400" dirty="0"/>
        </a:p>
      </dgm:t>
    </dgm:pt>
    <dgm:pt modelId="{CFC60097-CBB4-4C33-A3CA-45E8FC4641C3}" type="parTrans" cxnId="{F5A03541-F025-4B15-9E43-4522AE18A72F}">
      <dgm:prSet/>
      <dgm:spPr/>
      <dgm:t>
        <a:bodyPr/>
        <a:lstStyle/>
        <a:p>
          <a:endParaRPr lang="en-US"/>
        </a:p>
      </dgm:t>
    </dgm:pt>
    <dgm:pt modelId="{A39D311D-DF07-4210-B222-46B8AD27164F}" type="sibTrans" cxnId="{F5A03541-F025-4B15-9E43-4522AE18A72F}">
      <dgm:prSet/>
      <dgm:spPr/>
      <dgm:t>
        <a:bodyPr/>
        <a:lstStyle/>
        <a:p>
          <a:endParaRPr lang="en-US"/>
        </a:p>
      </dgm:t>
    </dgm:pt>
    <dgm:pt modelId="{BF90C432-6E69-40D2-92DB-BF1BD6CDACA5}">
      <dgm:prSet custT="1"/>
      <dgm:spPr/>
      <dgm:t>
        <a:bodyPr/>
        <a:lstStyle/>
        <a:p>
          <a:r>
            <a:rPr lang="en-GB" sz="1700" dirty="0"/>
            <a:t>Next label the columns A – H &amp; and the rows 1- 8.  </a:t>
          </a:r>
          <a:endParaRPr lang="en-US" sz="1700" dirty="0"/>
        </a:p>
      </dgm:t>
    </dgm:pt>
    <dgm:pt modelId="{4B25BAA6-D837-431B-92A1-59ACFFB4AC84}" type="parTrans" cxnId="{8E3380B3-8BD3-4C76-A454-7D61C297A48B}">
      <dgm:prSet/>
      <dgm:spPr/>
      <dgm:t>
        <a:bodyPr/>
        <a:lstStyle/>
        <a:p>
          <a:endParaRPr lang="en-US"/>
        </a:p>
      </dgm:t>
    </dgm:pt>
    <dgm:pt modelId="{9C963D5C-7ECF-4223-AD91-6C8CAB9F0EB0}" type="sibTrans" cxnId="{8E3380B3-8BD3-4C76-A454-7D61C297A48B}">
      <dgm:prSet/>
      <dgm:spPr/>
      <dgm:t>
        <a:bodyPr/>
        <a:lstStyle/>
        <a:p>
          <a:endParaRPr lang="en-US"/>
        </a:p>
      </dgm:t>
    </dgm:pt>
    <dgm:pt modelId="{A750347C-E853-46AC-BF64-BFF76544260D}" type="pres">
      <dgm:prSet presAssocID="{2389E4D6-15E0-4A49-9CC1-251AFD6BEFE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96D6AC-CA29-4B2E-BEAE-8C86A85E29BD}" type="pres">
      <dgm:prSet presAssocID="{377CDDAD-5961-453E-B556-12BB191ECFA6}" presName="compNode" presStyleCnt="0"/>
      <dgm:spPr/>
    </dgm:pt>
    <dgm:pt modelId="{40156109-E7C4-40D6-B565-7DB9FA7ECB28}" type="pres">
      <dgm:prSet presAssocID="{377CDDAD-5961-453E-B556-12BB191ECFA6}" presName="bgRect" presStyleLbl="bgShp" presStyleIdx="0" presStyleCnt="2" custLinFactNeighborY="-54435"/>
      <dgm:spPr/>
    </dgm:pt>
    <dgm:pt modelId="{E4F188DD-B1CF-4D21-8579-1B470BEDCEB4}" type="pres">
      <dgm:prSet presAssocID="{377CDDAD-5961-453E-B556-12BB191ECFA6}" presName="iconRect" presStyleLbl="node1" presStyleIdx="0" presStyleCnt="2" custScaleX="169456" custScaleY="171156" custLinFactNeighborX="970" custLinFactNeighborY="-97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</dgm:pt>
    <dgm:pt modelId="{3DE0860F-BFF0-4FF4-AEEA-3B5D9B395F4D}" type="pres">
      <dgm:prSet presAssocID="{377CDDAD-5961-453E-B556-12BB191ECFA6}" presName="spaceRect" presStyleCnt="0"/>
      <dgm:spPr/>
    </dgm:pt>
    <dgm:pt modelId="{4FE97B41-56F8-442D-9A07-E9FEC7AA1222}" type="pres">
      <dgm:prSet presAssocID="{377CDDAD-5961-453E-B556-12BB191ECFA6}" presName="parTx" presStyleLbl="revTx" presStyleIdx="0" presStyleCnt="2" custLinFactNeighborX="0" custLinFactNeighborY="-5335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0E9764AB-DDC7-45E1-BDB7-3B53FA968868}" type="pres">
      <dgm:prSet presAssocID="{A39D311D-DF07-4210-B222-46B8AD27164F}" presName="sibTrans" presStyleCnt="0"/>
      <dgm:spPr/>
    </dgm:pt>
    <dgm:pt modelId="{80244518-F5FC-4EED-8DFA-5984405598DB}" type="pres">
      <dgm:prSet presAssocID="{BF90C432-6E69-40D2-92DB-BF1BD6CDACA5}" presName="compNode" presStyleCnt="0"/>
      <dgm:spPr/>
    </dgm:pt>
    <dgm:pt modelId="{E674C29E-A0E5-4281-908B-414D90101102}" type="pres">
      <dgm:prSet presAssocID="{BF90C432-6E69-40D2-92DB-BF1BD6CDACA5}" presName="bgRect" presStyleLbl="bgShp" presStyleIdx="1" presStyleCnt="2" custLinFactNeighborX="-1157" custLinFactNeighborY="-73633"/>
      <dgm:spPr/>
    </dgm:pt>
    <dgm:pt modelId="{945DBDAB-8673-4A5E-9D31-95587CE949B0}" type="pres">
      <dgm:prSet presAssocID="{BF90C432-6E69-40D2-92DB-BF1BD6CDACA5}" presName="iconRect" presStyleLbl="node1" presStyleIdx="1" presStyleCnt="2" custScaleX="172663" custScaleY="181578" custLinFactY="-31473" custLinFactNeighborX="-3207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</dgm:pt>
    <dgm:pt modelId="{B53432ED-48C1-4FDC-8E06-C2E4DCDC635F}" type="pres">
      <dgm:prSet presAssocID="{BF90C432-6E69-40D2-92DB-BF1BD6CDACA5}" presName="spaceRect" presStyleCnt="0"/>
      <dgm:spPr/>
    </dgm:pt>
    <dgm:pt modelId="{71A2DC88-7B29-46B0-BF21-92BB97B002B7}" type="pres">
      <dgm:prSet presAssocID="{BF90C432-6E69-40D2-92DB-BF1BD6CDACA5}" presName="parTx" presStyleLbl="revTx" presStyleIdx="1" presStyleCnt="2" custLinFactNeighborX="-2232" custLinFactNeighborY="-7451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8E3380B3-8BD3-4C76-A454-7D61C297A48B}" srcId="{2389E4D6-15E0-4A49-9CC1-251AFD6BEFE8}" destId="{BF90C432-6E69-40D2-92DB-BF1BD6CDACA5}" srcOrd="1" destOrd="0" parTransId="{4B25BAA6-D837-431B-92A1-59ACFFB4AC84}" sibTransId="{9C963D5C-7ECF-4223-AD91-6C8CAB9F0EB0}"/>
    <dgm:cxn modelId="{F5A03541-F025-4B15-9E43-4522AE18A72F}" srcId="{2389E4D6-15E0-4A49-9CC1-251AFD6BEFE8}" destId="{377CDDAD-5961-453E-B556-12BB191ECFA6}" srcOrd="0" destOrd="0" parTransId="{CFC60097-CBB4-4C33-A3CA-45E8FC4641C3}" sibTransId="{A39D311D-DF07-4210-B222-46B8AD27164F}"/>
    <dgm:cxn modelId="{FA6BD817-56E8-4F40-AED5-E20A57B4CA7E}" type="presOf" srcId="{2389E4D6-15E0-4A49-9CC1-251AFD6BEFE8}" destId="{A750347C-E853-46AC-BF64-BFF76544260D}" srcOrd="0" destOrd="0" presId="urn:microsoft.com/office/officeart/2018/2/layout/IconVerticalSolidList"/>
    <dgm:cxn modelId="{3C7E6FDC-4917-4597-95AE-ECC8EAFA4117}" type="presOf" srcId="{377CDDAD-5961-453E-B556-12BB191ECFA6}" destId="{4FE97B41-56F8-442D-9A07-E9FEC7AA1222}" srcOrd="0" destOrd="0" presId="urn:microsoft.com/office/officeart/2018/2/layout/IconVerticalSolidList"/>
    <dgm:cxn modelId="{67C36432-93CB-487E-ACE6-9E9AB30BA508}" type="presOf" srcId="{BF90C432-6E69-40D2-92DB-BF1BD6CDACA5}" destId="{71A2DC88-7B29-46B0-BF21-92BB97B002B7}" srcOrd="0" destOrd="0" presId="urn:microsoft.com/office/officeart/2018/2/layout/IconVerticalSolidList"/>
    <dgm:cxn modelId="{F070B334-672F-4C56-90B1-37B45C254BE3}" type="presParOf" srcId="{A750347C-E853-46AC-BF64-BFF76544260D}" destId="{FF96D6AC-CA29-4B2E-BEAE-8C86A85E29BD}" srcOrd="0" destOrd="0" presId="urn:microsoft.com/office/officeart/2018/2/layout/IconVerticalSolidList"/>
    <dgm:cxn modelId="{0996FBD3-1D6E-4492-8BFE-BD20D4B329F0}" type="presParOf" srcId="{FF96D6AC-CA29-4B2E-BEAE-8C86A85E29BD}" destId="{40156109-E7C4-40D6-B565-7DB9FA7ECB28}" srcOrd="0" destOrd="0" presId="urn:microsoft.com/office/officeart/2018/2/layout/IconVerticalSolidList"/>
    <dgm:cxn modelId="{C8653E39-6125-40FD-A0E5-FA8BCB5A0E34}" type="presParOf" srcId="{FF96D6AC-CA29-4B2E-BEAE-8C86A85E29BD}" destId="{E4F188DD-B1CF-4D21-8579-1B470BEDCEB4}" srcOrd="1" destOrd="0" presId="urn:microsoft.com/office/officeart/2018/2/layout/IconVerticalSolidList"/>
    <dgm:cxn modelId="{A71A805A-2180-48FF-97EB-910889769C4A}" type="presParOf" srcId="{FF96D6AC-CA29-4B2E-BEAE-8C86A85E29BD}" destId="{3DE0860F-BFF0-4FF4-AEEA-3B5D9B395F4D}" srcOrd="2" destOrd="0" presId="urn:microsoft.com/office/officeart/2018/2/layout/IconVerticalSolidList"/>
    <dgm:cxn modelId="{F51F93CE-2003-4C12-BF47-769E99559646}" type="presParOf" srcId="{FF96D6AC-CA29-4B2E-BEAE-8C86A85E29BD}" destId="{4FE97B41-56F8-442D-9A07-E9FEC7AA1222}" srcOrd="3" destOrd="0" presId="urn:microsoft.com/office/officeart/2018/2/layout/IconVerticalSolidList"/>
    <dgm:cxn modelId="{7A8E7055-F2CB-46D0-9C4A-06738E21CD94}" type="presParOf" srcId="{A750347C-E853-46AC-BF64-BFF76544260D}" destId="{0E9764AB-DDC7-45E1-BDB7-3B53FA968868}" srcOrd="1" destOrd="0" presId="urn:microsoft.com/office/officeart/2018/2/layout/IconVerticalSolidList"/>
    <dgm:cxn modelId="{D3D10A0F-E707-4E5D-A23A-4455FB91332F}" type="presParOf" srcId="{A750347C-E853-46AC-BF64-BFF76544260D}" destId="{80244518-F5FC-4EED-8DFA-5984405598DB}" srcOrd="2" destOrd="0" presId="urn:microsoft.com/office/officeart/2018/2/layout/IconVerticalSolidList"/>
    <dgm:cxn modelId="{BFD67B3A-4536-429E-827F-572E8E3F814D}" type="presParOf" srcId="{80244518-F5FC-4EED-8DFA-5984405598DB}" destId="{E674C29E-A0E5-4281-908B-414D90101102}" srcOrd="0" destOrd="0" presId="urn:microsoft.com/office/officeart/2018/2/layout/IconVerticalSolidList"/>
    <dgm:cxn modelId="{C5515B53-A8E4-46BB-B9DC-9EEA93287E9C}" type="presParOf" srcId="{80244518-F5FC-4EED-8DFA-5984405598DB}" destId="{945DBDAB-8673-4A5E-9D31-95587CE949B0}" srcOrd="1" destOrd="0" presId="urn:microsoft.com/office/officeart/2018/2/layout/IconVerticalSolidList"/>
    <dgm:cxn modelId="{B6E196A8-DC6A-4394-B5C5-13B24C42FD59}" type="presParOf" srcId="{80244518-F5FC-4EED-8DFA-5984405598DB}" destId="{B53432ED-48C1-4FDC-8E06-C2E4DCDC635F}" srcOrd="2" destOrd="0" presId="urn:microsoft.com/office/officeart/2018/2/layout/IconVerticalSolidList"/>
    <dgm:cxn modelId="{0892FDC6-1E6E-4AD3-B465-F6A94475A81F}" type="presParOf" srcId="{80244518-F5FC-4EED-8DFA-5984405598DB}" destId="{71A2DC88-7B29-46B0-BF21-92BB97B002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pass-direction-navigation-travel-129955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dministrative_geography_of_the_United_Kingdom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kropulos.blogspot.com/2010/06/riff-on-grids-and-maps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8B79AB-1C8C-4C40-8AC6-6D6E14231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42" b="23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7A2F6-F055-4687-8E40-7A35B2FFD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896" y="343546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Britannic Bold" panose="020B0903060703020204" pitchFamily="34" charset="0"/>
              </a:rPr>
              <a:t>Geography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C8EB0C-B3C1-475F-B730-8EA86A9E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0965" y="2719118"/>
            <a:ext cx="5447985" cy="27264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The world around us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Our geography this term will be all about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Using and making maps and</a:t>
            </a:r>
          </a:p>
          <a:p>
            <a:pPr algn="ctr"/>
            <a:r>
              <a:rPr lang="en-GB" dirty="0"/>
              <a:t>Understanding land use</a:t>
            </a:r>
          </a:p>
        </p:txBody>
      </p:sp>
    </p:spTree>
    <p:extLst>
      <p:ext uri="{BB962C8B-B14F-4D97-AF65-F5344CB8AC3E}">
        <p14:creationId xmlns:p14="http://schemas.microsoft.com/office/powerpoint/2010/main" val="365278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91902-10A8-414A-A803-0141FBB0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have a quick quiz to see what we can remember from last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7ACDE-F7F3-4F9F-BAED-C05E17BAE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 the four cardinal points on a compass?</a:t>
            </a:r>
          </a:p>
          <a:p>
            <a:r>
              <a:rPr lang="en-GB" dirty="0"/>
              <a:t>What does a map show us?</a:t>
            </a:r>
          </a:p>
          <a:p>
            <a:r>
              <a:rPr lang="en-GB" dirty="0"/>
              <a:t>Which type of map would show us all the towns and counties in our country?</a:t>
            </a:r>
          </a:p>
          <a:p>
            <a:r>
              <a:rPr lang="en-GB" dirty="0"/>
              <a:t> Give one example of a mnemonic you could use to remember the four cardinal points on a compass.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4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91902-10A8-414A-A803-0141FBB0C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have a quick quiz to see what we can remember from last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7ACDE-F7F3-4F9F-BAED-C05E17BAE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Name the four cardinal points on a compass?</a:t>
            </a:r>
          </a:p>
          <a:p>
            <a:r>
              <a:rPr lang="en-GB" dirty="0">
                <a:solidFill>
                  <a:srgbClr val="FF0000"/>
                </a:solidFill>
              </a:rPr>
              <a:t>North, South, East and West (in any order)</a:t>
            </a:r>
          </a:p>
          <a:p>
            <a:r>
              <a:rPr lang="en-GB" dirty="0"/>
              <a:t>What does a map show us?</a:t>
            </a:r>
          </a:p>
          <a:p>
            <a:r>
              <a:rPr lang="en-GB" dirty="0">
                <a:solidFill>
                  <a:srgbClr val="FF0000"/>
                </a:solidFill>
              </a:rPr>
              <a:t>Where places and things are.</a:t>
            </a:r>
          </a:p>
          <a:p>
            <a:r>
              <a:rPr lang="en-GB" dirty="0"/>
              <a:t>Which type of map would show us all the towns and counties in our country?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A UK map</a:t>
            </a:r>
            <a:endParaRPr lang="en-GB" dirty="0"/>
          </a:p>
          <a:p>
            <a:r>
              <a:rPr lang="en-GB" dirty="0"/>
              <a:t>Give one example of a mnemonic you could use to remember the four cardinal points on a compass. </a:t>
            </a:r>
          </a:p>
          <a:p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FF0000"/>
                </a:solidFill>
              </a:rPr>
              <a:t>ever 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rgbClr val="FF0000"/>
                </a:solidFill>
              </a:rPr>
              <a:t>at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hredded </a:t>
            </a:r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dirty="0">
                <a:solidFill>
                  <a:srgbClr val="FF0000"/>
                </a:solidFill>
              </a:rPr>
              <a:t>heat (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FF0000"/>
                </a:solidFill>
              </a:rPr>
              <a:t>orth, </a:t>
            </a:r>
            <a:r>
              <a:rPr lang="en-GB" b="1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rgbClr val="FF0000"/>
                </a:solidFill>
              </a:rPr>
              <a:t>ast,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outh, </a:t>
            </a:r>
            <a:r>
              <a:rPr lang="en-GB" b="1" dirty="0">
                <a:solidFill>
                  <a:srgbClr val="FF0000"/>
                </a:solidFill>
              </a:rPr>
              <a:t>W</a:t>
            </a:r>
            <a:r>
              <a:rPr lang="en-GB" dirty="0">
                <a:solidFill>
                  <a:srgbClr val="FF0000"/>
                </a:solidFill>
              </a:rPr>
              <a:t>est)</a:t>
            </a:r>
          </a:p>
          <a:p>
            <a:endParaRPr lang="en-GB" dirty="0"/>
          </a:p>
        </p:txBody>
      </p:sp>
      <p:pic>
        <p:nvPicPr>
          <p:cNvPr id="4" name="Content Placeholder 4" descr="A clock that is on a pole&#10;&#10;Description automatically generated">
            <a:extLst>
              <a:ext uri="{FF2B5EF4-FFF2-40B4-BE49-F238E27FC236}">
                <a16:creationId xmlns:a16="http://schemas.microsoft.com/office/drawing/2014/main" xmlns="" id="{F32182C3-30FD-4839-9FAA-466B37A2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26740" y="1033284"/>
            <a:ext cx="2837731" cy="2581324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A69FD248-58C4-4D6A-B33A-7108D7C99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1150082" y="5381336"/>
            <a:ext cx="991604" cy="14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2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50766-7804-48B2-9F61-9B87F39F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Today we are going to learn about using a grid – this will help us use maps successfully!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1F82082-1B93-4F22-A9D9-D587610E3F43}"/>
              </a:ext>
            </a:extLst>
          </p:cNvPr>
          <p:cNvSpPr/>
          <p:nvPr/>
        </p:nvSpPr>
        <p:spPr>
          <a:xfrm>
            <a:off x="3115140" y="1513167"/>
            <a:ext cx="6140741" cy="30379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How are grid squares on a map useful?</a:t>
            </a:r>
          </a:p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339DD6-872D-4E9C-8579-DAED41DC8128}"/>
              </a:ext>
            </a:extLst>
          </p:cNvPr>
          <p:cNvSpPr txBox="1"/>
          <p:nvPr/>
        </p:nvSpPr>
        <p:spPr>
          <a:xfrm>
            <a:off x="1459745" y="5160167"/>
            <a:ext cx="1038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could talk to your adult, brother, sister, the dog, the cat and come up with some ideas!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xmlns="" id="{EEBADAAC-28BE-4ABB-94C2-514F870B8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319" y="48030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0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4D05D-35D0-4180-B4E9-598B102E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grid squares on a map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4A128-7D9F-4F23-9AA5-EA9E16CE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They help us locate (find) places and things on a map.</a:t>
            </a:r>
          </a:p>
          <a:p>
            <a:r>
              <a:rPr lang="en-GB" dirty="0"/>
              <a:t>We can use them to tell others how to find a place or thing on a map.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else did you come up with?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B4A279BE-6D2F-488B-AB17-A29FCB53B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72325" y="3178097"/>
            <a:ext cx="3956592" cy="316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CEA46-648C-45A5-B673-A8E53B14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we are going to use a grid to play a game - Battleships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7858A-D28A-4528-8366-97966F7C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You will need:</a:t>
            </a:r>
          </a:p>
          <a:p>
            <a:r>
              <a:rPr lang="en-GB" dirty="0"/>
              <a:t>Two pieces of paper</a:t>
            </a:r>
          </a:p>
          <a:p>
            <a:r>
              <a:rPr lang="en-GB" dirty="0"/>
              <a:t>A ruler or a book with a straight edge you can use as a ruler!</a:t>
            </a:r>
          </a:p>
          <a:p>
            <a:r>
              <a:rPr lang="en-GB" dirty="0"/>
              <a:t>A pencil</a:t>
            </a:r>
          </a:p>
          <a:p>
            <a:r>
              <a:rPr lang="en-GB" dirty="0"/>
              <a:t>6 small objects from around your house – like a paperclip, a rubber, a pencil etc</a:t>
            </a:r>
          </a:p>
          <a:p>
            <a:r>
              <a:rPr lang="en-GB" dirty="0"/>
              <a:t>A large book that can stand up between you and your partner</a:t>
            </a:r>
          </a:p>
          <a:p>
            <a:r>
              <a:rPr lang="en-GB" dirty="0"/>
              <a:t>A partner – someone to play your game with!</a:t>
            </a:r>
          </a:p>
        </p:txBody>
      </p:sp>
    </p:spTree>
    <p:extLst>
      <p:ext uri="{BB962C8B-B14F-4D97-AF65-F5344CB8AC3E}">
        <p14:creationId xmlns:p14="http://schemas.microsoft.com/office/powerpoint/2010/main" val="15932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51C78D6-FC55-4C2E-9A7C-F85EEA280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926ABA4-C8CE-4D75-AC96-BAC602AFF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-3482"/>
            <a:ext cx="5463940" cy="6861482"/>
          </a:xfrm>
          <a:custGeom>
            <a:avLst/>
            <a:gdLst>
              <a:gd name="connsiteX0" fmla="*/ 5463940 w 5463940"/>
              <a:gd name="connsiteY0" fmla="*/ 0 h 6861482"/>
              <a:gd name="connsiteX1" fmla="*/ 792388 w 5463940"/>
              <a:gd name="connsiteY1" fmla="*/ 0 h 6861482"/>
              <a:gd name="connsiteX2" fmla="*/ 807288 w 5463940"/>
              <a:gd name="connsiteY2" fmla="*/ 23688 h 6861482"/>
              <a:gd name="connsiteX3" fmla="*/ 847167 w 5463940"/>
              <a:gd name="connsiteY3" fmla="*/ 52392 h 6861482"/>
              <a:gd name="connsiteX4" fmla="*/ 861906 w 5463940"/>
              <a:gd name="connsiteY4" fmla="*/ 104693 h 6861482"/>
              <a:gd name="connsiteX5" fmla="*/ 891809 w 5463940"/>
              <a:gd name="connsiteY5" fmla="*/ 314763 h 6861482"/>
              <a:gd name="connsiteX6" fmla="*/ 883105 w 5463940"/>
              <a:gd name="connsiteY6" fmla="*/ 361124 h 6861482"/>
              <a:gd name="connsiteX7" fmla="*/ 839062 w 5463940"/>
              <a:gd name="connsiteY7" fmla="*/ 423850 h 6861482"/>
              <a:gd name="connsiteX8" fmla="*/ 804620 w 5463940"/>
              <a:gd name="connsiteY8" fmla="*/ 560313 h 6861482"/>
              <a:gd name="connsiteX9" fmla="*/ 736357 w 5463940"/>
              <a:gd name="connsiteY9" fmla="*/ 760897 h 6861482"/>
              <a:gd name="connsiteX10" fmla="*/ 701931 w 5463940"/>
              <a:gd name="connsiteY10" fmla="*/ 821285 h 6861482"/>
              <a:gd name="connsiteX11" fmla="*/ 730099 w 5463940"/>
              <a:gd name="connsiteY11" fmla="*/ 854014 h 6861482"/>
              <a:gd name="connsiteX12" fmla="*/ 828340 w 5463940"/>
              <a:gd name="connsiteY12" fmla="*/ 1080052 h 6861482"/>
              <a:gd name="connsiteX13" fmla="*/ 700490 w 5463940"/>
              <a:gd name="connsiteY13" fmla="*/ 1372761 h 6861482"/>
              <a:gd name="connsiteX14" fmla="*/ 632708 w 5463940"/>
              <a:gd name="connsiteY14" fmla="*/ 1466109 h 6861482"/>
              <a:gd name="connsiteX15" fmla="*/ 768641 w 5463940"/>
              <a:gd name="connsiteY15" fmla="*/ 1459414 h 6861482"/>
              <a:gd name="connsiteX16" fmla="*/ 819196 w 5463940"/>
              <a:gd name="connsiteY16" fmla="*/ 1556554 h 6861482"/>
              <a:gd name="connsiteX17" fmla="*/ 841602 w 5463940"/>
              <a:gd name="connsiteY17" fmla="*/ 1606217 h 6861482"/>
              <a:gd name="connsiteX18" fmla="*/ 979741 w 5463940"/>
              <a:gd name="connsiteY18" fmla="*/ 1914129 h 6861482"/>
              <a:gd name="connsiteX19" fmla="*/ 961586 w 5463940"/>
              <a:gd name="connsiteY19" fmla="*/ 2014028 h 6861482"/>
              <a:gd name="connsiteX20" fmla="*/ 763580 w 5463940"/>
              <a:gd name="connsiteY20" fmla="*/ 2524080 h 6861482"/>
              <a:gd name="connsiteX21" fmla="*/ 993601 w 5463940"/>
              <a:gd name="connsiteY21" fmla="*/ 2596949 h 6861482"/>
              <a:gd name="connsiteX22" fmla="*/ 1013917 w 5463940"/>
              <a:gd name="connsiteY22" fmla="*/ 2810127 h 6861482"/>
              <a:gd name="connsiteX23" fmla="*/ 1136989 w 5463940"/>
              <a:gd name="connsiteY23" fmla="*/ 3024678 h 6861482"/>
              <a:gd name="connsiteX24" fmla="*/ 1259967 w 5463940"/>
              <a:gd name="connsiteY24" fmla="*/ 3181568 h 6861482"/>
              <a:gd name="connsiteX25" fmla="*/ 1265794 w 5463940"/>
              <a:gd name="connsiteY25" fmla="*/ 3198166 h 6861482"/>
              <a:gd name="connsiteX26" fmla="*/ 1265717 w 5463940"/>
              <a:gd name="connsiteY26" fmla="*/ 3204655 h 6861482"/>
              <a:gd name="connsiteX27" fmla="*/ 1288242 w 5463940"/>
              <a:gd name="connsiteY27" fmla="*/ 3274732 h 6861482"/>
              <a:gd name="connsiteX28" fmla="*/ 1291297 w 5463940"/>
              <a:gd name="connsiteY28" fmla="*/ 3279721 h 6861482"/>
              <a:gd name="connsiteX29" fmla="*/ 1314272 w 5463940"/>
              <a:gd name="connsiteY29" fmla="*/ 3363918 h 6861482"/>
              <a:gd name="connsiteX30" fmla="*/ 1319860 w 5463940"/>
              <a:gd name="connsiteY30" fmla="*/ 3393684 h 6861482"/>
              <a:gd name="connsiteX31" fmla="*/ 1316519 w 5463940"/>
              <a:gd name="connsiteY31" fmla="*/ 3405686 h 6861482"/>
              <a:gd name="connsiteX32" fmla="*/ 1288529 w 5463940"/>
              <a:gd name="connsiteY32" fmla="*/ 3445525 h 6861482"/>
              <a:gd name="connsiteX33" fmla="*/ 1242782 w 5463940"/>
              <a:gd name="connsiteY33" fmla="*/ 3705028 h 6861482"/>
              <a:gd name="connsiteX34" fmla="*/ 1286485 w 5463940"/>
              <a:gd name="connsiteY34" fmla="*/ 3747325 h 6861482"/>
              <a:gd name="connsiteX35" fmla="*/ 1292276 w 5463940"/>
              <a:gd name="connsiteY35" fmla="*/ 3757935 h 6861482"/>
              <a:gd name="connsiteX36" fmla="*/ 1295640 w 5463940"/>
              <a:gd name="connsiteY36" fmla="*/ 3771718 h 6861482"/>
              <a:gd name="connsiteX37" fmla="*/ 1297165 w 5463940"/>
              <a:gd name="connsiteY37" fmla="*/ 3800021 h 6861482"/>
              <a:gd name="connsiteX38" fmla="*/ 1175354 w 5463940"/>
              <a:gd name="connsiteY38" fmla="*/ 3860429 h 6861482"/>
              <a:gd name="connsiteX39" fmla="*/ 1307283 w 5463940"/>
              <a:gd name="connsiteY39" fmla="*/ 4017890 h 6861482"/>
              <a:gd name="connsiteX40" fmla="*/ 1296662 w 5463940"/>
              <a:gd name="connsiteY40" fmla="*/ 4042035 h 6861482"/>
              <a:gd name="connsiteX41" fmla="*/ 1272882 w 5463940"/>
              <a:gd name="connsiteY41" fmla="*/ 4153970 h 6861482"/>
              <a:gd name="connsiteX42" fmla="*/ 1262688 w 5463940"/>
              <a:gd name="connsiteY42" fmla="*/ 4216187 h 6861482"/>
              <a:gd name="connsiteX43" fmla="*/ 1264417 w 5463940"/>
              <a:gd name="connsiteY43" fmla="*/ 4216187 h 6861482"/>
              <a:gd name="connsiteX44" fmla="*/ 1262699 w 5463940"/>
              <a:gd name="connsiteY44" fmla="*/ 4228245 h 6861482"/>
              <a:gd name="connsiteX45" fmla="*/ 1261091 w 5463940"/>
              <a:gd name="connsiteY45" fmla="*/ 4239616 h 6861482"/>
              <a:gd name="connsiteX46" fmla="*/ 1260815 w 5463940"/>
              <a:gd name="connsiteY46" fmla="*/ 4241609 h 6861482"/>
              <a:gd name="connsiteX47" fmla="*/ 1260967 w 5463940"/>
              <a:gd name="connsiteY47" fmla="*/ 4240495 h 6861482"/>
              <a:gd name="connsiteX48" fmla="*/ 1261091 w 5463940"/>
              <a:gd name="connsiteY48" fmla="*/ 4239616 h 6861482"/>
              <a:gd name="connsiteX49" fmla="*/ 1261469 w 5463940"/>
              <a:gd name="connsiteY49" fmla="*/ 4236887 h 6861482"/>
              <a:gd name="connsiteX50" fmla="*/ 1256626 w 5463940"/>
              <a:gd name="connsiteY50" fmla="*/ 4265601 h 6861482"/>
              <a:gd name="connsiteX51" fmla="*/ 1248755 w 5463940"/>
              <a:gd name="connsiteY51" fmla="*/ 4319440 h 6861482"/>
              <a:gd name="connsiteX52" fmla="*/ 1247265 w 5463940"/>
              <a:gd name="connsiteY52" fmla="*/ 4327380 h 6861482"/>
              <a:gd name="connsiteX53" fmla="*/ 1237396 w 5463940"/>
              <a:gd name="connsiteY53" fmla="*/ 4327380 h 6861482"/>
              <a:gd name="connsiteX54" fmla="*/ 1217455 w 5463940"/>
              <a:gd name="connsiteY54" fmla="*/ 4371063 h 6861482"/>
              <a:gd name="connsiteX55" fmla="*/ 1141096 w 5463940"/>
              <a:gd name="connsiteY55" fmla="*/ 4440302 h 6861482"/>
              <a:gd name="connsiteX56" fmla="*/ 987553 w 5463940"/>
              <a:gd name="connsiteY56" fmla="*/ 4640688 h 6861482"/>
              <a:gd name="connsiteX57" fmla="*/ 649254 w 5463940"/>
              <a:gd name="connsiteY57" fmla="*/ 5463560 h 6861482"/>
              <a:gd name="connsiteX58" fmla="*/ 542839 w 5463940"/>
              <a:gd name="connsiteY58" fmla="*/ 5729320 h 6861482"/>
              <a:gd name="connsiteX59" fmla="*/ 629662 w 5463940"/>
              <a:gd name="connsiteY59" fmla="*/ 5793573 h 6861482"/>
              <a:gd name="connsiteX60" fmla="*/ 476494 w 5463940"/>
              <a:gd name="connsiteY60" fmla="*/ 6082357 h 6861482"/>
              <a:gd name="connsiteX61" fmla="*/ 295356 w 5463940"/>
              <a:gd name="connsiteY61" fmla="*/ 6405892 h 6861482"/>
              <a:gd name="connsiteX62" fmla="*/ 21866 w 5463940"/>
              <a:gd name="connsiteY62" fmla="*/ 6831011 h 6861482"/>
              <a:gd name="connsiteX63" fmla="*/ 0 w 5463940"/>
              <a:gd name="connsiteY63" fmla="*/ 6861482 h 6861482"/>
              <a:gd name="connsiteX64" fmla="*/ 5463940 w 5463940"/>
              <a:gd name="connsiteY64" fmla="*/ 6861482 h 686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63940" h="6861482">
                <a:moveTo>
                  <a:pt x="5463940" y="0"/>
                </a:moveTo>
                <a:lnTo>
                  <a:pt x="792388" y="0"/>
                </a:lnTo>
                <a:lnTo>
                  <a:pt x="807288" y="23688"/>
                </a:lnTo>
                <a:cubicBezTo>
                  <a:pt x="818348" y="36363"/>
                  <a:pt x="831351" y="46345"/>
                  <a:pt x="847167" y="52392"/>
                </a:cubicBezTo>
                <a:cubicBezTo>
                  <a:pt x="862365" y="58007"/>
                  <a:pt x="867376" y="78523"/>
                  <a:pt x="861906" y="104693"/>
                </a:cubicBezTo>
                <a:cubicBezTo>
                  <a:pt x="843817" y="191375"/>
                  <a:pt x="858534" y="258432"/>
                  <a:pt x="891809" y="314763"/>
                </a:cubicBezTo>
                <a:cubicBezTo>
                  <a:pt x="903576" y="334407"/>
                  <a:pt x="899159" y="347903"/>
                  <a:pt x="883105" y="361124"/>
                </a:cubicBezTo>
                <a:cubicBezTo>
                  <a:pt x="864669" y="375704"/>
                  <a:pt x="850327" y="397046"/>
                  <a:pt x="839062" y="423850"/>
                </a:cubicBezTo>
                <a:cubicBezTo>
                  <a:pt x="820568" y="467166"/>
                  <a:pt x="811859" y="513531"/>
                  <a:pt x="804620" y="560313"/>
                </a:cubicBezTo>
                <a:cubicBezTo>
                  <a:pt x="793378" y="633687"/>
                  <a:pt x="780112" y="704450"/>
                  <a:pt x="736357" y="760897"/>
                </a:cubicBezTo>
                <a:cubicBezTo>
                  <a:pt x="723332" y="778040"/>
                  <a:pt x="712885" y="799992"/>
                  <a:pt x="701931" y="821285"/>
                </a:cubicBezTo>
                <a:cubicBezTo>
                  <a:pt x="705425" y="839840"/>
                  <a:pt x="714063" y="852486"/>
                  <a:pt x="730099" y="854014"/>
                </a:cubicBezTo>
                <a:cubicBezTo>
                  <a:pt x="832163" y="864105"/>
                  <a:pt x="827638" y="966113"/>
                  <a:pt x="828340" y="1080052"/>
                </a:cubicBezTo>
                <a:cubicBezTo>
                  <a:pt x="829412" y="1221065"/>
                  <a:pt x="771840" y="1300280"/>
                  <a:pt x="700490" y="1372761"/>
                </a:cubicBezTo>
                <a:cubicBezTo>
                  <a:pt x="676074" y="1397333"/>
                  <a:pt x="640472" y="1405223"/>
                  <a:pt x="632708" y="1466109"/>
                </a:cubicBezTo>
                <a:cubicBezTo>
                  <a:pt x="675330" y="1511622"/>
                  <a:pt x="723920" y="1454776"/>
                  <a:pt x="768641" y="1459414"/>
                </a:cubicBezTo>
                <a:cubicBezTo>
                  <a:pt x="805594" y="1463610"/>
                  <a:pt x="865476" y="1442049"/>
                  <a:pt x="819196" y="1556554"/>
                </a:cubicBezTo>
                <a:cubicBezTo>
                  <a:pt x="805723" y="1590108"/>
                  <a:pt x="823233" y="1607581"/>
                  <a:pt x="841602" y="1606217"/>
                </a:cubicBezTo>
                <a:cubicBezTo>
                  <a:pt x="990393" y="1592503"/>
                  <a:pt x="928704" y="1817105"/>
                  <a:pt x="979741" y="1914129"/>
                </a:cubicBezTo>
                <a:cubicBezTo>
                  <a:pt x="994130" y="1940125"/>
                  <a:pt x="981845" y="1995898"/>
                  <a:pt x="961586" y="2014028"/>
                </a:cubicBezTo>
                <a:cubicBezTo>
                  <a:pt x="833010" y="2130710"/>
                  <a:pt x="821559" y="2335317"/>
                  <a:pt x="763580" y="2524080"/>
                </a:cubicBezTo>
                <a:cubicBezTo>
                  <a:pt x="834503" y="2575904"/>
                  <a:pt x="917665" y="2570407"/>
                  <a:pt x="993601" y="2596949"/>
                </a:cubicBezTo>
                <a:cubicBezTo>
                  <a:pt x="1072474" y="2624324"/>
                  <a:pt x="1073570" y="2658988"/>
                  <a:pt x="1013917" y="2810127"/>
                </a:cubicBezTo>
                <a:cubicBezTo>
                  <a:pt x="1181198" y="2798901"/>
                  <a:pt x="1181198" y="2798901"/>
                  <a:pt x="1136989" y="3024678"/>
                </a:cubicBezTo>
                <a:cubicBezTo>
                  <a:pt x="1180902" y="3020054"/>
                  <a:pt x="1224298" y="3088781"/>
                  <a:pt x="1259967" y="3181568"/>
                </a:cubicBezTo>
                <a:lnTo>
                  <a:pt x="1265794" y="3198166"/>
                </a:lnTo>
                <a:lnTo>
                  <a:pt x="1265717" y="3204655"/>
                </a:lnTo>
                <a:cubicBezTo>
                  <a:pt x="1268733" y="3236251"/>
                  <a:pt x="1277862" y="3256804"/>
                  <a:pt x="1288242" y="3274732"/>
                </a:cubicBezTo>
                <a:lnTo>
                  <a:pt x="1291297" y="3279721"/>
                </a:lnTo>
                <a:lnTo>
                  <a:pt x="1314272" y="3363918"/>
                </a:lnTo>
                <a:lnTo>
                  <a:pt x="1319860" y="3393684"/>
                </a:lnTo>
                <a:lnTo>
                  <a:pt x="1316519" y="3405686"/>
                </a:lnTo>
                <a:cubicBezTo>
                  <a:pt x="1310372" y="3418102"/>
                  <a:pt x="1301211" y="3431228"/>
                  <a:pt x="1288529" y="3445525"/>
                </a:cubicBezTo>
                <a:cubicBezTo>
                  <a:pt x="1161348" y="3588143"/>
                  <a:pt x="1146805" y="3608961"/>
                  <a:pt x="1242782" y="3705028"/>
                </a:cubicBezTo>
                <a:lnTo>
                  <a:pt x="1286485" y="3747325"/>
                </a:lnTo>
                <a:lnTo>
                  <a:pt x="1292276" y="3757935"/>
                </a:lnTo>
                <a:lnTo>
                  <a:pt x="1295640" y="3771718"/>
                </a:lnTo>
                <a:cubicBezTo>
                  <a:pt x="1296144" y="3781009"/>
                  <a:pt x="1296074" y="3791627"/>
                  <a:pt x="1297165" y="3800021"/>
                </a:cubicBezTo>
                <a:cubicBezTo>
                  <a:pt x="1261584" y="3834526"/>
                  <a:pt x="1216509" y="3777846"/>
                  <a:pt x="1175354" y="3860429"/>
                </a:cubicBezTo>
                <a:lnTo>
                  <a:pt x="1307283" y="4017890"/>
                </a:lnTo>
                <a:lnTo>
                  <a:pt x="1296662" y="4042035"/>
                </a:lnTo>
                <a:cubicBezTo>
                  <a:pt x="1285446" y="4076730"/>
                  <a:pt x="1278762" y="4115040"/>
                  <a:pt x="1272882" y="4153970"/>
                </a:cubicBezTo>
                <a:lnTo>
                  <a:pt x="1262688" y="4216187"/>
                </a:lnTo>
                <a:lnTo>
                  <a:pt x="1264417" y="4216187"/>
                </a:lnTo>
                <a:lnTo>
                  <a:pt x="1262699" y="4228245"/>
                </a:lnTo>
                <a:lnTo>
                  <a:pt x="1261091" y="4239616"/>
                </a:lnTo>
                <a:lnTo>
                  <a:pt x="1260815" y="4241609"/>
                </a:lnTo>
                <a:cubicBezTo>
                  <a:pt x="1260689" y="4242505"/>
                  <a:pt x="1260696" y="4242428"/>
                  <a:pt x="1260967" y="4240495"/>
                </a:cubicBezTo>
                <a:lnTo>
                  <a:pt x="1261091" y="4239616"/>
                </a:lnTo>
                <a:lnTo>
                  <a:pt x="1261469" y="4236887"/>
                </a:lnTo>
                <a:cubicBezTo>
                  <a:pt x="1262532" y="4229054"/>
                  <a:pt x="1263675" y="4219786"/>
                  <a:pt x="1256626" y="4265601"/>
                </a:cubicBezTo>
                <a:cubicBezTo>
                  <a:pt x="1256291" y="4267782"/>
                  <a:pt x="1251762" y="4300784"/>
                  <a:pt x="1248755" y="4319440"/>
                </a:cubicBezTo>
                <a:lnTo>
                  <a:pt x="1247265" y="4327380"/>
                </a:lnTo>
                <a:lnTo>
                  <a:pt x="1237396" y="4327380"/>
                </a:lnTo>
                <a:lnTo>
                  <a:pt x="1217455" y="4371063"/>
                </a:lnTo>
                <a:cubicBezTo>
                  <a:pt x="1199891" y="4400506"/>
                  <a:pt x="1175680" y="4424583"/>
                  <a:pt x="1141096" y="4440302"/>
                </a:cubicBezTo>
                <a:cubicBezTo>
                  <a:pt x="1069946" y="4473150"/>
                  <a:pt x="1038303" y="4575550"/>
                  <a:pt x="987553" y="4640688"/>
                </a:cubicBezTo>
                <a:cubicBezTo>
                  <a:pt x="810580" y="4866180"/>
                  <a:pt x="695846" y="5129308"/>
                  <a:pt x="649254" y="5463560"/>
                </a:cubicBezTo>
                <a:cubicBezTo>
                  <a:pt x="636193" y="5556007"/>
                  <a:pt x="578841" y="5642157"/>
                  <a:pt x="542839" y="5729320"/>
                </a:cubicBezTo>
                <a:cubicBezTo>
                  <a:pt x="563420" y="5782527"/>
                  <a:pt x="660486" y="5634705"/>
                  <a:pt x="629662" y="5793573"/>
                </a:cubicBezTo>
                <a:cubicBezTo>
                  <a:pt x="606320" y="5913360"/>
                  <a:pt x="539304" y="6000311"/>
                  <a:pt x="476494" y="6082357"/>
                </a:cubicBezTo>
                <a:cubicBezTo>
                  <a:pt x="404358" y="6175982"/>
                  <a:pt x="324070" y="6256850"/>
                  <a:pt x="295356" y="6405892"/>
                </a:cubicBezTo>
                <a:cubicBezTo>
                  <a:pt x="293791" y="6413841"/>
                  <a:pt x="198424" y="6580901"/>
                  <a:pt x="21866" y="6831011"/>
                </a:cubicBezTo>
                <a:lnTo>
                  <a:pt x="0" y="6861482"/>
                </a:lnTo>
                <a:lnTo>
                  <a:pt x="5463940" y="6861482"/>
                </a:lnTo>
                <a:close/>
              </a:path>
            </a:pathLst>
          </a:custGeom>
          <a:solidFill>
            <a:srgbClr val="45B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40FBC-CA0F-4EAD-9187-87B0F559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200400" cy="5431376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Instructions: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25324C4-8F28-4290-AF2A-48C8D6E26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29215"/>
              </p:ext>
            </p:extLst>
          </p:nvPr>
        </p:nvGraphicFramePr>
        <p:xfrm>
          <a:off x="4876800" y="243282"/>
          <a:ext cx="6708396" cy="634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5350318-561B-4C47-8842-A0E7F2E608E8}"/>
              </a:ext>
            </a:extLst>
          </p:cNvPr>
          <p:cNvSpPr/>
          <p:nvPr/>
        </p:nvSpPr>
        <p:spPr>
          <a:xfrm>
            <a:off x="4876800" y="4267233"/>
            <a:ext cx="6708396" cy="190262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D214E1-535F-479A-A201-D872EF800D3D}"/>
              </a:ext>
            </a:extLst>
          </p:cNvPr>
          <p:cNvGrpSpPr/>
          <p:nvPr/>
        </p:nvGrpSpPr>
        <p:grpSpPr>
          <a:xfrm>
            <a:off x="6965563" y="4300539"/>
            <a:ext cx="4510866" cy="1902622"/>
            <a:chOff x="2096846" y="1991126"/>
            <a:chExt cx="4510866" cy="19026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6188BA-0410-415B-849B-014DB190023B}"/>
                </a:ext>
              </a:extLst>
            </p:cNvPr>
            <p:cNvSpPr/>
            <p:nvPr/>
          </p:nvSpPr>
          <p:spPr>
            <a:xfrm>
              <a:off x="2096846" y="1991126"/>
              <a:ext cx="4510866" cy="19026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CDB7A8-686D-463C-BFE4-AF304667A48A}"/>
                </a:ext>
              </a:extLst>
            </p:cNvPr>
            <p:cNvSpPr txBox="1"/>
            <p:nvPr/>
          </p:nvSpPr>
          <p:spPr>
            <a:xfrm>
              <a:off x="2096846" y="1991126"/>
              <a:ext cx="4510866" cy="1902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361" tIns="201361" rIns="201361" bIns="201361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Make sure you are sitting opposite your partner and place a book between the two grids so you can’t see each other’s grids.  Now collect up </a:t>
              </a:r>
              <a:r>
                <a:rPr lang="en-US" sz="1700" dirty="0"/>
                <a:t>your 6 objects.  You are ready to play!</a:t>
              </a:r>
              <a:endParaRPr lang="en-US" sz="1700" kern="1200" dirty="0"/>
            </a:p>
          </p:txBody>
        </p:sp>
      </p:grpSp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D6F2A1B7-D533-4378-8208-405FAE33B2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86" y="4300539"/>
            <a:ext cx="1832809" cy="18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F401D-F65C-4DAF-B307-D5024B92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863"/>
            <a:ext cx="10515600" cy="1325563"/>
          </a:xfrm>
        </p:spPr>
        <p:txBody>
          <a:bodyPr/>
          <a:lstStyle/>
          <a:p>
            <a:r>
              <a:rPr lang="en-GB" dirty="0"/>
              <a:t>Playing Battleships!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3AE721-4B62-4913-8522-CD57EF6A9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60" y="971465"/>
            <a:ext cx="10515600" cy="5144135"/>
          </a:xfrm>
        </p:spPr>
        <p:txBody>
          <a:bodyPr/>
          <a:lstStyle/>
          <a:p>
            <a:r>
              <a:rPr lang="en-GB" sz="1800" dirty="0"/>
              <a:t>Decide who is player 1.</a:t>
            </a:r>
          </a:p>
          <a:p>
            <a:r>
              <a:rPr lang="en-GB" sz="1800" dirty="0"/>
              <a:t>Player 1 needs to arrange the 6 objects on their grid.</a:t>
            </a:r>
          </a:p>
          <a:p>
            <a:r>
              <a:rPr lang="en-GB" sz="1800" dirty="0"/>
              <a:t>Player 2 now has 12 guesses to find where the objects are on your grid to get a ‘hit’.</a:t>
            </a:r>
          </a:p>
          <a:p>
            <a:r>
              <a:rPr lang="en-GB" sz="1800" dirty="0"/>
              <a:t>Once the 12 guesses are up, swap roles and play again!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indoor, white, sitting, table&#10;&#10;Description automatically generated">
            <a:extLst>
              <a:ext uri="{FF2B5EF4-FFF2-40B4-BE49-F238E27FC236}">
                <a16:creationId xmlns:a16="http://schemas.microsoft.com/office/drawing/2014/main" xmlns="" id="{6AB775AB-B703-4150-B434-CF89686BC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9" y="3354108"/>
            <a:ext cx="1141223" cy="1521631"/>
          </a:xfrm>
          <a:prstGeom prst="rect">
            <a:avLst/>
          </a:prstGeom>
        </p:spPr>
      </p:pic>
      <p:pic>
        <p:nvPicPr>
          <p:cNvPr id="7" name="Picture 6" descr="A picture containing holding, man&#10;&#10;Description automatically generated">
            <a:extLst>
              <a:ext uri="{FF2B5EF4-FFF2-40B4-BE49-F238E27FC236}">
                <a16:creationId xmlns:a16="http://schemas.microsoft.com/office/drawing/2014/main" xmlns="" id="{FDC18313-51DD-4339-B5A7-36FD9EBA7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19" y="3591149"/>
            <a:ext cx="1129436" cy="1505914"/>
          </a:xfrm>
          <a:prstGeom prst="rect">
            <a:avLst/>
          </a:prstGeom>
        </p:spPr>
      </p:pic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xmlns="" id="{4BC8CC30-860F-4664-BEDB-9E3A4F274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78" y="3591149"/>
            <a:ext cx="1129436" cy="1505915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xmlns="" id="{C032716B-D463-4AF1-8BA6-58E3A812E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78" y="3591149"/>
            <a:ext cx="1129435" cy="1505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037D77-C7CF-4C3D-956B-1A2990383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19" y="5213009"/>
            <a:ext cx="1141223" cy="1521631"/>
          </a:xfrm>
          <a:prstGeom prst="rect">
            <a:avLst/>
          </a:prstGeom>
        </p:spPr>
      </p:pic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3D5D61EF-99E6-45CF-A19D-126424355B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32" y="5232966"/>
            <a:ext cx="1129436" cy="1505914"/>
          </a:xfrm>
          <a:prstGeom prst="rect">
            <a:avLst/>
          </a:prstGeom>
        </p:spPr>
      </p:pic>
      <p:pic>
        <p:nvPicPr>
          <p:cNvPr id="17" name="Picture 16" descr="A picture containing man, food, holding&#10;&#10;Description automatically generated">
            <a:extLst>
              <a:ext uri="{FF2B5EF4-FFF2-40B4-BE49-F238E27FC236}">
                <a16:creationId xmlns:a16="http://schemas.microsoft.com/office/drawing/2014/main" xmlns="" id="{6BB1216E-D4E8-432A-955C-F428BC46DE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89" y="5213009"/>
            <a:ext cx="1141224" cy="15216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9188A3-1839-4C38-975D-5D5D1245F7D1}"/>
              </a:ext>
            </a:extLst>
          </p:cNvPr>
          <p:cNvSpPr txBox="1"/>
          <p:nvPr/>
        </p:nvSpPr>
        <p:spPr>
          <a:xfrm>
            <a:off x="1535049" y="3506900"/>
            <a:ext cx="114122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Here is my pen on my board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1D85A664-2B10-4479-85F6-085782489059}"/>
              </a:ext>
            </a:extLst>
          </p:cNvPr>
          <p:cNvSpPr/>
          <p:nvPr/>
        </p:nvSpPr>
        <p:spPr>
          <a:xfrm>
            <a:off x="2791249" y="3346248"/>
            <a:ext cx="2499392" cy="13255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Player 2 says </a:t>
            </a:r>
          </a:p>
          <a:p>
            <a:pPr algn="ctr"/>
            <a:r>
              <a:rPr lang="en-GB" dirty="0"/>
              <a:t>I think an object is on D4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9C3822A-B3E1-4DEB-8E4B-6400C76A0FE3}"/>
              </a:ext>
            </a:extLst>
          </p:cNvPr>
          <p:cNvSpPr txBox="1"/>
          <p:nvPr/>
        </p:nvSpPr>
        <p:spPr>
          <a:xfrm>
            <a:off x="6553200" y="3145034"/>
            <a:ext cx="356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B970EED2-3A68-4A60-A7C0-FAFA0A309475}"/>
              </a:ext>
            </a:extLst>
          </p:cNvPr>
          <p:cNvCxnSpPr/>
          <p:nvPr/>
        </p:nvCxnSpPr>
        <p:spPr>
          <a:xfrm flipH="1">
            <a:off x="6553200" y="3520440"/>
            <a:ext cx="76200" cy="4754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B41DCD1-CA0B-403C-A365-8D0E0BB22D56}"/>
              </a:ext>
            </a:extLst>
          </p:cNvPr>
          <p:cNvSpPr txBox="1"/>
          <p:nvPr/>
        </p:nvSpPr>
        <p:spPr>
          <a:xfrm>
            <a:off x="7232718" y="3145034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577DD28-9173-4B94-9FE5-05C2B9DAC4A9}"/>
              </a:ext>
            </a:extLst>
          </p:cNvPr>
          <p:cNvCxnSpPr>
            <a:cxnSpLocks/>
          </p:cNvCxnSpPr>
          <p:nvPr/>
        </p:nvCxnSpPr>
        <p:spPr>
          <a:xfrm>
            <a:off x="7389171" y="3528300"/>
            <a:ext cx="0" cy="851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CB5BC38-F075-48B5-B684-CA5670CDC4BD}"/>
              </a:ext>
            </a:extLst>
          </p:cNvPr>
          <p:cNvSpPr txBox="1"/>
          <p:nvPr/>
        </p:nvSpPr>
        <p:spPr>
          <a:xfrm>
            <a:off x="9705205" y="3082185"/>
            <a:ext cx="4844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D4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624F241-2709-488A-BAA6-BE53837BA585}"/>
              </a:ext>
            </a:extLst>
          </p:cNvPr>
          <p:cNvCxnSpPr>
            <a:cxnSpLocks/>
          </p:cNvCxnSpPr>
          <p:nvPr/>
        </p:nvCxnSpPr>
        <p:spPr>
          <a:xfrm flipH="1">
            <a:off x="9311183" y="3449731"/>
            <a:ext cx="425632" cy="10543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276627-96C0-48C9-9132-FD22FF5D8E5D}"/>
              </a:ext>
            </a:extLst>
          </p:cNvPr>
          <p:cNvSpPr txBox="1"/>
          <p:nvPr/>
        </p:nvSpPr>
        <p:spPr>
          <a:xfrm>
            <a:off x="9987390" y="4041921"/>
            <a:ext cx="1608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This is a MISS!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xmlns="" id="{59DF4997-54F8-4888-9A60-71FD605A0C89}"/>
              </a:ext>
            </a:extLst>
          </p:cNvPr>
          <p:cNvSpPr/>
          <p:nvPr/>
        </p:nvSpPr>
        <p:spPr>
          <a:xfrm>
            <a:off x="2757791" y="5123367"/>
            <a:ext cx="2499392" cy="132556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Player 2 says </a:t>
            </a:r>
          </a:p>
          <a:p>
            <a:pPr algn="ctr"/>
            <a:r>
              <a:rPr lang="en-GB" dirty="0"/>
              <a:t>I think an object is on C3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E7F4983-6EF9-4EC6-8928-034DCC19F812}"/>
              </a:ext>
            </a:extLst>
          </p:cNvPr>
          <p:cNvSpPr txBox="1"/>
          <p:nvPr/>
        </p:nvSpPr>
        <p:spPr>
          <a:xfrm>
            <a:off x="5390320" y="5604492"/>
            <a:ext cx="3722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470EDD64-D3DF-4A8F-9972-D989DFB786D2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5762538" y="5789158"/>
            <a:ext cx="603912" cy="612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DC938A-B1D9-4C18-AA47-A721DC95F690}"/>
              </a:ext>
            </a:extLst>
          </p:cNvPr>
          <p:cNvSpPr txBox="1"/>
          <p:nvPr/>
        </p:nvSpPr>
        <p:spPr>
          <a:xfrm>
            <a:off x="7986825" y="5419826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41AE2F5-1EF1-42EA-BDB7-A1251B0CB3E1}"/>
              </a:ext>
            </a:extLst>
          </p:cNvPr>
          <p:cNvCxnSpPr>
            <a:cxnSpLocks/>
          </p:cNvCxnSpPr>
          <p:nvPr/>
        </p:nvCxnSpPr>
        <p:spPr>
          <a:xfrm flipH="1">
            <a:off x="7384285" y="5803092"/>
            <a:ext cx="758993" cy="258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6818CC1-C3D0-4270-B1AE-D10EF4FD7A07}"/>
              </a:ext>
            </a:extLst>
          </p:cNvPr>
          <p:cNvSpPr txBox="1"/>
          <p:nvPr/>
        </p:nvSpPr>
        <p:spPr>
          <a:xfrm>
            <a:off x="9767913" y="5194179"/>
            <a:ext cx="5004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C3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956D11F-4F26-4E09-AFA6-25251985821D}"/>
              </a:ext>
            </a:extLst>
          </p:cNvPr>
          <p:cNvCxnSpPr>
            <a:cxnSpLocks/>
          </p:cNvCxnSpPr>
          <p:nvPr/>
        </p:nvCxnSpPr>
        <p:spPr>
          <a:xfrm flipH="1">
            <a:off x="9196027" y="5505383"/>
            <a:ext cx="581053" cy="644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1113954-33BE-4E72-AA66-964836F132BD}"/>
              </a:ext>
            </a:extLst>
          </p:cNvPr>
          <p:cNvSpPr txBox="1"/>
          <p:nvPr/>
        </p:nvSpPr>
        <p:spPr>
          <a:xfrm>
            <a:off x="9991312" y="5789158"/>
            <a:ext cx="14636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is a HIT!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D2F7AE1-F825-451B-8BE4-AC2E79E3917C}"/>
              </a:ext>
            </a:extLst>
          </p:cNvPr>
          <p:cNvSpPr txBox="1"/>
          <p:nvPr/>
        </p:nvSpPr>
        <p:spPr>
          <a:xfrm>
            <a:off x="12335" y="2744924"/>
            <a:ext cx="40382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to make a guess!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9A98BDE-DB38-480E-8E0A-56FC95AAF4D8}"/>
              </a:ext>
            </a:extLst>
          </p:cNvPr>
          <p:cNvSpPr/>
          <p:nvPr/>
        </p:nvSpPr>
        <p:spPr>
          <a:xfrm>
            <a:off x="8790805" y="196395"/>
            <a:ext cx="31336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 week we will make our own maps!</a:t>
            </a:r>
          </a:p>
        </p:txBody>
      </p:sp>
    </p:spTree>
    <p:extLst>
      <p:ext uri="{BB962C8B-B14F-4D97-AF65-F5344CB8AC3E}">
        <p14:creationId xmlns:p14="http://schemas.microsoft.com/office/powerpoint/2010/main" val="156824355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23D23"/>
      </a:dk2>
      <a:lt2>
        <a:srgbClr val="E8E2E3"/>
      </a:lt2>
      <a:accent1>
        <a:srgbClr val="45B0A1"/>
      </a:accent1>
      <a:accent2>
        <a:srgbClr val="3BB16F"/>
      </a:accent2>
      <a:accent3>
        <a:srgbClr val="47B549"/>
      </a:accent3>
      <a:accent4>
        <a:srgbClr val="6AB13B"/>
      </a:accent4>
      <a:accent5>
        <a:srgbClr val="96A942"/>
      </a:accent5>
      <a:accent6>
        <a:srgbClr val="B1963B"/>
      </a:accent6>
      <a:hlink>
        <a:srgbClr val="698A2E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583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Century Gothic</vt:lpstr>
      <vt:lpstr>Elephant</vt:lpstr>
      <vt:lpstr>BrushVTI</vt:lpstr>
      <vt:lpstr>Geography</vt:lpstr>
      <vt:lpstr>Let’s have a quick quiz to see what we can remember from last week!</vt:lpstr>
      <vt:lpstr>Let’s have a quick quiz to see what we can remember from last week!</vt:lpstr>
      <vt:lpstr>Today we are going to learn about using a grid – this will help us use maps successfully!</vt:lpstr>
      <vt:lpstr>How are grid squares on a map useful?</vt:lpstr>
      <vt:lpstr>Today we are going to use a grid to play a game - Battleships</vt:lpstr>
      <vt:lpstr>Instructions:</vt:lpstr>
      <vt:lpstr>Playing Battleships!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Rebekah Alsey</dc:creator>
  <cp:lastModifiedBy>Kellie Boyle</cp:lastModifiedBy>
  <cp:revision>8</cp:revision>
  <dcterms:created xsi:type="dcterms:W3CDTF">2020-04-27T10:07:17Z</dcterms:created>
  <dcterms:modified xsi:type="dcterms:W3CDTF">2020-04-29T07:58:48Z</dcterms:modified>
</cp:coreProperties>
</file>