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39" d="100"/>
          <a:sy n="39" d="100"/>
        </p:scale>
        <p:origin x="10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934E43-7804-4ECD-95BD-D63D1BE67206}"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151704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34E43-7804-4ECD-95BD-D63D1BE67206}"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147211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34E43-7804-4ECD-95BD-D63D1BE67206}"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355292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34E43-7804-4ECD-95BD-D63D1BE67206}"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139698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34E43-7804-4ECD-95BD-D63D1BE67206}"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298391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934E43-7804-4ECD-95BD-D63D1BE67206}"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117078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934E43-7804-4ECD-95BD-D63D1BE67206}" type="datetimeFigureOut">
              <a:rPr lang="en-GB" smtClean="0"/>
              <a:t>17/04/2020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230426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934E43-7804-4ECD-95BD-D63D1BE67206}" type="datetimeFigureOut">
              <a:rPr lang="en-GB" smtClean="0"/>
              <a:t>17/04/2020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168054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34E43-7804-4ECD-95BD-D63D1BE67206}" type="datetimeFigureOut">
              <a:rPr lang="en-GB" smtClean="0"/>
              <a:t>17/04/2020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308860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934E43-7804-4ECD-95BD-D63D1BE67206}"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273160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934E43-7804-4ECD-95BD-D63D1BE67206}"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75AE5-5C01-4C9B-81BA-E15CBA477BEA}" type="slidenum">
              <a:rPr lang="en-GB" smtClean="0"/>
              <a:t>‹#›</a:t>
            </a:fld>
            <a:endParaRPr lang="en-GB"/>
          </a:p>
        </p:txBody>
      </p:sp>
    </p:spTree>
    <p:extLst>
      <p:ext uri="{BB962C8B-B14F-4D97-AF65-F5344CB8AC3E}">
        <p14:creationId xmlns:p14="http://schemas.microsoft.com/office/powerpoint/2010/main" val="238233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34E43-7804-4ECD-95BD-D63D1BE67206}" type="datetimeFigureOut">
              <a:rPr lang="en-GB" smtClean="0"/>
              <a:t>17/04/2020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75AE5-5C01-4C9B-81BA-E15CBA477BEA}" type="slidenum">
              <a:rPr lang="en-GB" smtClean="0"/>
              <a:t>‹#›</a:t>
            </a:fld>
            <a:endParaRPr lang="en-GB"/>
          </a:p>
        </p:txBody>
      </p:sp>
    </p:spTree>
    <p:extLst>
      <p:ext uri="{BB962C8B-B14F-4D97-AF65-F5344CB8AC3E}">
        <p14:creationId xmlns:p14="http://schemas.microsoft.com/office/powerpoint/2010/main" val="2649469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The Lost Words: Amazon.co.uk: Morris, Jackie, Macfarlane, Robe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0730" y="0"/>
            <a:ext cx="5044628" cy="681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7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544" y="0"/>
            <a:ext cx="7352763" cy="2712926"/>
          </a:xfrm>
        </p:spPr>
        <p:txBody>
          <a:bodyPr>
            <a:normAutofit/>
          </a:bodyPr>
          <a:lstStyle/>
          <a:p>
            <a:pPr algn="ctr"/>
            <a:r>
              <a:rPr lang="en-GB" sz="6000" b="1" dirty="0" smtClean="0">
                <a:latin typeface="A Gentle Touch" panose="02000603000000000000" pitchFamily="2" charset="0"/>
                <a:ea typeface="A Gentle Touch" panose="02000603000000000000" pitchFamily="2" charset="0"/>
              </a:rPr>
              <a:t>Week One: Monday</a:t>
            </a:r>
            <a:endParaRPr lang="en-GB" sz="6000" b="1" dirty="0">
              <a:latin typeface="A Gentle Touch" panose="02000603000000000000" pitchFamily="2" charset="0"/>
              <a:ea typeface="A Gentle Touch" panose="02000603000000000000" pitchFamily="2" charset="0"/>
            </a:endParaRPr>
          </a:p>
        </p:txBody>
      </p:sp>
      <p:pic>
        <p:nvPicPr>
          <p:cNvPr id="4" name="Picture 2" descr="The Lost Words: Amazon.co.uk: Morris, Jackie, Macfarlane, Robe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020" y="2182632"/>
            <a:ext cx="3103809" cy="419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0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3" y="2973889"/>
            <a:ext cx="6219425" cy="1817507"/>
          </a:xfrm>
        </p:spPr>
        <p:txBody>
          <a:bodyPr>
            <a:normAutofit fontScale="90000"/>
          </a:bodyPr>
          <a:lstStyle/>
          <a:p>
            <a:r>
              <a:rPr lang="en-GB" sz="4000" dirty="0" smtClean="0"/>
              <a:t>In English, we are going to be doing some work based on this new book. It’s full of acrostic poems and beautiful illustrations.</a:t>
            </a:r>
            <a:br>
              <a:rPr lang="en-GB" sz="4000" dirty="0" smtClean="0"/>
            </a:br>
            <a:r>
              <a:rPr lang="en-GB" sz="4000" dirty="0" smtClean="0"/>
              <a:t/>
            </a:r>
            <a:br>
              <a:rPr lang="en-GB" sz="4000" dirty="0" smtClean="0"/>
            </a:br>
            <a:r>
              <a:rPr lang="en-GB" sz="4000" dirty="0" smtClean="0"/>
              <a:t>It links to our Science over the Summer term as we’re thinking about lifecycles of plants and animals.</a:t>
            </a:r>
            <a:r>
              <a:rPr lang="en-GB" dirty="0"/>
              <a:t/>
            </a:r>
            <a:br>
              <a:rPr lang="en-GB" dirty="0"/>
            </a:br>
            <a:endParaRPr lang="en-GB" dirty="0"/>
          </a:p>
        </p:txBody>
      </p:sp>
      <p:pic>
        <p:nvPicPr>
          <p:cNvPr id="4" name="Picture 2" descr="The Lost Words: Amazon.co.uk: Morris, Jackie, Macfarlane, Rober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7928" y="740198"/>
            <a:ext cx="3644720" cy="492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7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01" y="1472708"/>
            <a:ext cx="10533845" cy="1817507"/>
          </a:xfrm>
        </p:spPr>
        <p:txBody>
          <a:bodyPr>
            <a:normAutofit fontScale="90000"/>
          </a:bodyPr>
          <a:lstStyle/>
          <a:p>
            <a:pPr algn="ctr"/>
            <a:r>
              <a:rPr lang="en-GB" dirty="0" smtClean="0"/>
              <a:t>Robert MacFarlane and Jackie Morris created this book when they found out that lots of ‘nature’ words had been removed from </a:t>
            </a:r>
            <a:r>
              <a:rPr lang="en-GB" dirty="0"/>
              <a:t>the Oxford Junior </a:t>
            </a:r>
            <a:r>
              <a:rPr lang="en-GB" dirty="0" smtClean="0"/>
              <a:t>Dictionary. They </a:t>
            </a:r>
            <a:r>
              <a:rPr lang="en-GB" dirty="0"/>
              <a:t>dropped some key ‘nature’ words in favour of new </a:t>
            </a:r>
            <a:r>
              <a:rPr lang="en-GB" dirty="0" smtClean="0"/>
              <a:t>technical words </a:t>
            </a:r>
            <a:r>
              <a:rPr lang="en-GB" dirty="0"/>
              <a:t>such as ‘broadband’. 	</a:t>
            </a:r>
            <a:br>
              <a:rPr lang="en-GB" dirty="0"/>
            </a:br>
            <a:endParaRPr lang="en-GB" dirty="0"/>
          </a:p>
        </p:txBody>
      </p:sp>
      <p:sp>
        <p:nvSpPr>
          <p:cNvPr id="5" name="Title 1"/>
          <p:cNvSpPr txBox="1">
            <a:spLocks/>
          </p:cNvSpPr>
          <p:nvPr/>
        </p:nvSpPr>
        <p:spPr>
          <a:xfrm>
            <a:off x="593501" y="4203029"/>
            <a:ext cx="10533845" cy="181750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0000"/>
                </a:solidFill>
              </a:rPr>
              <a:t>How do you feel about this? Is this OK? Should technology be replacing nature in our children’s dictionaries?</a:t>
            </a:r>
            <a:endParaRPr lang="en-GB" dirty="0">
              <a:solidFill>
                <a:srgbClr val="FF0000"/>
              </a:solidFill>
            </a:endParaRPr>
          </a:p>
        </p:txBody>
      </p:sp>
    </p:spTree>
    <p:extLst>
      <p:ext uri="{BB962C8B-B14F-4D97-AF65-F5344CB8AC3E}">
        <p14:creationId xmlns:p14="http://schemas.microsoft.com/office/powerpoint/2010/main" val="152810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18" y="2580291"/>
            <a:ext cx="8730803" cy="1325563"/>
          </a:xfrm>
        </p:spPr>
        <p:txBody>
          <a:bodyPr>
            <a:normAutofit fontScale="90000"/>
          </a:bodyPr>
          <a:lstStyle/>
          <a:p>
            <a:r>
              <a:rPr lang="en-GB" dirty="0" smtClean="0"/>
              <a:t>Today your job is to create a visual dictionary of the 20 lost words. </a:t>
            </a:r>
            <a:br>
              <a:rPr lang="en-GB" dirty="0" smtClean="0"/>
            </a:br>
            <a:r>
              <a:rPr lang="en-GB" dirty="0" smtClean="0"/>
              <a:t/>
            </a:r>
            <a:br>
              <a:rPr lang="en-GB" dirty="0" smtClean="0"/>
            </a:br>
            <a:r>
              <a:rPr lang="en-GB" dirty="0" smtClean="0"/>
              <a:t>On a piece of plain paper, write each word out (be as creative as you can) and then use the internet to find a picture to copy of each one. </a:t>
            </a:r>
            <a:br>
              <a:rPr lang="en-GB" dirty="0" smtClean="0"/>
            </a:br>
            <a:r>
              <a:rPr lang="en-GB" dirty="0" smtClean="0"/>
              <a:t/>
            </a:r>
            <a:br>
              <a:rPr lang="en-GB" dirty="0" smtClean="0"/>
            </a:br>
            <a:r>
              <a:rPr lang="en-GB" dirty="0" smtClean="0"/>
              <a:t>Have a look at our example for ideas…</a:t>
            </a:r>
            <a:endParaRPr lang="en-GB" dirty="0"/>
          </a:p>
        </p:txBody>
      </p:sp>
      <p:sp>
        <p:nvSpPr>
          <p:cNvPr id="4" name="TextBox 3"/>
          <p:cNvSpPr txBox="1"/>
          <p:nvPr/>
        </p:nvSpPr>
        <p:spPr>
          <a:xfrm>
            <a:off x="9259910" y="222171"/>
            <a:ext cx="2653048" cy="62478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342900" indent="-342900">
              <a:buFont typeface="+mj-lt"/>
              <a:buAutoNum type="arabicPeriod"/>
            </a:pPr>
            <a:r>
              <a:rPr lang="en-GB" sz="2000" dirty="0" smtClean="0">
                <a:latin typeface="ABeeZee" panose="02000000000000000000" pitchFamily="2" charset="0"/>
              </a:rPr>
              <a:t>Acorn </a:t>
            </a:r>
          </a:p>
          <a:p>
            <a:pPr marL="342900" indent="-342900">
              <a:buFont typeface="+mj-lt"/>
              <a:buAutoNum type="arabicPeriod"/>
            </a:pPr>
            <a:r>
              <a:rPr lang="en-GB" sz="2000" dirty="0" smtClean="0">
                <a:latin typeface="ABeeZee" panose="02000000000000000000" pitchFamily="2" charset="0"/>
              </a:rPr>
              <a:t>Adder</a:t>
            </a:r>
          </a:p>
          <a:p>
            <a:pPr marL="342900" indent="-342900">
              <a:buFont typeface="+mj-lt"/>
              <a:buAutoNum type="arabicPeriod"/>
            </a:pPr>
            <a:r>
              <a:rPr lang="en-GB" sz="2000" dirty="0" smtClean="0">
                <a:latin typeface="ABeeZee" panose="02000000000000000000" pitchFamily="2" charset="0"/>
              </a:rPr>
              <a:t>Bluebell</a:t>
            </a:r>
          </a:p>
          <a:p>
            <a:pPr marL="342900" indent="-342900">
              <a:buFont typeface="+mj-lt"/>
              <a:buAutoNum type="arabicPeriod"/>
            </a:pPr>
            <a:r>
              <a:rPr lang="en-GB" sz="2000" dirty="0" smtClean="0">
                <a:latin typeface="ABeeZee" panose="02000000000000000000" pitchFamily="2" charset="0"/>
              </a:rPr>
              <a:t>Bramble</a:t>
            </a:r>
          </a:p>
          <a:p>
            <a:pPr marL="342900" indent="-342900">
              <a:buFont typeface="+mj-lt"/>
              <a:buAutoNum type="arabicPeriod"/>
            </a:pPr>
            <a:r>
              <a:rPr lang="en-GB" sz="2000" dirty="0" smtClean="0">
                <a:latin typeface="ABeeZee" panose="02000000000000000000" pitchFamily="2" charset="0"/>
              </a:rPr>
              <a:t>Conker</a:t>
            </a:r>
          </a:p>
          <a:p>
            <a:pPr marL="342900" indent="-342900">
              <a:buFont typeface="+mj-lt"/>
              <a:buAutoNum type="arabicPeriod"/>
            </a:pPr>
            <a:r>
              <a:rPr lang="en-GB" sz="2000" dirty="0" smtClean="0">
                <a:latin typeface="ABeeZee" panose="02000000000000000000" pitchFamily="2" charset="0"/>
              </a:rPr>
              <a:t>Dandelion</a:t>
            </a:r>
          </a:p>
          <a:p>
            <a:pPr marL="342900" indent="-342900">
              <a:buFont typeface="+mj-lt"/>
              <a:buAutoNum type="arabicPeriod"/>
            </a:pPr>
            <a:r>
              <a:rPr lang="en-GB" sz="2000" dirty="0" smtClean="0">
                <a:latin typeface="ABeeZee" panose="02000000000000000000" pitchFamily="2" charset="0"/>
              </a:rPr>
              <a:t>Fern </a:t>
            </a:r>
          </a:p>
          <a:p>
            <a:pPr marL="342900" indent="-342900">
              <a:buFont typeface="+mj-lt"/>
              <a:buAutoNum type="arabicPeriod"/>
            </a:pPr>
            <a:r>
              <a:rPr lang="en-GB" sz="2000" dirty="0" smtClean="0">
                <a:latin typeface="ABeeZee" panose="02000000000000000000" pitchFamily="2" charset="0"/>
              </a:rPr>
              <a:t>Heather </a:t>
            </a:r>
          </a:p>
          <a:p>
            <a:pPr marL="342900" indent="-342900">
              <a:buFont typeface="+mj-lt"/>
              <a:buAutoNum type="arabicPeriod"/>
            </a:pPr>
            <a:r>
              <a:rPr lang="en-GB" sz="2000" dirty="0" smtClean="0">
                <a:latin typeface="ABeeZee" panose="02000000000000000000" pitchFamily="2" charset="0"/>
              </a:rPr>
              <a:t>Heron </a:t>
            </a:r>
          </a:p>
          <a:p>
            <a:pPr marL="342900" indent="-342900">
              <a:buFont typeface="+mj-lt"/>
              <a:buAutoNum type="arabicPeriod"/>
            </a:pPr>
            <a:r>
              <a:rPr lang="en-GB" sz="2000" dirty="0" smtClean="0">
                <a:latin typeface="ABeeZee" panose="02000000000000000000" pitchFamily="2" charset="0"/>
              </a:rPr>
              <a:t>Ivy </a:t>
            </a:r>
          </a:p>
          <a:p>
            <a:pPr marL="342900" indent="-342900">
              <a:buFont typeface="+mj-lt"/>
              <a:buAutoNum type="arabicPeriod"/>
            </a:pPr>
            <a:r>
              <a:rPr lang="en-GB" sz="2000" dirty="0" smtClean="0">
                <a:latin typeface="ABeeZee" panose="02000000000000000000" pitchFamily="2" charset="0"/>
              </a:rPr>
              <a:t>Kingfisher </a:t>
            </a:r>
          </a:p>
          <a:p>
            <a:pPr marL="342900" indent="-342900">
              <a:buFont typeface="+mj-lt"/>
              <a:buAutoNum type="arabicPeriod"/>
            </a:pPr>
            <a:r>
              <a:rPr lang="en-GB" sz="2000" dirty="0" smtClean="0">
                <a:latin typeface="ABeeZee" panose="02000000000000000000" pitchFamily="2" charset="0"/>
              </a:rPr>
              <a:t>Lark </a:t>
            </a:r>
          </a:p>
          <a:p>
            <a:pPr marL="342900" indent="-342900">
              <a:buFont typeface="+mj-lt"/>
              <a:buAutoNum type="arabicPeriod"/>
            </a:pPr>
            <a:r>
              <a:rPr lang="en-GB" sz="2000" dirty="0" smtClean="0">
                <a:latin typeface="ABeeZee" panose="02000000000000000000" pitchFamily="2" charset="0"/>
              </a:rPr>
              <a:t>Magpie </a:t>
            </a:r>
          </a:p>
          <a:p>
            <a:pPr marL="342900" indent="-342900">
              <a:buFont typeface="+mj-lt"/>
              <a:buAutoNum type="arabicPeriod"/>
            </a:pPr>
            <a:r>
              <a:rPr lang="en-GB" sz="2000" dirty="0" smtClean="0">
                <a:latin typeface="ABeeZee" panose="02000000000000000000" pitchFamily="2" charset="0"/>
              </a:rPr>
              <a:t>Newt</a:t>
            </a:r>
          </a:p>
          <a:p>
            <a:pPr marL="342900" indent="-342900">
              <a:buFont typeface="+mj-lt"/>
              <a:buAutoNum type="arabicPeriod"/>
            </a:pPr>
            <a:r>
              <a:rPr lang="en-GB" sz="2000" dirty="0" smtClean="0">
                <a:latin typeface="ABeeZee" panose="02000000000000000000" pitchFamily="2" charset="0"/>
              </a:rPr>
              <a:t>Otter</a:t>
            </a:r>
          </a:p>
          <a:p>
            <a:pPr marL="342900" indent="-342900">
              <a:buFont typeface="+mj-lt"/>
              <a:buAutoNum type="arabicPeriod"/>
            </a:pPr>
            <a:r>
              <a:rPr lang="en-GB" sz="2000" dirty="0" smtClean="0">
                <a:latin typeface="ABeeZee" panose="02000000000000000000" pitchFamily="2" charset="0"/>
              </a:rPr>
              <a:t>Raven </a:t>
            </a:r>
          </a:p>
          <a:p>
            <a:pPr marL="342900" indent="-342900">
              <a:buFont typeface="+mj-lt"/>
              <a:buAutoNum type="arabicPeriod"/>
            </a:pPr>
            <a:r>
              <a:rPr lang="en-GB" sz="2000" dirty="0" smtClean="0">
                <a:latin typeface="ABeeZee" panose="02000000000000000000" pitchFamily="2" charset="0"/>
              </a:rPr>
              <a:t>Starling </a:t>
            </a:r>
          </a:p>
          <a:p>
            <a:pPr marL="342900" indent="-342900">
              <a:buFont typeface="+mj-lt"/>
              <a:buAutoNum type="arabicPeriod"/>
            </a:pPr>
            <a:r>
              <a:rPr lang="en-GB" sz="2000" dirty="0" smtClean="0">
                <a:latin typeface="ABeeZee" panose="02000000000000000000" pitchFamily="2" charset="0"/>
              </a:rPr>
              <a:t>Weasel</a:t>
            </a:r>
          </a:p>
          <a:p>
            <a:pPr marL="342900" indent="-342900">
              <a:buFont typeface="+mj-lt"/>
              <a:buAutoNum type="arabicPeriod"/>
            </a:pPr>
            <a:r>
              <a:rPr lang="en-GB" sz="2000" dirty="0" smtClean="0">
                <a:latin typeface="ABeeZee" panose="02000000000000000000" pitchFamily="2" charset="0"/>
              </a:rPr>
              <a:t>Willow</a:t>
            </a:r>
          </a:p>
          <a:p>
            <a:pPr marL="342900" indent="-342900">
              <a:buFont typeface="+mj-lt"/>
              <a:buAutoNum type="arabicPeriod"/>
            </a:pPr>
            <a:r>
              <a:rPr lang="en-GB" sz="2000" dirty="0" smtClean="0">
                <a:latin typeface="ABeeZee" panose="02000000000000000000" pitchFamily="2" charset="0"/>
              </a:rPr>
              <a:t>Wren </a:t>
            </a:r>
            <a:endParaRPr lang="en-GB" sz="2000" dirty="0">
              <a:latin typeface="ABeeZee" panose="02000000000000000000" pitchFamily="2" charset="0"/>
            </a:endParaRPr>
          </a:p>
        </p:txBody>
      </p:sp>
    </p:spTree>
    <p:extLst>
      <p:ext uri="{BB962C8B-B14F-4D97-AF65-F5344CB8AC3E}">
        <p14:creationId xmlns:p14="http://schemas.microsoft.com/office/powerpoint/2010/main" val="404095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71747"/>
          </a:xfrm>
        </p:spPr>
        <p:txBody>
          <a:bodyPr>
            <a:normAutofit/>
          </a:bodyPr>
          <a:lstStyle/>
          <a:p>
            <a:pPr algn="ctr"/>
            <a:r>
              <a:rPr lang="en-GB" sz="4000" dirty="0" smtClean="0"/>
              <a:t>Please send your visual dictionaries in for us to see!</a:t>
            </a:r>
            <a:endParaRPr lang="en-GB" sz="4000" dirty="0"/>
          </a:p>
        </p:txBody>
      </p:sp>
      <p:sp>
        <p:nvSpPr>
          <p:cNvPr id="3" name="Content Placeholder 2"/>
          <p:cNvSpPr>
            <a:spLocks noGrp="1"/>
          </p:cNvSpPr>
          <p:nvPr>
            <p:ph idx="1"/>
          </p:nvPr>
        </p:nvSpPr>
        <p:spPr/>
        <p:txBody>
          <a:bodyPr/>
          <a:lstStyle/>
          <a:p>
            <a:endParaRPr lang="en-GB"/>
          </a:p>
        </p:txBody>
      </p:sp>
      <p:pic>
        <p:nvPicPr>
          <p:cNvPr id="2050" name="Picture 2" descr="Image preview"/>
          <p:cNvPicPr>
            <a:picLocks noChangeAspect="1" noChangeArrowheads="1"/>
          </p:cNvPicPr>
          <p:nvPr/>
        </p:nvPicPr>
        <p:blipFill rotWithShape="1">
          <a:blip r:embed="rId2">
            <a:extLst>
              <a:ext uri="{28A0092B-C50C-407E-A947-70E740481C1C}">
                <a14:useLocalDpi xmlns:a14="http://schemas.microsoft.com/office/drawing/2010/main" val="0"/>
              </a:ext>
            </a:extLst>
          </a:blip>
          <a:srcRect t="829"/>
          <a:stretch/>
        </p:blipFill>
        <p:spPr bwMode="auto">
          <a:xfrm>
            <a:off x="1184856" y="1215067"/>
            <a:ext cx="9590982" cy="53724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86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 Gentle Touch</vt:lpstr>
      <vt:lpstr>ABeeZee</vt:lpstr>
      <vt:lpstr>Arial</vt:lpstr>
      <vt:lpstr>Calibri</vt:lpstr>
      <vt:lpstr>Calibri Light</vt:lpstr>
      <vt:lpstr>Office Theme</vt:lpstr>
      <vt:lpstr>PowerPoint Presentation</vt:lpstr>
      <vt:lpstr>Week One: Monday</vt:lpstr>
      <vt:lpstr>In English, we are going to be doing some work based on this new book. It’s full of acrostic poems and beautiful illustrations.  It links to our Science over the Summer term as we’re thinking about lifecycles of plants and animals. </vt:lpstr>
      <vt:lpstr>Robert MacFarlane and Jackie Morris created this book when they found out that lots of ‘nature’ words had been removed from the Oxford Junior Dictionary. They dropped some key ‘nature’ words in favour of new technical words such as ‘broadband’.   </vt:lpstr>
      <vt:lpstr>Today your job is to create a visual dictionary of the 20 lost words.   On a piece of plain paper, write each word out (be as creative as you can) and then use the internet to find a picture to copy of each one.   Have a look at our example for ideas…</vt:lpstr>
      <vt:lpstr>Please send your visual dictionaries in for us to see!</vt:lpstr>
    </vt:vector>
  </TitlesOfParts>
  <Company>St Marks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hannah.thomas</dc:creator>
  <cp:lastModifiedBy>hannah.thomas</cp:lastModifiedBy>
  <cp:revision>1</cp:revision>
  <dcterms:created xsi:type="dcterms:W3CDTF">2020-04-17T10:11:02Z</dcterms:created>
  <dcterms:modified xsi:type="dcterms:W3CDTF">2020-04-17T10:11:25Z</dcterms:modified>
</cp:coreProperties>
</file>