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59" r:id="rId3"/>
    <p:sldId id="257" r:id="rId4"/>
    <p:sldId id="258"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30F0D4-8C4C-4CEE-A6DB-B6D06FF04171}" type="datetimeFigureOut">
              <a:rPr lang="en-GB" smtClean="0"/>
              <a:t>19/04/2020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A9FD750-FA93-43CC-B9E3-D31AFED5BD42}" type="slidenum">
              <a:rPr lang="en-GB" smtClean="0"/>
              <a:t>‹#›</a:t>
            </a:fld>
            <a:endParaRPr lang="en-GB"/>
          </a:p>
        </p:txBody>
      </p:sp>
    </p:spTree>
    <p:extLst>
      <p:ext uri="{BB962C8B-B14F-4D97-AF65-F5344CB8AC3E}">
        <p14:creationId xmlns:p14="http://schemas.microsoft.com/office/powerpoint/2010/main" val="7439843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B7E0FF-BD26-4A83-940F-444C543AD871}"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3904785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852D1ABD-F1DA-4793-8B93-C478A802FFCA}" type="datetimeFigureOut">
              <a:rPr lang="en-GB" smtClean="0"/>
              <a:t>19/04/2020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3A4465A-A181-4D6A-AB50-C60BD833C983}" type="slidenum">
              <a:rPr lang="en-GB" smtClean="0"/>
              <a:t>‹#›</a:t>
            </a:fld>
            <a:endParaRPr lang="en-GB"/>
          </a:p>
        </p:txBody>
      </p:sp>
    </p:spTree>
    <p:extLst>
      <p:ext uri="{BB962C8B-B14F-4D97-AF65-F5344CB8AC3E}">
        <p14:creationId xmlns:p14="http://schemas.microsoft.com/office/powerpoint/2010/main" val="15659854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52D1ABD-F1DA-4793-8B93-C478A802FFCA}" type="datetimeFigureOut">
              <a:rPr lang="en-GB" smtClean="0"/>
              <a:t>19/04/2020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3A4465A-A181-4D6A-AB50-C60BD833C983}" type="slidenum">
              <a:rPr lang="en-GB" smtClean="0"/>
              <a:t>‹#›</a:t>
            </a:fld>
            <a:endParaRPr lang="en-GB"/>
          </a:p>
        </p:txBody>
      </p:sp>
    </p:spTree>
    <p:extLst>
      <p:ext uri="{BB962C8B-B14F-4D97-AF65-F5344CB8AC3E}">
        <p14:creationId xmlns:p14="http://schemas.microsoft.com/office/powerpoint/2010/main" val="8821247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52D1ABD-F1DA-4793-8B93-C478A802FFCA}" type="datetimeFigureOut">
              <a:rPr lang="en-GB" smtClean="0"/>
              <a:t>19/04/2020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3A4465A-A181-4D6A-AB50-C60BD833C983}" type="slidenum">
              <a:rPr lang="en-GB" smtClean="0"/>
              <a:t>‹#›</a:t>
            </a:fld>
            <a:endParaRPr lang="en-GB"/>
          </a:p>
        </p:txBody>
      </p:sp>
    </p:spTree>
    <p:extLst>
      <p:ext uri="{BB962C8B-B14F-4D97-AF65-F5344CB8AC3E}">
        <p14:creationId xmlns:p14="http://schemas.microsoft.com/office/powerpoint/2010/main" val="14852436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52D1ABD-F1DA-4793-8B93-C478A802FFCA}" type="datetimeFigureOut">
              <a:rPr lang="en-GB" smtClean="0"/>
              <a:t>19/04/2020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3A4465A-A181-4D6A-AB50-C60BD833C983}" type="slidenum">
              <a:rPr lang="en-GB" smtClean="0"/>
              <a:t>‹#›</a:t>
            </a:fld>
            <a:endParaRPr lang="en-GB"/>
          </a:p>
        </p:txBody>
      </p:sp>
    </p:spTree>
    <p:extLst>
      <p:ext uri="{BB962C8B-B14F-4D97-AF65-F5344CB8AC3E}">
        <p14:creationId xmlns:p14="http://schemas.microsoft.com/office/powerpoint/2010/main" val="25824029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52D1ABD-F1DA-4793-8B93-C478A802FFCA}" type="datetimeFigureOut">
              <a:rPr lang="en-GB" smtClean="0"/>
              <a:t>19/04/2020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3A4465A-A181-4D6A-AB50-C60BD833C983}" type="slidenum">
              <a:rPr lang="en-GB" smtClean="0"/>
              <a:t>‹#›</a:t>
            </a:fld>
            <a:endParaRPr lang="en-GB"/>
          </a:p>
        </p:txBody>
      </p:sp>
    </p:spTree>
    <p:extLst>
      <p:ext uri="{BB962C8B-B14F-4D97-AF65-F5344CB8AC3E}">
        <p14:creationId xmlns:p14="http://schemas.microsoft.com/office/powerpoint/2010/main" val="6363574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852D1ABD-F1DA-4793-8B93-C478A802FFCA}" type="datetimeFigureOut">
              <a:rPr lang="en-GB" smtClean="0"/>
              <a:t>19/04/2020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3A4465A-A181-4D6A-AB50-C60BD833C983}" type="slidenum">
              <a:rPr lang="en-GB" smtClean="0"/>
              <a:t>‹#›</a:t>
            </a:fld>
            <a:endParaRPr lang="en-GB"/>
          </a:p>
        </p:txBody>
      </p:sp>
    </p:spTree>
    <p:extLst>
      <p:ext uri="{BB962C8B-B14F-4D97-AF65-F5344CB8AC3E}">
        <p14:creationId xmlns:p14="http://schemas.microsoft.com/office/powerpoint/2010/main" val="20451178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852D1ABD-F1DA-4793-8B93-C478A802FFCA}" type="datetimeFigureOut">
              <a:rPr lang="en-GB" smtClean="0"/>
              <a:t>19/04/2020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3A4465A-A181-4D6A-AB50-C60BD833C983}" type="slidenum">
              <a:rPr lang="en-GB" smtClean="0"/>
              <a:t>‹#›</a:t>
            </a:fld>
            <a:endParaRPr lang="en-GB"/>
          </a:p>
        </p:txBody>
      </p:sp>
    </p:spTree>
    <p:extLst>
      <p:ext uri="{BB962C8B-B14F-4D97-AF65-F5344CB8AC3E}">
        <p14:creationId xmlns:p14="http://schemas.microsoft.com/office/powerpoint/2010/main" val="18487943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852D1ABD-F1DA-4793-8B93-C478A802FFCA}" type="datetimeFigureOut">
              <a:rPr lang="en-GB" smtClean="0"/>
              <a:t>19/04/2020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3A4465A-A181-4D6A-AB50-C60BD833C983}" type="slidenum">
              <a:rPr lang="en-GB" smtClean="0"/>
              <a:t>‹#›</a:t>
            </a:fld>
            <a:endParaRPr lang="en-GB"/>
          </a:p>
        </p:txBody>
      </p:sp>
    </p:spTree>
    <p:extLst>
      <p:ext uri="{BB962C8B-B14F-4D97-AF65-F5344CB8AC3E}">
        <p14:creationId xmlns:p14="http://schemas.microsoft.com/office/powerpoint/2010/main" val="41824568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2D1ABD-F1DA-4793-8B93-C478A802FFCA}" type="datetimeFigureOut">
              <a:rPr lang="en-GB" smtClean="0"/>
              <a:t>19/04/2020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3A4465A-A181-4D6A-AB50-C60BD833C983}" type="slidenum">
              <a:rPr lang="en-GB" smtClean="0"/>
              <a:t>‹#›</a:t>
            </a:fld>
            <a:endParaRPr lang="en-GB"/>
          </a:p>
        </p:txBody>
      </p:sp>
    </p:spTree>
    <p:extLst>
      <p:ext uri="{BB962C8B-B14F-4D97-AF65-F5344CB8AC3E}">
        <p14:creationId xmlns:p14="http://schemas.microsoft.com/office/powerpoint/2010/main" val="4574584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52D1ABD-F1DA-4793-8B93-C478A802FFCA}" type="datetimeFigureOut">
              <a:rPr lang="en-GB" smtClean="0"/>
              <a:t>19/04/2020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3A4465A-A181-4D6A-AB50-C60BD833C983}" type="slidenum">
              <a:rPr lang="en-GB" smtClean="0"/>
              <a:t>‹#›</a:t>
            </a:fld>
            <a:endParaRPr lang="en-GB"/>
          </a:p>
        </p:txBody>
      </p:sp>
    </p:spTree>
    <p:extLst>
      <p:ext uri="{BB962C8B-B14F-4D97-AF65-F5344CB8AC3E}">
        <p14:creationId xmlns:p14="http://schemas.microsoft.com/office/powerpoint/2010/main" val="26892376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52D1ABD-F1DA-4793-8B93-C478A802FFCA}" type="datetimeFigureOut">
              <a:rPr lang="en-GB" smtClean="0"/>
              <a:t>19/04/2020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3A4465A-A181-4D6A-AB50-C60BD833C983}" type="slidenum">
              <a:rPr lang="en-GB" smtClean="0"/>
              <a:t>‹#›</a:t>
            </a:fld>
            <a:endParaRPr lang="en-GB"/>
          </a:p>
        </p:txBody>
      </p:sp>
    </p:spTree>
    <p:extLst>
      <p:ext uri="{BB962C8B-B14F-4D97-AF65-F5344CB8AC3E}">
        <p14:creationId xmlns:p14="http://schemas.microsoft.com/office/powerpoint/2010/main" val="12004284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2D1ABD-F1DA-4793-8B93-C478A802FFCA}" type="datetimeFigureOut">
              <a:rPr lang="en-GB" smtClean="0"/>
              <a:t>19/04/2020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A4465A-A181-4D6A-AB50-C60BD833C983}" type="slidenum">
              <a:rPr lang="en-GB" smtClean="0"/>
              <a:t>‹#›</a:t>
            </a:fld>
            <a:endParaRPr lang="en-GB"/>
          </a:p>
        </p:txBody>
      </p:sp>
    </p:spTree>
    <p:extLst>
      <p:ext uri="{BB962C8B-B14F-4D97-AF65-F5344CB8AC3E}">
        <p14:creationId xmlns:p14="http://schemas.microsoft.com/office/powerpoint/2010/main" val="40400707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70775" y="1120462"/>
            <a:ext cx="10515600" cy="5082259"/>
          </a:xfrm>
        </p:spPr>
        <p:txBody>
          <a:bodyPr>
            <a:normAutofit/>
          </a:bodyPr>
          <a:lstStyle/>
          <a:p>
            <a:pPr marL="0" indent="0">
              <a:buNone/>
            </a:pPr>
            <a:r>
              <a:rPr lang="en-GB" sz="3600" dirty="0" smtClean="0"/>
              <a:t>Today you are going to finish your persuasive advert!</a:t>
            </a:r>
          </a:p>
          <a:p>
            <a:pPr marL="0" indent="0">
              <a:buNone/>
            </a:pPr>
            <a:endParaRPr lang="en-GB" sz="3600" dirty="0" smtClean="0"/>
          </a:p>
          <a:p>
            <a:pPr marL="0" indent="0">
              <a:buNone/>
            </a:pPr>
            <a:r>
              <a:rPr lang="en-GB" sz="3600" dirty="0" smtClean="0"/>
              <a:t>Yesterday you should have completed a really persuasive introduction using questions to engage your reader. </a:t>
            </a:r>
          </a:p>
          <a:p>
            <a:pPr marL="0" indent="0">
              <a:buNone/>
            </a:pPr>
            <a:endParaRPr lang="en-GB" sz="3600" dirty="0"/>
          </a:p>
          <a:p>
            <a:pPr marL="0" indent="0">
              <a:buNone/>
            </a:pPr>
            <a:r>
              <a:rPr lang="en-GB" sz="3600" dirty="0" smtClean="0"/>
              <a:t>Focus today on persuasive descriptions of the features of your robot to make it seem irresistible….</a:t>
            </a:r>
          </a:p>
        </p:txBody>
      </p:sp>
    </p:spTree>
    <p:extLst>
      <p:ext uri="{BB962C8B-B14F-4D97-AF65-F5344CB8AC3E}">
        <p14:creationId xmlns:p14="http://schemas.microsoft.com/office/powerpoint/2010/main" val="31764295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0" y="1047950"/>
            <a:ext cx="9121463" cy="5477395"/>
          </a:xfrm>
          <a:solidFill>
            <a:srgbClr val="C00000"/>
          </a:solidFill>
        </p:spPr>
        <p:txBody>
          <a:bodyPr>
            <a:normAutofit/>
          </a:bodyPr>
          <a:lstStyle/>
          <a:p>
            <a:pPr algn="ctr">
              <a:buNone/>
            </a:pPr>
            <a:r>
              <a:rPr lang="en-GB" dirty="0" smtClean="0">
                <a:solidFill>
                  <a:schemeClr val="bg1"/>
                </a:solidFill>
                <a:latin typeface="Arial Rounded MT Bold" pitchFamily="34" charset="0"/>
              </a:rPr>
              <a:t> </a:t>
            </a:r>
          </a:p>
          <a:p>
            <a:pPr algn="ctr">
              <a:buNone/>
            </a:pPr>
            <a:endParaRPr lang="en-GB" dirty="0" smtClean="0">
              <a:solidFill>
                <a:schemeClr val="bg1"/>
              </a:solidFill>
              <a:latin typeface="Arial Rounded MT Bold" pitchFamily="34" charset="0"/>
            </a:endParaRPr>
          </a:p>
        </p:txBody>
      </p:sp>
      <p:pic>
        <p:nvPicPr>
          <p:cNvPr id="2052" name="Picture 4" descr="Image result for cleaning robot"/>
          <p:cNvPicPr>
            <a:picLocks noChangeAspect="1" noChangeArrowheads="1"/>
          </p:cNvPicPr>
          <p:nvPr/>
        </p:nvPicPr>
        <p:blipFill>
          <a:blip r:embed="rId3" cstate="print"/>
          <a:srcRect l="6962" t="8092" r="6724" b="8292"/>
          <a:stretch>
            <a:fillRect/>
          </a:stretch>
        </p:blipFill>
        <p:spPr bwMode="auto">
          <a:xfrm>
            <a:off x="8849730" y="3571717"/>
            <a:ext cx="1721232" cy="1909250"/>
          </a:xfrm>
          <a:prstGeom prst="rect">
            <a:avLst/>
          </a:prstGeom>
          <a:noFill/>
        </p:spPr>
      </p:pic>
      <p:sp>
        <p:nvSpPr>
          <p:cNvPr id="7" name="TextBox 6"/>
          <p:cNvSpPr txBox="1"/>
          <p:nvPr/>
        </p:nvSpPr>
        <p:spPr>
          <a:xfrm>
            <a:off x="2658459" y="93843"/>
            <a:ext cx="6534726" cy="954107"/>
          </a:xfrm>
          <a:prstGeom prst="rect">
            <a:avLst/>
          </a:prstGeom>
          <a:solidFill>
            <a:srgbClr val="C00000"/>
          </a:solidFill>
        </p:spPr>
        <p:txBody>
          <a:bodyPr wrap="square" rtlCol="0">
            <a:spAutoFit/>
          </a:bodyPr>
          <a:lstStyle/>
          <a:p>
            <a:pPr algn="ctr"/>
            <a:r>
              <a:rPr lang="en-GB" sz="2800" b="1" dirty="0">
                <a:solidFill>
                  <a:prstClr val="white"/>
                </a:solidFill>
                <a:latin typeface="Arial Rounded MT Bold" pitchFamily="34" charset="0"/>
              </a:rPr>
              <a:t>MEET AMAZING  ANDY-ROID 3000 </a:t>
            </a:r>
          </a:p>
          <a:p>
            <a:pPr algn="ctr"/>
            <a:r>
              <a:rPr lang="en-GB" sz="2800" b="1" dirty="0">
                <a:solidFill>
                  <a:prstClr val="white"/>
                </a:solidFill>
                <a:latin typeface="Arial Rounded MT Bold" pitchFamily="34" charset="0"/>
              </a:rPr>
              <a:t>He’s your new best friend!</a:t>
            </a:r>
          </a:p>
        </p:txBody>
      </p:sp>
      <p:sp>
        <p:nvSpPr>
          <p:cNvPr id="8" name="TextBox 7"/>
          <p:cNvSpPr txBox="1"/>
          <p:nvPr/>
        </p:nvSpPr>
        <p:spPr>
          <a:xfrm>
            <a:off x="4002725" y="6198913"/>
            <a:ext cx="4428492" cy="323165"/>
          </a:xfrm>
          <a:prstGeom prst="rect">
            <a:avLst/>
          </a:prstGeom>
          <a:noFill/>
        </p:spPr>
        <p:txBody>
          <a:bodyPr wrap="square" rtlCol="0">
            <a:spAutoFit/>
          </a:bodyPr>
          <a:lstStyle/>
          <a:p>
            <a:pPr algn="ctr"/>
            <a:r>
              <a:rPr lang="en-GB" sz="1500" dirty="0">
                <a:solidFill>
                  <a:prstClr val="white"/>
                </a:solidFill>
                <a:latin typeface="Arial Rounded MT Bold" pitchFamily="34" charset="0"/>
              </a:rPr>
              <a:t>CALL TODAY 0800 182 427</a:t>
            </a:r>
          </a:p>
        </p:txBody>
      </p:sp>
      <p:sp>
        <p:nvSpPr>
          <p:cNvPr id="9" name="5-Point Star 8"/>
          <p:cNvSpPr/>
          <p:nvPr/>
        </p:nvSpPr>
        <p:spPr>
          <a:xfrm rot="455961">
            <a:off x="8827594" y="840023"/>
            <a:ext cx="1727707" cy="1478312"/>
          </a:xfrm>
          <a:prstGeom prst="star5">
            <a:avLst/>
          </a:prstGeom>
          <a:solidFill>
            <a:srgbClr val="FFFF00"/>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lang="en-GB" sz="1350">
              <a:solidFill>
                <a:prstClr val="black"/>
              </a:solidFill>
              <a:latin typeface="Calibri"/>
            </a:endParaRPr>
          </a:p>
        </p:txBody>
      </p:sp>
      <p:sp>
        <p:nvSpPr>
          <p:cNvPr id="10" name="TextBox 9"/>
          <p:cNvSpPr txBox="1"/>
          <p:nvPr/>
        </p:nvSpPr>
        <p:spPr>
          <a:xfrm rot="861614">
            <a:off x="9022985" y="1421776"/>
            <a:ext cx="1296144" cy="553998"/>
          </a:xfrm>
          <a:prstGeom prst="rect">
            <a:avLst/>
          </a:prstGeom>
          <a:noFill/>
        </p:spPr>
        <p:txBody>
          <a:bodyPr wrap="square" rtlCol="0">
            <a:spAutoFit/>
          </a:bodyPr>
          <a:lstStyle/>
          <a:p>
            <a:pPr algn="ctr"/>
            <a:r>
              <a:rPr lang="en-GB" sz="1500" b="1" dirty="0">
                <a:solidFill>
                  <a:srgbClr val="F79646">
                    <a:lumMod val="75000"/>
                  </a:srgbClr>
                </a:solidFill>
                <a:latin typeface="Arial Rounded MT Bold" pitchFamily="34" charset="0"/>
              </a:rPr>
              <a:t>ONLY</a:t>
            </a:r>
          </a:p>
          <a:p>
            <a:pPr algn="ctr"/>
            <a:r>
              <a:rPr lang="en-GB" sz="1500" b="1" dirty="0">
                <a:solidFill>
                  <a:srgbClr val="F79646">
                    <a:lumMod val="75000"/>
                  </a:srgbClr>
                </a:solidFill>
                <a:latin typeface="Arial Rounded MT Bold" pitchFamily="34" charset="0"/>
              </a:rPr>
              <a:t>£2000</a:t>
            </a:r>
          </a:p>
        </p:txBody>
      </p:sp>
      <p:sp>
        <p:nvSpPr>
          <p:cNvPr id="11" name="5-Point Star 10"/>
          <p:cNvSpPr/>
          <p:nvPr/>
        </p:nvSpPr>
        <p:spPr>
          <a:xfrm rot="20709490">
            <a:off x="8892860" y="2137233"/>
            <a:ext cx="1561728" cy="1363910"/>
          </a:xfrm>
          <a:prstGeom prst="star5">
            <a:avLst/>
          </a:prstGeom>
          <a:solidFill>
            <a:srgbClr val="FFFF00"/>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lang="en-GB" sz="1350">
              <a:solidFill>
                <a:prstClr val="black"/>
              </a:solidFill>
              <a:latin typeface="Calibri"/>
            </a:endParaRPr>
          </a:p>
        </p:txBody>
      </p:sp>
      <p:sp>
        <p:nvSpPr>
          <p:cNvPr id="12" name="TextBox 11"/>
          <p:cNvSpPr txBox="1"/>
          <p:nvPr/>
        </p:nvSpPr>
        <p:spPr>
          <a:xfrm rot="20732078">
            <a:off x="9272627" y="2644696"/>
            <a:ext cx="875441" cy="473206"/>
          </a:xfrm>
          <a:prstGeom prst="rect">
            <a:avLst/>
          </a:prstGeom>
          <a:noFill/>
        </p:spPr>
        <p:txBody>
          <a:bodyPr wrap="square" rtlCol="0">
            <a:spAutoFit/>
          </a:bodyPr>
          <a:lstStyle/>
          <a:p>
            <a:pPr algn="ctr"/>
            <a:r>
              <a:rPr lang="en-GB" sz="825" b="1" dirty="0">
                <a:solidFill>
                  <a:srgbClr val="F79646">
                    <a:lumMod val="75000"/>
                  </a:srgbClr>
                </a:solidFill>
                <a:latin typeface="Arial Rounded MT Bold" pitchFamily="34" charset="0"/>
              </a:rPr>
              <a:t>VOTED BEST NEW ROBOT 2019</a:t>
            </a:r>
          </a:p>
        </p:txBody>
      </p:sp>
      <p:cxnSp>
        <p:nvCxnSpPr>
          <p:cNvPr id="6" name="Straight Arrow Connector 5"/>
          <p:cNvCxnSpPr/>
          <p:nvPr/>
        </p:nvCxnSpPr>
        <p:spPr>
          <a:xfrm>
            <a:off x="550227" y="1701565"/>
            <a:ext cx="850005" cy="1094704"/>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2666" y="692979"/>
            <a:ext cx="1524000" cy="923330"/>
          </a:xfrm>
          <a:prstGeom prst="rect">
            <a:avLst/>
          </a:prstGeom>
          <a:noFill/>
        </p:spPr>
        <p:txBody>
          <a:bodyPr wrap="square" rtlCol="0">
            <a:spAutoFit/>
          </a:bodyPr>
          <a:lstStyle/>
          <a:p>
            <a:r>
              <a:rPr lang="en-GB" dirty="0" smtClean="0"/>
              <a:t>List of descriptive features…</a:t>
            </a:r>
            <a:endParaRPr lang="en-GB" dirty="0"/>
          </a:p>
        </p:txBody>
      </p:sp>
      <p:sp>
        <p:nvSpPr>
          <p:cNvPr id="16" name="TextBox 15"/>
          <p:cNvSpPr txBox="1"/>
          <p:nvPr/>
        </p:nvSpPr>
        <p:spPr>
          <a:xfrm>
            <a:off x="1933" y="3346533"/>
            <a:ext cx="1524000" cy="3416320"/>
          </a:xfrm>
          <a:prstGeom prst="rect">
            <a:avLst/>
          </a:prstGeom>
          <a:noFill/>
        </p:spPr>
        <p:txBody>
          <a:bodyPr wrap="square" rtlCol="0">
            <a:spAutoFit/>
          </a:bodyPr>
          <a:lstStyle/>
          <a:p>
            <a:r>
              <a:rPr lang="en-GB" dirty="0" smtClean="0"/>
              <a:t>Look carefully at the punctuation. </a:t>
            </a:r>
          </a:p>
          <a:p>
            <a:r>
              <a:rPr lang="en-GB" dirty="0" smtClean="0"/>
              <a:t>Bullet point to start each one. </a:t>
            </a:r>
          </a:p>
          <a:p>
            <a:r>
              <a:rPr lang="en-GB" dirty="0" smtClean="0"/>
              <a:t>Brackets for extra information. </a:t>
            </a:r>
          </a:p>
          <a:p>
            <a:r>
              <a:rPr lang="en-GB" dirty="0" smtClean="0"/>
              <a:t>Semi-colon after each one. </a:t>
            </a:r>
            <a:endParaRPr lang="en-GB" dirty="0"/>
          </a:p>
        </p:txBody>
      </p:sp>
      <p:sp>
        <p:nvSpPr>
          <p:cNvPr id="4" name="TextBox 3"/>
          <p:cNvSpPr txBox="1"/>
          <p:nvPr/>
        </p:nvSpPr>
        <p:spPr>
          <a:xfrm>
            <a:off x="1529331" y="1154644"/>
            <a:ext cx="7450534" cy="5586145"/>
          </a:xfrm>
          <a:prstGeom prst="rect">
            <a:avLst/>
          </a:prstGeom>
          <a:noFill/>
        </p:spPr>
        <p:txBody>
          <a:bodyPr wrap="square" rtlCol="0">
            <a:spAutoFit/>
          </a:bodyPr>
          <a:lstStyle/>
          <a:p>
            <a:pPr algn="ctr"/>
            <a:r>
              <a:rPr lang="en-GB" sz="1400" dirty="0">
                <a:solidFill>
                  <a:prstClr val="white"/>
                </a:solidFill>
                <a:latin typeface="Arial Rounded MT Bold" panose="020F0704030504030204" pitchFamily="34" charset="0"/>
              </a:rPr>
              <a:t>Fed up and tired of using all of your spare time completing chores? Are you spending more time with the boring vacuum rather than your beloved friends and family? If so, you could do with the amazing Andy-</a:t>
            </a:r>
            <a:r>
              <a:rPr lang="en-GB" sz="1400" dirty="0" err="1">
                <a:solidFill>
                  <a:prstClr val="white"/>
                </a:solidFill>
                <a:latin typeface="Arial Rounded MT Bold" panose="020F0704030504030204" pitchFamily="34" charset="0"/>
              </a:rPr>
              <a:t>Roid</a:t>
            </a:r>
            <a:r>
              <a:rPr lang="en-GB" sz="1400" dirty="0">
                <a:solidFill>
                  <a:prstClr val="white"/>
                </a:solidFill>
                <a:latin typeface="Arial Rounded MT Bold" panose="020F0704030504030204" pitchFamily="34" charset="0"/>
              </a:rPr>
              <a:t> 3000 in your life to get a well-deserved break from that never-ending list of tasks! But what does he actually do?</a:t>
            </a:r>
          </a:p>
          <a:p>
            <a:pPr algn="ctr"/>
            <a:r>
              <a:rPr lang="en-GB" sz="1400" dirty="0">
                <a:solidFill>
                  <a:prstClr val="white"/>
                </a:solidFill>
                <a:latin typeface="Arial Rounded MT Bold" panose="020F0704030504030204" pitchFamily="34" charset="0"/>
              </a:rPr>
              <a:t>The Andy-</a:t>
            </a:r>
            <a:r>
              <a:rPr lang="en-GB" sz="1400" dirty="0" err="1">
                <a:solidFill>
                  <a:prstClr val="white"/>
                </a:solidFill>
                <a:latin typeface="Arial Rounded MT Bold" panose="020F0704030504030204" pitchFamily="34" charset="0"/>
              </a:rPr>
              <a:t>Roid</a:t>
            </a:r>
            <a:r>
              <a:rPr lang="en-GB" sz="1400" dirty="0">
                <a:solidFill>
                  <a:prstClr val="white"/>
                </a:solidFill>
                <a:latin typeface="Arial Rounded MT Bold" panose="020F0704030504030204" pitchFamily="34" charset="0"/>
              </a:rPr>
              <a:t> 3000 is an innovative new robot who can be left alone in the house to deal with ALL of your household needs! With hardly any prompting, he will wash up, clean the windows, shampoo the carpets and sweep all of the floors! You don’t have to do a thing – just rest, relax and admire him from the comfort of your armchair. </a:t>
            </a:r>
          </a:p>
          <a:p>
            <a:pPr algn="ctr"/>
            <a:r>
              <a:rPr lang="en-GB" sz="1400" u="sng" dirty="0">
                <a:solidFill>
                  <a:schemeClr val="bg1"/>
                </a:solidFill>
                <a:latin typeface="Arial Rounded MT Bold" panose="020F0704030504030204" pitchFamily="34" charset="0"/>
              </a:rPr>
              <a:t>This magnificent machine</a:t>
            </a:r>
            <a:r>
              <a:rPr lang="en-GB" sz="1400" dirty="0">
                <a:solidFill>
                  <a:schemeClr val="bg1"/>
                </a:solidFill>
                <a:latin typeface="Arial Rounded MT Bold" panose="020F0704030504030204" pitchFamily="34" charset="0"/>
              </a:rPr>
              <a:t>, which has been programmed with the </a:t>
            </a:r>
            <a:r>
              <a:rPr lang="en-GB" sz="1400" u="sng" dirty="0">
                <a:solidFill>
                  <a:schemeClr val="bg1"/>
                </a:solidFill>
                <a:latin typeface="Arial Rounded MT Bold" panose="020F0704030504030204" pitchFamily="34" charset="0"/>
              </a:rPr>
              <a:t>latest software</a:t>
            </a:r>
            <a:r>
              <a:rPr lang="en-GB" sz="1400" dirty="0">
                <a:solidFill>
                  <a:schemeClr val="bg1"/>
                </a:solidFill>
                <a:latin typeface="Arial Rounded MT Bold" panose="020F0704030504030204" pitchFamily="34" charset="0"/>
              </a:rPr>
              <a:t>, has many </a:t>
            </a:r>
            <a:r>
              <a:rPr lang="en-GB" sz="1400" u="sng" dirty="0">
                <a:solidFill>
                  <a:schemeClr val="bg1"/>
                </a:solidFill>
                <a:latin typeface="Arial Rounded MT Bold" panose="020F0704030504030204" pitchFamily="34" charset="0"/>
              </a:rPr>
              <a:t>incredible features </a:t>
            </a:r>
            <a:r>
              <a:rPr lang="en-GB" sz="1400" dirty="0">
                <a:solidFill>
                  <a:schemeClr val="bg1"/>
                </a:solidFill>
                <a:latin typeface="Arial Rounded MT Bold" panose="020F0704030504030204" pitchFamily="34" charset="0"/>
              </a:rPr>
              <a:t>including:</a:t>
            </a:r>
          </a:p>
          <a:p>
            <a:pPr marL="128588" indent="-128588">
              <a:buFont typeface="Arial" panose="020B0604020202020204" pitchFamily="34" charset="0"/>
              <a:buChar char="•"/>
            </a:pPr>
            <a:r>
              <a:rPr lang="en-GB" sz="1400" u="sng" dirty="0">
                <a:solidFill>
                  <a:schemeClr val="bg1"/>
                </a:solidFill>
                <a:latin typeface="Arial Rounded MT Bold" panose="020F0704030504030204" pitchFamily="34" charset="0"/>
              </a:rPr>
              <a:t>Its impressive collection </a:t>
            </a:r>
            <a:r>
              <a:rPr lang="en-GB" sz="1400" dirty="0">
                <a:solidFill>
                  <a:schemeClr val="bg1"/>
                </a:solidFill>
                <a:latin typeface="Arial Rounded MT Bold" panose="020F0704030504030204" pitchFamily="34" charset="0"/>
              </a:rPr>
              <a:t>of six arms (Andy-</a:t>
            </a:r>
            <a:r>
              <a:rPr lang="en-GB" sz="1400" dirty="0" err="1">
                <a:solidFill>
                  <a:schemeClr val="bg1"/>
                </a:solidFill>
                <a:latin typeface="Arial Rounded MT Bold" panose="020F0704030504030204" pitchFamily="34" charset="0"/>
              </a:rPr>
              <a:t>Roid</a:t>
            </a:r>
            <a:r>
              <a:rPr lang="en-GB" sz="1400" dirty="0">
                <a:solidFill>
                  <a:schemeClr val="bg1"/>
                </a:solidFill>
                <a:latin typeface="Arial Rounded MT Bold" panose="020F0704030504030204" pitchFamily="34" charset="0"/>
              </a:rPr>
              <a:t> can complete several tasks at once – all the housework will be done in the blink of an eye);</a:t>
            </a:r>
          </a:p>
          <a:p>
            <a:pPr marL="128588" indent="-128588">
              <a:buFont typeface="Arial" panose="020B0604020202020204" pitchFamily="34" charset="0"/>
              <a:buChar char="•"/>
            </a:pPr>
            <a:r>
              <a:rPr lang="en-GB" sz="1400" dirty="0">
                <a:solidFill>
                  <a:schemeClr val="bg1"/>
                </a:solidFill>
                <a:latin typeface="Arial Rounded MT Bold" panose="020F0704030504030204" pitchFamily="34" charset="0"/>
              </a:rPr>
              <a:t>The ability </a:t>
            </a:r>
            <a:r>
              <a:rPr lang="en-GB" sz="1400" u="sng" dirty="0">
                <a:solidFill>
                  <a:schemeClr val="bg1"/>
                </a:solidFill>
                <a:latin typeface="Arial Rounded MT Bold" panose="020F0704030504030204" pitchFamily="34" charset="0"/>
              </a:rPr>
              <a:t>to glide seamlessly </a:t>
            </a:r>
            <a:r>
              <a:rPr lang="en-GB" sz="1400" dirty="0">
                <a:solidFill>
                  <a:schemeClr val="bg1"/>
                </a:solidFill>
                <a:latin typeface="Arial Rounded MT Bold" panose="020F0704030504030204" pitchFamily="34" charset="0"/>
              </a:rPr>
              <a:t>from one room to another (this </a:t>
            </a:r>
            <a:r>
              <a:rPr lang="en-GB" sz="1400" u="sng" dirty="0">
                <a:solidFill>
                  <a:schemeClr val="bg1"/>
                </a:solidFill>
                <a:latin typeface="Arial Rounded MT Bold" panose="020F0704030504030204" pitchFamily="34" charset="0"/>
              </a:rPr>
              <a:t>innovative invention </a:t>
            </a:r>
            <a:r>
              <a:rPr lang="en-GB" sz="1400" dirty="0">
                <a:solidFill>
                  <a:schemeClr val="bg1"/>
                </a:solidFill>
                <a:latin typeface="Arial Rounded MT Bold" panose="020F0704030504030204" pitchFamily="34" charset="0"/>
              </a:rPr>
              <a:t>will be unable to bump into anything as its </a:t>
            </a:r>
            <a:r>
              <a:rPr lang="en-GB" sz="1400" u="sng" dirty="0">
                <a:solidFill>
                  <a:schemeClr val="bg1"/>
                </a:solidFill>
                <a:latin typeface="Arial Rounded MT Bold" panose="020F0704030504030204" pitchFamily="34" charset="0"/>
              </a:rPr>
              <a:t>smooth sensors </a:t>
            </a:r>
            <a:r>
              <a:rPr lang="en-GB" sz="1400" dirty="0">
                <a:solidFill>
                  <a:schemeClr val="bg1"/>
                </a:solidFill>
                <a:latin typeface="Arial Rounded MT Bold" panose="020F0704030504030204" pitchFamily="34" charset="0"/>
              </a:rPr>
              <a:t>will detect hazards instantly); </a:t>
            </a:r>
          </a:p>
          <a:p>
            <a:pPr marL="128588" indent="-128588">
              <a:buFont typeface="Arial" panose="020B0604020202020204" pitchFamily="34" charset="0"/>
              <a:buChar char="•"/>
            </a:pPr>
            <a:r>
              <a:rPr lang="en-GB" sz="1400" dirty="0">
                <a:solidFill>
                  <a:schemeClr val="bg1"/>
                </a:solidFill>
                <a:latin typeface="Arial Rounded MT Bold" panose="020F0704030504030204" pitchFamily="34" charset="0"/>
              </a:rPr>
              <a:t>An integration </a:t>
            </a:r>
            <a:r>
              <a:rPr lang="en-GB" sz="1400" u="sng" dirty="0">
                <a:solidFill>
                  <a:schemeClr val="bg1"/>
                </a:solidFill>
                <a:latin typeface="Arial Rounded MT Bold" panose="020F0704030504030204" pitchFamily="34" charset="0"/>
              </a:rPr>
              <a:t>of soundless technology </a:t>
            </a:r>
            <a:r>
              <a:rPr lang="en-GB" sz="1400" dirty="0">
                <a:solidFill>
                  <a:schemeClr val="bg1"/>
                </a:solidFill>
                <a:latin typeface="Arial Rounded MT Bold" panose="020F0704030504030204" pitchFamily="34" charset="0"/>
              </a:rPr>
              <a:t>(Andy-</a:t>
            </a:r>
            <a:r>
              <a:rPr lang="en-GB" sz="1400" dirty="0" err="1">
                <a:solidFill>
                  <a:schemeClr val="bg1"/>
                </a:solidFill>
                <a:latin typeface="Arial Rounded MT Bold" panose="020F0704030504030204" pitchFamily="34" charset="0"/>
              </a:rPr>
              <a:t>Roid</a:t>
            </a:r>
            <a:r>
              <a:rPr lang="en-GB" sz="1400" dirty="0">
                <a:solidFill>
                  <a:schemeClr val="bg1"/>
                </a:solidFill>
                <a:latin typeface="Arial Rounded MT Bold" panose="020F0704030504030204" pitchFamily="34" charset="0"/>
              </a:rPr>
              <a:t> 3000 will allow you to get that peace and quiet which you constantly crave for by completing all tasks silently);</a:t>
            </a:r>
          </a:p>
          <a:p>
            <a:pPr marL="128588" indent="-128588">
              <a:buFont typeface="Arial" panose="020B0604020202020204" pitchFamily="34" charset="0"/>
              <a:buChar char="•"/>
            </a:pPr>
            <a:r>
              <a:rPr lang="en-GB" sz="1400" u="sng" dirty="0">
                <a:solidFill>
                  <a:schemeClr val="bg1"/>
                </a:solidFill>
                <a:latin typeface="Arial Rounded MT Bold" panose="020F0704030504030204" pitchFamily="34" charset="0"/>
              </a:rPr>
              <a:t>The most up-to-date voice recognition </a:t>
            </a:r>
            <a:r>
              <a:rPr lang="en-GB" sz="1400" dirty="0">
                <a:solidFill>
                  <a:schemeClr val="bg1"/>
                </a:solidFill>
                <a:latin typeface="Arial Rounded MT Bold" panose="020F0704030504030204" pitchFamily="34" charset="0"/>
              </a:rPr>
              <a:t>technology (your responsible robot will remember up to 40 commands from 8 different voices – amazing!)</a:t>
            </a:r>
          </a:p>
          <a:p>
            <a:pPr marL="128588" indent="-128588">
              <a:buFont typeface="Arial" panose="020B0604020202020204" pitchFamily="34" charset="0"/>
              <a:buChar char="•"/>
            </a:pPr>
            <a:r>
              <a:rPr lang="en-GB" sz="1400" dirty="0">
                <a:solidFill>
                  <a:schemeClr val="bg1"/>
                </a:solidFill>
                <a:latin typeface="Arial Rounded MT Bold" panose="020F0704030504030204" pitchFamily="34" charset="0"/>
              </a:rPr>
              <a:t>You will not go wrong by purchasing the amazing Andy-</a:t>
            </a:r>
            <a:r>
              <a:rPr lang="en-GB" sz="1400" dirty="0" err="1">
                <a:solidFill>
                  <a:schemeClr val="bg1"/>
                </a:solidFill>
                <a:latin typeface="Arial Rounded MT Bold" panose="020F0704030504030204" pitchFamily="34" charset="0"/>
              </a:rPr>
              <a:t>Roid</a:t>
            </a:r>
            <a:r>
              <a:rPr lang="en-GB" sz="1400" dirty="0">
                <a:solidFill>
                  <a:schemeClr val="bg1"/>
                </a:solidFill>
                <a:latin typeface="Arial Rounded MT Bold" panose="020F0704030504030204" pitchFamily="34" charset="0"/>
              </a:rPr>
              <a:t> 3000 today! He even has a </a:t>
            </a:r>
            <a:r>
              <a:rPr lang="en-GB" sz="1400" u="sng" dirty="0">
                <a:solidFill>
                  <a:schemeClr val="bg1"/>
                </a:solidFill>
                <a:latin typeface="Arial Rounded MT Bold" panose="020F0704030504030204" pitchFamily="34" charset="0"/>
              </a:rPr>
              <a:t>lifetime guarantee </a:t>
            </a:r>
            <a:r>
              <a:rPr lang="en-GB" sz="1400" dirty="0">
                <a:solidFill>
                  <a:schemeClr val="bg1"/>
                </a:solidFill>
                <a:latin typeface="Arial Rounded MT Bold" panose="020F0704030504030204" pitchFamily="34" charset="0"/>
              </a:rPr>
              <a:t>– we will </a:t>
            </a:r>
            <a:r>
              <a:rPr lang="en-GB" sz="1400" dirty="0">
                <a:solidFill>
                  <a:schemeClr val="bg1"/>
                </a:solidFill>
                <a:latin typeface="Arial Rounded MT Bold" panose="020F0704030504030204" pitchFamily="34" charset="0"/>
              </a:rPr>
              <a:t>replace his mechanical parts instantly </a:t>
            </a:r>
            <a:r>
              <a:rPr lang="en-GB" sz="1400" dirty="0">
                <a:solidFill>
                  <a:schemeClr val="bg1"/>
                </a:solidFill>
                <a:latin typeface="Arial Rounded MT Bold" panose="020F0704030504030204" pitchFamily="34" charset="0"/>
              </a:rPr>
              <a:t>at the slightest of technical faults. You can experience this </a:t>
            </a:r>
            <a:r>
              <a:rPr lang="en-GB" sz="1400" u="sng" dirty="0">
                <a:solidFill>
                  <a:schemeClr val="bg1"/>
                </a:solidFill>
                <a:latin typeface="Arial Rounded MT Bold" panose="020F0704030504030204" pitchFamily="34" charset="0"/>
              </a:rPr>
              <a:t>perfect piece of machinery </a:t>
            </a:r>
            <a:r>
              <a:rPr lang="en-GB" sz="1400" dirty="0">
                <a:solidFill>
                  <a:schemeClr val="bg1"/>
                </a:solidFill>
                <a:latin typeface="Arial Rounded MT Bold" panose="020F0704030504030204" pitchFamily="34" charset="0"/>
              </a:rPr>
              <a:t>on a FREE trial basis for one month. Just call the number below and leave your housework woes behind!</a:t>
            </a:r>
          </a:p>
          <a:p>
            <a:pPr algn="ctr"/>
            <a:endParaRPr lang="en-GB" sz="1050" dirty="0">
              <a:solidFill>
                <a:prstClr val="white"/>
              </a:solidFill>
              <a:latin typeface="Arial Rounded MT Bold" panose="020F0704030504030204" pitchFamily="34" charset="0"/>
            </a:endParaRPr>
          </a:p>
          <a:p>
            <a:pPr algn="ctr"/>
            <a:endParaRPr lang="en-GB" sz="1050" dirty="0">
              <a:solidFill>
                <a:prstClr val="white"/>
              </a:solidFill>
              <a:latin typeface="Arial Rounded MT Bold" panose="020F0704030504030204" pitchFamily="34" charset="0"/>
            </a:endParaRPr>
          </a:p>
        </p:txBody>
      </p:sp>
      <p:sp>
        <p:nvSpPr>
          <p:cNvPr id="2" name="TextBox 1"/>
          <p:cNvSpPr txBox="1"/>
          <p:nvPr/>
        </p:nvSpPr>
        <p:spPr>
          <a:xfrm>
            <a:off x="1487088" y="2818122"/>
            <a:ext cx="7487445" cy="3922668"/>
          </a:xfrm>
          <a:prstGeom prst="rect">
            <a:avLst/>
          </a:prstGeom>
          <a:noFill/>
          <a:ln w="57150">
            <a:solidFill>
              <a:schemeClr val="tx1"/>
            </a:solidFill>
          </a:ln>
        </p:spPr>
        <p:txBody>
          <a:bodyPr wrap="square" rtlCol="0">
            <a:spAutoFit/>
          </a:bodyPr>
          <a:lstStyle/>
          <a:p>
            <a:endParaRPr lang="en-GB" dirty="0"/>
          </a:p>
        </p:txBody>
      </p:sp>
    </p:spTree>
    <p:extLst>
      <p:ext uri="{BB962C8B-B14F-4D97-AF65-F5344CB8AC3E}">
        <p14:creationId xmlns:p14="http://schemas.microsoft.com/office/powerpoint/2010/main" val="4676522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6213" y="313375"/>
            <a:ext cx="10998558" cy="5400600"/>
          </a:xfrm>
        </p:spPr>
        <p:txBody>
          <a:bodyPr>
            <a:noAutofit/>
          </a:bodyPr>
          <a:lstStyle/>
          <a:p>
            <a:pPr>
              <a:buNone/>
            </a:pPr>
            <a:r>
              <a:rPr lang="en-GB" sz="3200" dirty="0" smtClean="0">
                <a:latin typeface="Arial Rounded MT Bold" pitchFamily="34" charset="0"/>
              </a:rPr>
              <a:t>Off you go! </a:t>
            </a:r>
          </a:p>
          <a:p>
            <a:pPr>
              <a:buNone/>
            </a:pPr>
            <a:endParaRPr lang="en-GB" sz="1200" dirty="0">
              <a:latin typeface="Arial Rounded MT Bold" pitchFamily="34" charset="0"/>
            </a:endParaRPr>
          </a:p>
          <a:p>
            <a:pPr>
              <a:buNone/>
            </a:pPr>
            <a:r>
              <a:rPr lang="en-GB" sz="2400" dirty="0" smtClean="0">
                <a:latin typeface="Arial Rounded MT Bold" pitchFamily="34" charset="0"/>
              </a:rPr>
              <a:t>Reminder of what </a:t>
            </a:r>
            <a:r>
              <a:rPr lang="en-GB" sz="2400" dirty="0" smtClean="0">
                <a:latin typeface="Arial Rounded MT Bold" pitchFamily="34" charset="0"/>
              </a:rPr>
              <a:t>a persuasive advert should include</a:t>
            </a:r>
            <a:r>
              <a:rPr lang="en-GB" sz="2400" dirty="0" smtClean="0">
                <a:latin typeface="Arial Rounded MT Bold" pitchFamily="34" charset="0"/>
              </a:rPr>
              <a:t>...</a:t>
            </a:r>
            <a:endParaRPr lang="en-GB" sz="2400" dirty="0" smtClean="0">
              <a:latin typeface="Arial Rounded MT Bold" pitchFamily="34" charset="0"/>
            </a:endParaRPr>
          </a:p>
          <a:p>
            <a:r>
              <a:rPr lang="en-GB" sz="2400" dirty="0" smtClean="0">
                <a:latin typeface="Arial Rounded MT Bold" pitchFamily="34" charset="0"/>
              </a:rPr>
              <a:t>Use </a:t>
            </a:r>
            <a:r>
              <a:rPr lang="en-GB" sz="2400" b="1" dirty="0" smtClean="0">
                <a:solidFill>
                  <a:schemeClr val="accent2">
                    <a:lumMod val="75000"/>
                  </a:schemeClr>
                </a:solidFill>
                <a:latin typeface="Arial Rounded MT Bold" pitchFamily="34" charset="0"/>
              </a:rPr>
              <a:t>persuasive techniques </a:t>
            </a:r>
            <a:r>
              <a:rPr lang="en-GB" sz="2400" dirty="0" smtClean="0">
                <a:latin typeface="Arial Rounded MT Bold" pitchFamily="34" charset="0"/>
              </a:rPr>
              <a:t>to encourage the reader to buy the new robot</a:t>
            </a:r>
          </a:p>
          <a:p>
            <a:r>
              <a:rPr lang="en-GB" sz="2400" dirty="0" smtClean="0">
                <a:latin typeface="Arial Rounded MT Bold" pitchFamily="34" charset="0"/>
              </a:rPr>
              <a:t>Include a </a:t>
            </a:r>
            <a:r>
              <a:rPr lang="en-GB" sz="2400" b="1" dirty="0" smtClean="0">
                <a:solidFill>
                  <a:schemeClr val="accent2">
                    <a:lumMod val="75000"/>
                  </a:schemeClr>
                </a:solidFill>
                <a:latin typeface="Arial Rounded MT Bold" pitchFamily="34" charset="0"/>
              </a:rPr>
              <a:t>catchy </a:t>
            </a:r>
            <a:r>
              <a:rPr lang="en-GB" sz="2400" b="1" dirty="0" smtClean="0">
                <a:solidFill>
                  <a:schemeClr val="accent2">
                    <a:lumMod val="75000"/>
                  </a:schemeClr>
                </a:solidFill>
                <a:latin typeface="Arial Rounded MT Bold" pitchFamily="34" charset="0"/>
              </a:rPr>
              <a:t>name </a:t>
            </a:r>
            <a:r>
              <a:rPr lang="en-GB" sz="2400" i="1" dirty="0" smtClean="0">
                <a:latin typeface="Arial Rounded MT Bold" pitchFamily="34" charset="0"/>
              </a:rPr>
              <a:t>– </a:t>
            </a:r>
            <a:r>
              <a:rPr lang="en-GB" sz="2400" i="1" dirty="0" smtClean="0">
                <a:solidFill>
                  <a:srgbClr val="0070C0"/>
                </a:solidFill>
                <a:latin typeface="Arial Rounded MT Bold" pitchFamily="34" charset="0"/>
              </a:rPr>
              <a:t>alliterative, play on words, rhyme</a:t>
            </a:r>
          </a:p>
          <a:p>
            <a:r>
              <a:rPr lang="en-GB" sz="2400" dirty="0" smtClean="0">
                <a:latin typeface="Arial Rounded MT Bold" pitchFamily="34" charset="0"/>
              </a:rPr>
              <a:t>Write in </a:t>
            </a:r>
            <a:r>
              <a:rPr lang="en-GB" sz="2400" b="1" dirty="0" smtClean="0">
                <a:solidFill>
                  <a:schemeClr val="accent2">
                    <a:lumMod val="75000"/>
                  </a:schemeClr>
                </a:solidFill>
                <a:latin typeface="Arial Rounded MT Bold" pitchFamily="34" charset="0"/>
              </a:rPr>
              <a:t>present tense</a:t>
            </a:r>
          </a:p>
          <a:p>
            <a:r>
              <a:rPr lang="en-GB" sz="2400" dirty="0" smtClean="0">
                <a:latin typeface="Arial Rounded MT Bold" pitchFamily="34" charset="0"/>
              </a:rPr>
              <a:t>Use </a:t>
            </a:r>
            <a:r>
              <a:rPr lang="en-GB" sz="2400" b="1" dirty="0" smtClean="0">
                <a:solidFill>
                  <a:schemeClr val="accent2">
                    <a:lumMod val="75000"/>
                  </a:schemeClr>
                </a:solidFill>
                <a:latin typeface="Arial Rounded MT Bold" pitchFamily="34" charset="0"/>
              </a:rPr>
              <a:t>tempting descriptions </a:t>
            </a:r>
            <a:r>
              <a:rPr lang="en-GB" sz="2400" dirty="0" smtClean="0">
                <a:latin typeface="Arial Rounded MT Bold" pitchFamily="34" charset="0"/>
              </a:rPr>
              <a:t>– </a:t>
            </a:r>
            <a:r>
              <a:rPr lang="en-GB" sz="2400" i="1" dirty="0" smtClean="0">
                <a:solidFill>
                  <a:srgbClr val="0070C0"/>
                </a:solidFill>
                <a:latin typeface="Arial Rounded MT Bold" pitchFamily="34" charset="0"/>
              </a:rPr>
              <a:t>innovative, exceptionally easy, intelligent, impressive</a:t>
            </a:r>
          </a:p>
          <a:p>
            <a:r>
              <a:rPr lang="en-GB" sz="2400" dirty="0" smtClean="0">
                <a:latin typeface="Arial Rounded MT Bold" pitchFamily="34" charset="0"/>
              </a:rPr>
              <a:t>Include </a:t>
            </a:r>
            <a:r>
              <a:rPr lang="en-GB" sz="2400" b="1" dirty="0" smtClean="0">
                <a:solidFill>
                  <a:schemeClr val="accent2">
                    <a:lumMod val="75000"/>
                  </a:schemeClr>
                </a:solidFill>
                <a:latin typeface="Arial Rounded MT Bold" pitchFamily="34" charset="0"/>
              </a:rPr>
              <a:t>intriguing questions </a:t>
            </a:r>
            <a:r>
              <a:rPr lang="en-GB" sz="2400" dirty="0" smtClean="0">
                <a:latin typeface="Arial Rounded MT Bold" pitchFamily="34" charset="0"/>
              </a:rPr>
              <a:t>– </a:t>
            </a:r>
            <a:r>
              <a:rPr lang="en-GB" sz="2400" i="1" dirty="0" smtClean="0">
                <a:solidFill>
                  <a:srgbClr val="0070C0"/>
                </a:solidFill>
                <a:latin typeface="Arial Rounded MT Bold" pitchFamily="34" charset="0"/>
              </a:rPr>
              <a:t>Fed up and tired of using all of your spare time completing chores? Are you spending more time with the vacuum instead of your friends and family?</a:t>
            </a:r>
          </a:p>
          <a:p>
            <a:r>
              <a:rPr lang="en-GB" sz="2400" dirty="0" smtClean="0">
                <a:latin typeface="Arial Rounded MT Bold" pitchFamily="34" charset="0"/>
              </a:rPr>
              <a:t>Use </a:t>
            </a:r>
            <a:r>
              <a:rPr lang="en-GB" sz="2400" b="1" dirty="0" smtClean="0">
                <a:solidFill>
                  <a:schemeClr val="accent2">
                    <a:lumMod val="75000"/>
                  </a:schemeClr>
                </a:solidFill>
                <a:latin typeface="Arial Rounded MT Bold" pitchFamily="34" charset="0"/>
              </a:rPr>
              <a:t>exaggeration</a:t>
            </a:r>
            <a:r>
              <a:rPr lang="en-GB" sz="2400" dirty="0" smtClean="0">
                <a:solidFill>
                  <a:schemeClr val="accent2">
                    <a:lumMod val="75000"/>
                  </a:schemeClr>
                </a:solidFill>
                <a:latin typeface="Arial Rounded MT Bold" pitchFamily="34" charset="0"/>
              </a:rPr>
              <a:t> </a:t>
            </a:r>
            <a:r>
              <a:rPr lang="en-GB" sz="2400" dirty="0" smtClean="0">
                <a:latin typeface="Arial Rounded MT Bold" pitchFamily="34" charset="0"/>
              </a:rPr>
              <a:t>– </a:t>
            </a:r>
            <a:r>
              <a:rPr lang="en-GB" sz="2400" i="1" dirty="0" smtClean="0">
                <a:solidFill>
                  <a:srgbClr val="0070C0"/>
                </a:solidFill>
                <a:latin typeface="Arial Rounded MT Bold" pitchFamily="34" charset="0"/>
              </a:rPr>
              <a:t>He’s your new best friend, voted best new robot</a:t>
            </a:r>
          </a:p>
          <a:p>
            <a:r>
              <a:rPr lang="en-GB" sz="2400" dirty="0" smtClean="0">
                <a:latin typeface="Arial Rounded MT Bold" pitchFamily="34" charset="0"/>
              </a:rPr>
              <a:t>Include </a:t>
            </a:r>
            <a:r>
              <a:rPr lang="en-GB" sz="2400" b="1" dirty="0" smtClean="0">
                <a:solidFill>
                  <a:schemeClr val="accent2">
                    <a:lumMod val="75000"/>
                  </a:schemeClr>
                </a:solidFill>
                <a:latin typeface="Arial Rounded MT Bold" pitchFamily="34" charset="0"/>
              </a:rPr>
              <a:t>appealing adjectives </a:t>
            </a:r>
            <a:r>
              <a:rPr lang="en-GB" sz="2400" dirty="0" smtClean="0">
                <a:latin typeface="Arial Rounded MT Bold" pitchFamily="34" charset="0"/>
              </a:rPr>
              <a:t>-  </a:t>
            </a:r>
            <a:r>
              <a:rPr lang="en-GB" sz="2400" i="1" dirty="0" smtClean="0">
                <a:solidFill>
                  <a:srgbClr val="0070C0"/>
                </a:solidFill>
                <a:latin typeface="Arial Rounded MT Bold" pitchFamily="34" charset="0"/>
              </a:rPr>
              <a:t>well-deserved</a:t>
            </a:r>
            <a:r>
              <a:rPr lang="en-GB" sz="2400" i="1" dirty="0" smtClean="0">
                <a:latin typeface="Arial Rounded MT Bold" pitchFamily="34" charset="0"/>
              </a:rPr>
              <a:t> break,  </a:t>
            </a:r>
            <a:r>
              <a:rPr lang="en-GB" sz="2400" i="1" dirty="0" smtClean="0">
                <a:solidFill>
                  <a:srgbClr val="0070C0"/>
                </a:solidFill>
                <a:latin typeface="Arial Rounded MT Bold" pitchFamily="34" charset="0"/>
              </a:rPr>
              <a:t>spectacular</a:t>
            </a:r>
            <a:r>
              <a:rPr lang="en-GB" sz="2400" i="1" dirty="0" smtClean="0">
                <a:latin typeface="Arial Rounded MT Bold" pitchFamily="34" charset="0"/>
              </a:rPr>
              <a:t> piece of automation, </a:t>
            </a:r>
            <a:r>
              <a:rPr lang="en-GB" sz="2400" i="1" dirty="0" smtClean="0">
                <a:solidFill>
                  <a:srgbClr val="0070C0"/>
                </a:solidFill>
                <a:latin typeface="Arial Rounded MT Bold" pitchFamily="34" charset="0"/>
              </a:rPr>
              <a:t>exceptionally</a:t>
            </a:r>
            <a:r>
              <a:rPr lang="en-GB" sz="2400" i="1" dirty="0" smtClean="0">
                <a:latin typeface="Arial Rounded MT Bold" pitchFamily="34" charset="0"/>
              </a:rPr>
              <a:t> simple</a:t>
            </a:r>
          </a:p>
          <a:p>
            <a:endParaRPr lang="en-GB" sz="2400" dirty="0">
              <a:latin typeface="Arial Rounded MT Bold" pitchFamily="34" charset="0"/>
            </a:endParaRPr>
          </a:p>
        </p:txBody>
      </p:sp>
    </p:spTree>
    <p:extLst>
      <p:ext uri="{BB962C8B-B14F-4D97-AF65-F5344CB8AC3E}">
        <p14:creationId xmlns:p14="http://schemas.microsoft.com/office/powerpoint/2010/main" val="16973745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u="sng" dirty="0" smtClean="0">
                <a:latin typeface="Arial Rounded MT Bold" pitchFamily="34" charset="0"/>
              </a:rPr>
              <a:t>Do you think you’ve been persuasive enough?</a:t>
            </a:r>
            <a:endParaRPr lang="en-GB" u="sng" dirty="0">
              <a:latin typeface="Arial Rounded MT Bold" pitchFamily="34" charset="0"/>
            </a:endParaRPr>
          </a:p>
        </p:txBody>
      </p:sp>
      <p:sp>
        <p:nvSpPr>
          <p:cNvPr id="3" name="Content Placeholder 2"/>
          <p:cNvSpPr>
            <a:spLocks noGrp="1"/>
          </p:cNvSpPr>
          <p:nvPr>
            <p:ph idx="1"/>
          </p:nvPr>
        </p:nvSpPr>
        <p:spPr/>
        <p:txBody>
          <a:bodyPr>
            <a:normAutofit/>
          </a:bodyPr>
          <a:lstStyle/>
          <a:p>
            <a:r>
              <a:rPr lang="en-GB" dirty="0" smtClean="0">
                <a:latin typeface="Arial Rounded MT Bold" pitchFamily="34" charset="0"/>
              </a:rPr>
              <a:t>When your parents/brothers/sisters are free, read your advert out loud to them to see if they are tempted to buy your new robot!</a:t>
            </a:r>
          </a:p>
          <a:p>
            <a:r>
              <a:rPr lang="en-GB" dirty="0" smtClean="0">
                <a:latin typeface="Arial Rounded MT Bold" pitchFamily="34" charset="0"/>
              </a:rPr>
              <a:t>If you spot any errors, just use your purple pen to correct them.</a:t>
            </a:r>
            <a:endParaRPr lang="en-GB" dirty="0">
              <a:latin typeface="Arial Rounded MT Bold" pitchFamily="34" charset="0"/>
            </a:endParaRPr>
          </a:p>
        </p:txBody>
      </p:sp>
      <p:pic>
        <p:nvPicPr>
          <p:cNvPr id="4" name="Picture 24" descr="Image result for gardening robot"/>
          <p:cNvPicPr>
            <a:picLocks noChangeAspect="1" noChangeArrowheads="1"/>
          </p:cNvPicPr>
          <p:nvPr/>
        </p:nvPicPr>
        <p:blipFill>
          <a:blip r:embed="rId2" cstate="print"/>
          <a:srcRect/>
          <a:stretch>
            <a:fillRect/>
          </a:stretch>
        </p:blipFill>
        <p:spPr bwMode="auto">
          <a:xfrm>
            <a:off x="5735960" y="3933056"/>
            <a:ext cx="1800200" cy="2704131"/>
          </a:xfrm>
          <a:prstGeom prst="rect">
            <a:avLst/>
          </a:prstGeom>
          <a:noFill/>
        </p:spPr>
      </p:pic>
      <p:pic>
        <p:nvPicPr>
          <p:cNvPr id="5" name="Picture 28" descr="Image result for dog walking robot"/>
          <p:cNvPicPr>
            <a:picLocks noChangeAspect="1" noChangeArrowheads="1"/>
          </p:cNvPicPr>
          <p:nvPr/>
        </p:nvPicPr>
        <p:blipFill>
          <a:blip r:embed="rId3" cstate="print"/>
          <a:srcRect/>
          <a:stretch>
            <a:fillRect/>
          </a:stretch>
        </p:blipFill>
        <p:spPr bwMode="auto">
          <a:xfrm>
            <a:off x="2125245" y="4284848"/>
            <a:ext cx="2048811" cy="2352339"/>
          </a:xfrm>
          <a:prstGeom prst="rect">
            <a:avLst/>
          </a:prstGeom>
          <a:noFill/>
        </p:spPr>
      </p:pic>
      <p:pic>
        <p:nvPicPr>
          <p:cNvPr id="6" name="Picture 34" descr="Image result for robot tidying clipart"/>
          <p:cNvPicPr>
            <a:picLocks noChangeAspect="1" noChangeArrowheads="1"/>
          </p:cNvPicPr>
          <p:nvPr/>
        </p:nvPicPr>
        <p:blipFill>
          <a:blip r:embed="rId4" cstate="print"/>
          <a:srcRect l="5486" t="4283" r="5324"/>
          <a:stretch>
            <a:fillRect/>
          </a:stretch>
        </p:blipFill>
        <p:spPr bwMode="auto">
          <a:xfrm>
            <a:off x="8954108" y="4212932"/>
            <a:ext cx="2088232" cy="2222167"/>
          </a:xfrm>
          <a:prstGeom prst="rect">
            <a:avLst/>
          </a:prstGeom>
          <a:noFill/>
        </p:spPr>
      </p:pic>
    </p:spTree>
    <p:extLst>
      <p:ext uri="{BB962C8B-B14F-4D97-AF65-F5344CB8AC3E}">
        <p14:creationId xmlns:p14="http://schemas.microsoft.com/office/powerpoint/2010/main" val="17224202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24</TotalTime>
  <Words>582</Words>
  <Application>Microsoft Office PowerPoint</Application>
  <PresentationFormat>Widescreen</PresentationFormat>
  <Paragraphs>39</Paragraphs>
  <Slides>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Arial Rounded MT Bold</vt:lpstr>
      <vt:lpstr>Calibri</vt:lpstr>
      <vt:lpstr>Calibri Light</vt:lpstr>
      <vt:lpstr>Office Theme</vt:lpstr>
      <vt:lpstr>PowerPoint Presentation</vt:lpstr>
      <vt:lpstr>PowerPoint Presentation</vt:lpstr>
      <vt:lpstr>PowerPoint Presentation</vt:lpstr>
      <vt:lpstr>Do you think you’ve been persuasive enough?</vt:lpstr>
    </vt:vector>
  </TitlesOfParts>
  <Company>St Marks Primary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lizzie.durling</dc:creator>
  <cp:lastModifiedBy>lizzie.durling</cp:lastModifiedBy>
  <cp:revision>4</cp:revision>
  <dcterms:created xsi:type="dcterms:W3CDTF">2020-04-19T12:23:44Z</dcterms:created>
  <dcterms:modified xsi:type="dcterms:W3CDTF">2020-04-19T12:48:39Z</dcterms:modified>
</cp:coreProperties>
</file>