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61" r:id="rId3"/>
    <p:sldId id="266" r:id="rId4"/>
    <p:sldId id="262" r:id="rId5"/>
    <p:sldId id="263" r:id="rId6"/>
    <p:sldId id="268" r:id="rId7"/>
    <p:sldId id="257" r:id="rId8"/>
    <p:sldId id="267"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4" autoAdjust="0"/>
    <p:restoredTop sz="94660"/>
  </p:normalViewPr>
  <p:slideViewPr>
    <p:cSldViewPr snapToGrid="0">
      <p:cViewPr varScale="1">
        <p:scale>
          <a:sx n="74" d="100"/>
          <a:sy n="74" d="100"/>
        </p:scale>
        <p:origin x="56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96A7AF-16BA-4E99-911B-1DD241276CE1}" type="datetimeFigureOut">
              <a:rPr lang="en-GB" smtClean="0"/>
              <a:t>19/04/2020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9B9A8-DCCA-40BD-8ECD-435073FBD184}" type="slidenum">
              <a:rPr lang="en-GB" smtClean="0"/>
              <a:t>‹#›</a:t>
            </a:fld>
            <a:endParaRPr lang="en-GB"/>
          </a:p>
        </p:txBody>
      </p:sp>
    </p:spTree>
    <p:extLst>
      <p:ext uri="{BB962C8B-B14F-4D97-AF65-F5344CB8AC3E}">
        <p14:creationId xmlns:p14="http://schemas.microsoft.com/office/powerpoint/2010/main" val="149163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35694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5651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4415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06606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32421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4868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33213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87408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13575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42046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88640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39299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622028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898394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29237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656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38938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337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54462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5651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1332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6293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500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2228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5000">
              <a:srgbClr val="FFFFFF"/>
            </a:gs>
            <a:gs pos="7001">
              <a:srgbClr val="E6E6E6"/>
            </a:gs>
            <a:gs pos="32001">
              <a:srgbClr val="7D8496"/>
            </a:gs>
            <a:gs pos="47000">
              <a:srgbClr val="E6E6E6"/>
            </a:gs>
            <a:gs pos="85001">
              <a:srgbClr val="7D8496"/>
            </a:gs>
            <a:gs pos="100000">
              <a:srgbClr val="E6E6E6"/>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CF5E3C-1E47-467C-AF29-8880B8454622}" type="datetimeFigureOut">
              <a:rPr lang="en-GB" smtClean="0">
                <a:solidFill>
                  <a:prstClr val="black">
                    <a:tint val="75000"/>
                  </a:prstClr>
                </a:solidFill>
              </a:rPr>
              <a:pPr/>
              <a:t>19/04/2020</a:t>
            </a:fld>
            <a:endParaRPr lang="en-GB">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CCED1-E23C-41C4-A48B-4916C074570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63785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b="1" u="sng" dirty="0">
                <a:latin typeface="Arial Rounded MT Bold" pitchFamily="34" charset="0"/>
                <a:cs typeface="Arial" pitchFamily="34" charset="0"/>
              </a:rPr>
              <a:t>I can produce a persuasive advert for my new robot</a:t>
            </a:r>
            <a:endParaRPr lang="en-GB" dirty="0">
              <a:latin typeface="Arial Rounded MT Bold" pitchFamily="34" charset="0"/>
            </a:endParaRPr>
          </a:p>
        </p:txBody>
      </p:sp>
      <p:sp>
        <p:nvSpPr>
          <p:cNvPr id="5" name="Subtitle 4"/>
          <p:cNvSpPr>
            <a:spLocks noGrp="1"/>
          </p:cNvSpPr>
          <p:nvPr>
            <p:ph type="subTitle" idx="1"/>
          </p:nvPr>
        </p:nvSpPr>
        <p:spPr/>
        <p:txBody>
          <a:bodyPr/>
          <a:lstStyle/>
          <a:p>
            <a:endParaRPr lang="en-GB" dirty="0"/>
          </a:p>
        </p:txBody>
      </p:sp>
      <p:pic>
        <p:nvPicPr>
          <p:cNvPr id="6" name="Picture 2" descr="Related image"/>
          <p:cNvPicPr>
            <a:picLocks noChangeAspect="1" noChangeArrowheads="1"/>
          </p:cNvPicPr>
          <p:nvPr/>
        </p:nvPicPr>
        <p:blipFill>
          <a:blip r:embed="rId2" cstate="print"/>
          <a:srcRect/>
          <a:stretch>
            <a:fillRect/>
          </a:stretch>
        </p:blipFill>
        <p:spPr bwMode="auto">
          <a:xfrm>
            <a:off x="1919536" y="0"/>
            <a:ext cx="1728192" cy="2033506"/>
          </a:xfrm>
          <a:prstGeom prst="rect">
            <a:avLst/>
          </a:prstGeom>
          <a:noFill/>
        </p:spPr>
      </p:pic>
      <p:pic>
        <p:nvPicPr>
          <p:cNvPr id="7" name="Picture 4" descr="Image result for robot ks2"/>
          <p:cNvPicPr>
            <a:picLocks noChangeAspect="1" noChangeArrowheads="1"/>
          </p:cNvPicPr>
          <p:nvPr/>
        </p:nvPicPr>
        <p:blipFill>
          <a:blip r:embed="rId3" cstate="print"/>
          <a:srcRect/>
          <a:stretch>
            <a:fillRect/>
          </a:stretch>
        </p:blipFill>
        <p:spPr bwMode="auto">
          <a:xfrm>
            <a:off x="3287688" y="3645025"/>
            <a:ext cx="1872208" cy="2976979"/>
          </a:xfrm>
          <a:prstGeom prst="rect">
            <a:avLst/>
          </a:prstGeom>
          <a:noFill/>
        </p:spPr>
      </p:pic>
      <p:pic>
        <p:nvPicPr>
          <p:cNvPr id="8" name="Picture 18" descr="Related image"/>
          <p:cNvPicPr>
            <a:picLocks noChangeAspect="1" noChangeArrowheads="1"/>
          </p:cNvPicPr>
          <p:nvPr/>
        </p:nvPicPr>
        <p:blipFill>
          <a:blip r:embed="rId4" cstate="print"/>
          <a:srcRect/>
          <a:stretch>
            <a:fillRect/>
          </a:stretch>
        </p:blipFill>
        <p:spPr bwMode="auto">
          <a:xfrm>
            <a:off x="8400257" y="260648"/>
            <a:ext cx="1756995" cy="1800200"/>
          </a:xfrm>
          <a:prstGeom prst="rect">
            <a:avLst/>
          </a:prstGeom>
          <a:noFill/>
        </p:spPr>
      </p:pic>
    </p:spTree>
    <p:extLst>
      <p:ext uri="{BB962C8B-B14F-4D97-AF65-F5344CB8AC3E}">
        <p14:creationId xmlns:p14="http://schemas.microsoft.com/office/powerpoint/2010/main" val="1596940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CONGRATULATIONS! </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Your design for a new robot has been carefully studied and we are pleased to inform you it can now be advertised to go to market! </a:t>
            </a:r>
          </a:p>
          <a:p>
            <a:pPr marL="0" indent="0">
              <a:buNone/>
            </a:pPr>
            <a:endParaRPr lang="en-GB" dirty="0"/>
          </a:p>
          <a:p>
            <a:pPr marL="0" indent="0">
              <a:buNone/>
            </a:pPr>
            <a:r>
              <a:rPr lang="en-GB" dirty="0" smtClean="0"/>
              <a:t>Your job today is to create a persuasive advert for the nation. Who knows where it will end up! Maybe in the TV advert breaks between Britain’s Got Talent? Perhaps it will be plastered on the giant billboards in London! </a:t>
            </a:r>
          </a:p>
          <a:p>
            <a:pPr marL="0" indent="0">
              <a:buNone/>
            </a:pPr>
            <a:endParaRPr lang="en-GB" dirty="0"/>
          </a:p>
          <a:p>
            <a:pPr marL="0" indent="0">
              <a:buNone/>
            </a:pPr>
            <a:r>
              <a:rPr lang="en-GB" dirty="0" smtClean="0"/>
              <a:t>Let’s have another look at what makes an advert so persuasive…</a:t>
            </a:r>
            <a:endParaRPr lang="en-GB" dirty="0"/>
          </a:p>
        </p:txBody>
      </p:sp>
    </p:spTree>
    <p:extLst>
      <p:ext uri="{BB962C8B-B14F-4D97-AF65-F5344CB8AC3E}">
        <p14:creationId xmlns:p14="http://schemas.microsoft.com/office/powerpoint/2010/main" val="2738475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Mighty Monster Truck</a:t>
            </a:r>
            <a:endParaRPr lang="en-GB" sz="4800" dirty="0"/>
          </a:p>
        </p:txBody>
      </p:sp>
      <p:sp>
        <p:nvSpPr>
          <p:cNvPr id="3" name="Content Placeholder 2"/>
          <p:cNvSpPr>
            <a:spLocks noGrp="1"/>
          </p:cNvSpPr>
          <p:nvPr>
            <p:ph idx="1"/>
          </p:nvPr>
        </p:nvSpPr>
        <p:spPr/>
        <p:txBody>
          <a:bodyPr/>
          <a:lstStyle/>
          <a:p>
            <a:endParaRPr lang="en-GB"/>
          </a:p>
        </p:txBody>
      </p:sp>
      <p:pic>
        <p:nvPicPr>
          <p:cNvPr id="4" name="Picture 2"/>
          <p:cNvPicPr>
            <a:picLocks noChangeAspect="1" noChangeArrowheads="1"/>
          </p:cNvPicPr>
          <p:nvPr/>
        </p:nvPicPr>
        <p:blipFill rotWithShape="1">
          <a:blip r:embed="rId2" cstate="print"/>
          <a:srcRect l="15216" t="29153" r="50471" b="41832"/>
          <a:stretch/>
        </p:blipFill>
        <p:spPr bwMode="auto">
          <a:xfrm>
            <a:off x="1954534" y="1417638"/>
            <a:ext cx="8282931" cy="3755984"/>
          </a:xfrm>
          <a:prstGeom prst="rect">
            <a:avLst/>
          </a:prstGeom>
          <a:noFill/>
          <a:ln w="9525">
            <a:noFill/>
            <a:miter lim="800000"/>
            <a:headEnd/>
            <a:tailEnd/>
          </a:ln>
        </p:spPr>
      </p:pic>
      <p:sp>
        <p:nvSpPr>
          <p:cNvPr id="5" name="TextBox 4"/>
          <p:cNvSpPr txBox="1"/>
          <p:nvPr/>
        </p:nvSpPr>
        <p:spPr>
          <a:xfrm>
            <a:off x="8904312" y="4005064"/>
            <a:ext cx="792088" cy="338554"/>
          </a:xfrm>
          <a:prstGeom prst="rect">
            <a:avLst/>
          </a:prstGeom>
          <a:solidFill>
            <a:srgbClr val="FF0000"/>
          </a:solidFill>
        </p:spPr>
        <p:txBody>
          <a:bodyPr wrap="square" rtlCol="0">
            <a:spAutoFit/>
          </a:bodyPr>
          <a:lstStyle/>
          <a:p>
            <a:r>
              <a:rPr lang="en-GB" sz="1600" dirty="0">
                <a:solidFill>
                  <a:prstClr val="white"/>
                </a:solidFill>
                <a:latin typeface="Calibri"/>
              </a:rPr>
              <a:t>2020!</a:t>
            </a:r>
            <a:endParaRPr lang="en-GB" sz="1600" dirty="0">
              <a:solidFill>
                <a:prstClr val="white"/>
              </a:solidFill>
              <a:latin typeface="Calibri"/>
            </a:endParaRPr>
          </a:p>
        </p:txBody>
      </p:sp>
    </p:spTree>
    <p:extLst>
      <p:ext uri="{BB962C8B-B14F-4D97-AF65-F5344CB8AC3E}">
        <p14:creationId xmlns:p14="http://schemas.microsoft.com/office/powerpoint/2010/main" val="3651419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290" y="166443"/>
            <a:ext cx="11819709" cy="4817509"/>
          </a:xfrm>
        </p:spPr>
        <p:txBody>
          <a:bodyPr>
            <a:noAutofit/>
          </a:bodyPr>
          <a:lstStyle/>
          <a:p>
            <a:pPr algn="ctr">
              <a:buNone/>
            </a:pPr>
            <a:r>
              <a:rPr lang="en-GB" sz="2400" b="1" dirty="0">
                <a:latin typeface="Comic Sans MS" pitchFamily="66" charset="0"/>
              </a:rPr>
              <a:t>Children, are you fed up with your toys breaking? </a:t>
            </a:r>
            <a:r>
              <a:rPr lang="en-GB" sz="2400" b="1" dirty="0">
                <a:latin typeface="Comic Sans MS" pitchFamily="66" charset="0"/>
              </a:rPr>
              <a:t>Are you looking for a new fantastic unbreakable monster truck</a:t>
            </a:r>
            <a:r>
              <a:rPr lang="en-GB" sz="2400" b="1" dirty="0" smtClean="0">
                <a:latin typeface="Comic Sans MS" pitchFamily="66" charset="0"/>
              </a:rPr>
              <a:t>?</a:t>
            </a:r>
          </a:p>
          <a:p>
            <a:pPr algn="ctr">
              <a:buNone/>
            </a:pPr>
            <a:endParaRPr lang="en-GB" sz="2400" dirty="0">
              <a:latin typeface="Comic Sans MS" pitchFamily="66" charset="0"/>
            </a:endParaRPr>
          </a:p>
          <a:p>
            <a:pPr algn="ctr">
              <a:buNone/>
            </a:pPr>
            <a:r>
              <a:rPr lang="en-GB" sz="1800" dirty="0">
                <a:latin typeface="Comic Sans MS" pitchFamily="66" charset="0"/>
              </a:rPr>
              <a:t>Well, look no further – help is here with the </a:t>
            </a:r>
            <a:r>
              <a:rPr lang="en-GB" sz="1800" dirty="0" smtClean="0">
                <a:latin typeface="Comic Sans MS" pitchFamily="66" charset="0"/>
              </a:rPr>
              <a:t>indestructible </a:t>
            </a:r>
            <a:r>
              <a:rPr lang="en-GB" sz="1800" b="1" dirty="0" smtClean="0">
                <a:latin typeface="Comic Sans MS" pitchFamily="66" charset="0"/>
              </a:rPr>
              <a:t>Mighty Monster </a:t>
            </a:r>
            <a:r>
              <a:rPr lang="en-GB" sz="1800" b="1" dirty="0">
                <a:latin typeface="Comic Sans MS" pitchFamily="66" charset="0"/>
              </a:rPr>
              <a:t>Truck</a:t>
            </a:r>
            <a:r>
              <a:rPr lang="en-GB" sz="1800" dirty="0">
                <a:latin typeface="Comic Sans MS" pitchFamily="66" charset="0"/>
              </a:rPr>
              <a:t> created just for </a:t>
            </a:r>
            <a:r>
              <a:rPr lang="en-GB" sz="1800" b="1" dirty="0" smtClean="0">
                <a:latin typeface="Comic Sans MS" pitchFamily="66" charset="0"/>
              </a:rPr>
              <a:t>YOU</a:t>
            </a:r>
            <a:r>
              <a:rPr lang="en-GB" sz="1800" dirty="0" smtClean="0">
                <a:latin typeface="Comic Sans MS" pitchFamily="66" charset="0"/>
              </a:rPr>
              <a:t>!</a:t>
            </a:r>
            <a:endParaRPr lang="en-GB" sz="1800" dirty="0">
              <a:latin typeface="Comic Sans MS" pitchFamily="66" charset="0"/>
            </a:endParaRPr>
          </a:p>
          <a:p>
            <a:pPr algn="ctr">
              <a:buNone/>
            </a:pPr>
            <a:r>
              <a:rPr lang="en-GB" sz="1800" dirty="0">
                <a:latin typeface="Comic Sans MS" pitchFamily="66" charset="0"/>
              </a:rPr>
              <a:t>This terrific truck is like no other truck that has ever been seen before! </a:t>
            </a:r>
          </a:p>
          <a:p>
            <a:pPr algn="ctr">
              <a:buNone/>
            </a:pPr>
            <a:r>
              <a:rPr lang="en-GB" sz="1800" dirty="0">
                <a:latin typeface="Comic Sans MS" pitchFamily="66" charset="0"/>
              </a:rPr>
              <a:t>It has an all-new exceptional and electrifying design! </a:t>
            </a:r>
            <a:r>
              <a:rPr lang="en-GB" sz="1800" dirty="0">
                <a:latin typeface="Comic Sans MS" pitchFamily="66" charset="0"/>
              </a:rPr>
              <a:t>This toy is for </a:t>
            </a:r>
            <a:r>
              <a:rPr lang="en-GB" sz="1800" dirty="0" smtClean="0">
                <a:latin typeface="Comic Sans MS" pitchFamily="66" charset="0"/>
              </a:rPr>
              <a:t>YOU; </a:t>
            </a:r>
            <a:r>
              <a:rPr lang="en-GB" sz="1800" dirty="0">
                <a:latin typeface="Comic Sans MS" pitchFamily="66" charset="0"/>
              </a:rPr>
              <a:t>it will be a superb, special and sensational addition to YOUR toy collection!</a:t>
            </a:r>
          </a:p>
          <a:p>
            <a:pPr>
              <a:buNone/>
            </a:pPr>
            <a:r>
              <a:rPr lang="en-GB" sz="1800" dirty="0">
                <a:latin typeface="Comic Sans MS" pitchFamily="66" charset="0"/>
              </a:rPr>
              <a:t>The Mighty Monster Truck has many break-through and breath-taking features including:</a:t>
            </a:r>
          </a:p>
          <a:p>
            <a:pPr>
              <a:buNone/>
            </a:pPr>
            <a:r>
              <a:rPr lang="en-GB" sz="1800" dirty="0">
                <a:latin typeface="Comic Sans MS" pitchFamily="66" charset="0"/>
              </a:rPr>
              <a:t>- Its mind-bogglingly huge wheels (this monster truck will be able to go everywhere YOU go);</a:t>
            </a:r>
          </a:p>
          <a:p>
            <a:pPr>
              <a:buNone/>
            </a:pPr>
            <a:r>
              <a:rPr lang="en-GB" sz="1800" dirty="0">
                <a:latin typeface="Comic Sans MS" pitchFamily="66" charset="0"/>
              </a:rPr>
              <a:t>- Remarkably responsive, smooth suspension (your monster truck will not be damaged by any bumps);</a:t>
            </a:r>
          </a:p>
          <a:p>
            <a:pPr>
              <a:buNone/>
            </a:pPr>
            <a:r>
              <a:rPr lang="en-GB" sz="1800" dirty="0">
                <a:latin typeface="Comic Sans MS" pitchFamily="66" charset="0"/>
              </a:rPr>
              <a:t>- An everlasting body kit made out of robust rubber (your monster truck will survive any collision that</a:t>
            </a:r>
          </a:p>
          <a:p>
            <a:pPr>
              <a:buNone/>
            </a:pPr>
            <a:r>
              <a:rPr lang="en-GB" sz="1800" dirty="0">
                <a:latin typeface="Comic Sans MS" pitchFamily="66" charset="0"/>
              </a:rPr>
              <a:t> </a:t>
            </a:r>
            <a:r>
              <a:rPr lang="en-GB" sz="1800" dirty="0">
                <a:latin typeface="Comic Sans MS" pitchFamily="66" charset="0"/>
              </a:rPr>
              <a:t>  may occur);</a:t>
            </a:r>
          </a:p>
          <a:p>
            <a:pPr>
              <a:buNone/>
            </a:pPr>
            <a:r>
              <a:rPr lang="en-GB" sz="1800" dirty="0">
                <a:latin typeface="Comic Sans MS" pitchFamily="66" charset="0"/>
              </a:rPr>
              <a:t>- The most up-to-date voice recognition technology (this allows you to control your monster truck by</a:t>
            </a:r>
          </a:p>
          <a:p>
            <a:pPr>
              <a:buNone/>
            </a:pPr>
            <a:r>
              <a:rPr lang="en-GB" sz="1800" dirty="0">
                <a:latin typeface="Comic Sans MS" pitchFamily="66" charset="0"/>
              </a:rPr>
              <a:t>   telling it where you want it to go as it responds to 25 programmable commands).</a:t>
            </a:r>
          </a:p>
          <a:p>
            <a:pPr algn="ctr">
              <a:buNone/>
            </a:pPr>
            <a:endParaRPr lang="en-GB" sz="1800" dirty="0">
              <a:latin typeface="Comic Sans MS" pitchFamily="66" charset="0"/>
            </a:endParaRPr>
          </a:p>
          <a:p>
            <a:pPr algn="ctr">
              <a:buNone/>
            </a:pPr>
            <a:r>
              <a:rPr lang="en-GB" sz="1800" dirty="0">
                <a:latin typeface="Comic Sans MS" pitchFamily="66" charset="0"/>
              </a:rPr>
              <a:t>Let the </a:t>
            </a:r>
            <a:r>
              <a:rPr lang="en-GB" sz="1800" dirty="0" smtClean="0">
                <a:latin typeface="Comic Sans MS" pitchFamily="66" charset="0"/>
              </a:rPr>
              <a:t>marvellous Mighty Monster </a:t>
            </a:r>
            <a:r>
              <a:rPr lang="en-GB" sz="1800" dirty="0">
                <a:latin typeface="Comic Sans MS" pitchFamily="66" charset="0"/>
              </a:rPr>
              <a:t>Truck join your toy box today and you will have the privilege of </a:t>
            </a:r>
            <a:r>
              <a:rPr lang="en-GB" sz="1800" dirty="0" smtClean="0">
                <a:latin typeface="Comic Sans MS" pitchFamily="66" charset="0"/>
              </a:rPr>
              <a:t>owning the </a:t>
            </a:r>
            <a:r>
              <a:rPr lang="en-GB" sz="1800" dirty="0">
                <a:latin typeface="Comic Sans MS" pitchFamily="66" charset="0"/>
              </a:rPr>
              <a:t>most amazingly mind-blowing Monster Truck there ever will be! </a:t>
            </a:r>
          </a:p>
          <a:p>
            <a:pPr algn="ctr">
              <a:buNone/>
            </a:pPr>
            <a:r>
              <a:rPr lang="en-GB" sz="1800" b="1" dirty="0">
                <a:latin typeface="Comic Sans MS" pitchFamily="66" charset="0"/>
              </a:rPr>
              <a:t>Miss it! Miss out!</a:t>
            </a:r>
          </a:p>
        </p:txBody>
      </p:sp>
    </p:spTree>
    <p:extLst>
      <p:ext uri="{BB962C8B-B14F-4D97-AF65-F5344CB8AC3E}">
        <p14:creationId xmlns:p14="http://schemas.microsoft.com/office/powerpoint/2010/main" val="2602398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2290" y="166443"/>
            <a:ext cx="11819709" cy="4817509"/>
          </a:xfrm>
        </p:spPr>
        <p:txBody>
          <a:bodyPr>
            <a:noAutofit/>
          </a:bodyPr>
          <a:lstStyle/>
          <a:p>
            <a:pPr algn="ctr">
              <a:buNone/>
            </a:pPr>
            <a:r>
              <a:rPr lang="en-GB" sz="2400" b="1" dirty="0">
                <a:latin typeface="Comic Sans MS" pitchFamily="66" charset="0"/>
              </a:rPr>
              <a:t>Children, are you fed up with your toys breaking? </a:t>
            </a:r>
            <a:r>
              <a:rPr lang="en-GB" sz="2400" b="1" dirty="0">
                <a:latin typeface="Comic Sans MS" pitchFamily="66" charset="0"/>
              </a:rPr>
              <a:t>Are you looking for a new fantastic unbreakable monster truck</a:t>
            </a:r>
            <a:r>
              <a:rPr lang="en-GB" sz="2400" b="1" dirty="0" smtClean="0">
                <a:latin typeface="Comic Sans MS" pitchFamily="66" charset="0"/>
              </a:rPr>
              <a:t>?</a:t>
            </a:r>
          </a:p>
          <a:p>
            <a:pPr algn="ctr">
              <a:buNone/>
            </a:pPr>
            <a:endParaRPr lang="en-GB" sz="2400" dirty="0">
              <a:latin typeface="Comic Sans MS" pitchFamily="66" charset="0"/>
            </a:endParaRPr>
          </a:p>
          <a:p>
            <a:pPr algn="ctr">
              <a:buNone/>
            </a:pPr>
            <a:r>
              <a:rPr lang="en-GB" sz="1800" dirty="0">
                <a:latin typeface="Comic Sans MS" pitchFamily="66" charset="0"/>
              </a:rPr>
              <a:t>Well, look no further – help is here with the </a:t>
            </a:r>
            <a:r>
              <a:rPr lang="en-GB" sz="1800" dirty="0" smtClean="0">
                <a:latin typeface="Comic Sans MS" pitchFamily="66" charset="0"/>
              </a:rPr>
              <a:t>indestructible </a:t>
            </a:r>
            <a:r>
              <a:rPr lang="en-GB" sz="1800" b="1" dirty="0" smtClean="0">
                <a:latin typeface="Comic Sans MS" pitchFamily="66" charset="0"/>
              </a:rPr>
              <a:t>Mighty Monster </a:t>
            </a:r>
            <a:r>
              <a:rPr lang="en-GB" sz="1800" b="1" dirty="0">
                <a:latin typeface="Comic Sans MS" pitchFamily="66" charset="0"/>
              </a:rPr>
              <a:t>Truck</a:t>
            </a:r>
            <a:r>
              <a:rPr lang="en-GB" sz="1800" dirty="0">
                <a:latin typeface="Comic Sans MS" pitchFamily="66" charset="0"/>
              </a:rPr>
              <a:t> created just for </a:t>
            </a:r>
            <a:r>
              <a:rPr lang="en-GB" sz="1800" b="1" dirty="0" smtClean="0">
                <a:latin typeface="Comic Sans MS" pitchFamily="66" charset="0"/>
              </a:rPr>
              <a:t>YOU</a:t>
            </a:r>
            <a:r>
              <a:rPr lang="en-GB" sz="1800" dirty="0" smtClean="0">
                <a:latin typeface="Comic Sans MS" pitchFamily="66" charset="0"/>
              </a:rPr>
              <a:t>!</a:t>
            </a:r>
            <a:endParaRPr lang="en-GB" sz="1800" dirty="0">
              <a:latin typeface="Comic Sans MS" pitchFamily="66" charset="0"/>
            </a:endParaRPr>
          </a:p>
          <a:p>
            <a:pPr algn="ctr">
              <a:buNone/>
            </a:pPr>
            <a:r>
              <a:rPr lang="en-GB" sz="1800" dirty="0">
                <a:latin typeface="Comic Sans MS" pitchFamily="66" charset="0"/>
              </a:rPr>
              <a:t>This terrific truck is like no other truck that has ever been seen before! </a:t>
            </a:r>
          </a:p>
          <a:p>
            <a:pPr algn="ctr">
              <a:buNone/>
            </a:pPr>
            <a:r>
              <a:rPr lang="en-GB" sz="1800" dirty="0">
                <a:latin typeface="Comic Sans MS" pitchFamily="66" charset="0"/>
              </a:rPr>
              <a:t>It has an all-new exceptional and electrifying design! </a:t>
            </a:r>
            <a:r>
              <a:rPr lang="en-GB" sz="1800" dirty="0">
                <a:latin typeface="Comic Sans MS" pitchFamily="66" charset="0"/>
              </a:rPr>
              <a:t>This toy is for </a:t>
            </a:r>
            <a:r>
              <a:rPr lang="en-GB" sz="1800" dirty="0" smtClean="0">
                <a:latin typeface="Comic Sans MS" pitchFamily="66" charset="0"/>
              </a:rPr>
              <a:t>YOU; </a:t>
            </a:r>
            <a:r>
              <a:rPr lang="en-GB" sz="1800" dirty="0">
                <a:latin typeface="Comic Sans MS" pitchFamily="66" charset="0"/>
              </a:rPr>
              <a:t>it will be a superb, special and sensational addition to YOUR toy collection!</a:t>
            </a:r>
          </a:p>
          <a:p>
            <a:pPr>
              <a:buNone/>
            </a:pPr>
            <a:r>
              <a:rPr lang="en-GB" sz="1800" dirty="0">
                <a:latin typeface="Comic Sans MS" pitchFamily="66" charset="0"/>
              </a:rPr>
              <a:t>The Mighty Monster Truck has many break-through and breath-taking features including:</a:t>
            </a:r>
          </a:p>
          <a:p>
            <a:pPr>
              <a:buNone/>
            </a:pPr>
            <a:r>
              <a:rPr lang="en-GB" sz="1800" dirty="0">
                <a:latin typeface="Comic Sans MS" pitchFamily="66" charset="0"/>
              </a:rPr>
              <a:t>- Its mind-bogglingly huge wheels (this monster truck will be able to go everywhere YOU go);</a:t>
            </a:r>
          </a:p>
          <a:p>
            <a:pPr>
              <a:buNone/>
            </a:pPr>
            <a:r>
              <a:rPr lang="en-GB" sz="1800" dirty="0">
                <a:latin typeface="Comic Sans MS" pitchFamily="66" charset="0"/>
              </a:rPr>
              <a:t>- Remarkably responsive, smooth suspension (your monster truck will not be damaged by any bumps);</a:t>
            </a:r>
          </a:p>
          <a:p>
            <a:pPr>
              <a:buNone/>
            </a:pPr>
            <a:r>
              <a:rPr lang="en-GB" sz="1800" dirty="0">
                <a:latin typeface="Comic Sans MS" pitchFamily="66" charset="0"/>
              </a:rPr>
              <a:t>- An everlasting body kit made out of robust rubber (your monster truck will survive any collision that</a:t>
            </a:r>
          </a:p>
          <a:p>
            <a:pPr>
              <a:buNone/>
            </a:pPr>
            <a:r>
              <a:rPr lang="en-GB" sz="1800" dirty="0">
                <a:latin typeface="Comic Sans MS" pitchFamily="66" charset="0"/>
              </a:rPr>
              <a:t> </a:t>
            </a:r>
            <a:r>
              <a:rPr lang="en-GB" sz="1800" dirty="0">
                <a:latin typeface="Comic Sans MS" pitchFamily="66" charset="0"/>
              </a:rPr>
              <a:t>  may occur);</a:t>
            </a:r>
          </a:p>
          <a:p>
            <a:pPr>
              <a:buNone/>
            </a:pPr>
            <a:r>
              <a:rPr lang="en-GB" sz="1800" dirty="0">
                <a:latin typeface="Comic Sans MS" pitchFamily="66" charset="0"/>
              </a:rPr>
              <a:t>- The most up-to-date voice recognition technology (this allows you to control your monster truck by</a:t>
            </a:r>
          </a:p>
          <a:p>
            <a:pPr>
              <a:buNone/>
            </a:pPr>
            <a:r>
              <a:rPr lang="en-GB" sz="1800" dirty="0">
                <a:latin typeface="Comic Sans MS" pitchFamily="66" charset="0"/>
              </a:rPr>
              <a:t>   telling it where you want it to go as it responds to 25 programmable commands).</a:t>
            </a:r>
          </a:p>
          <a:p>
            <a:pPr algn="ctr">
              <a:buNone/>
            </a:pPr>
            <a:endParaRPr lang="en-GB" sz="1800" dirty="0">
              <a:latin typeface="Comic Sans MS" pitchFamily="66" charset="0"/>
            </a:endParaRPr>
          </a:p>
          <a:p>
            <a:pPr algn="ctr">
              <a:buNone/>
            </a:pPr>
            <a:r>
              <a:rPr lang="en-GB" sz="1800" dirty="0">
                <a:latin typeface="Comic Sans MS" pitchFamily="66" charset="0"/>
              </a:rPr>
              <a:t>Let the </a:t>
            </a:r>
            <a:r>
              <a:rPr lang="en-GB" sz="1800" dirty="0" smtClean="0">
                <a:latin typeface="Comic Sans MS" pitchFamily="66" charset="0"/>
              </a:rPr>
              <a:t>marvellous Mighty Monster </a:t>
            </a:r>
            <a:r>
              <a:rPr lang="en-GB" sz="1800" dirty="0">
                <a:latin typeface="Comic Sans MS" pitchFamily="66" charset="0"/>
              </a:rPr>
              <a:t>Truck join your toy box today and you will have the privilege of </a:t>
            </a:r>
            <a:r>
              <a:rPr lang="en-GB" sz="1800" dirty="0" smtClean="0">
                <a:latin typeface="Comic Sans MS" pitchFamily="66" charset="0"/>
              </a:rPr>
              <a:t>owning the </a:t>
            </a:r>
            <a:r>
              <a:rPr lang="en-GB" sz="1800" dirty="0">
                <a:latin typeface="Comic Sans MS" pitchFamily="66" charset="0"/>
              </a:rPr>
              <a:t>most amazingly mind-blowing Monster Truck there ever will be! </a:t>
            </a:r>
          </a:p>
          <a:p>
            <a:pPr algn="ctr">
              <a:buNone/>
            </a:pPr>
            <a:r>
              <a:rPr lang="en-GB" sz="1800" b="1" dirty="0">
                <a:latin typeface="Comic Sans MS" pitchFamily="66" charset="0"/>
              </a:rPr>
              <a:t>Miss it! Miss out!</a:t>
            </a:r>
          </a:p>
        </p:txBody>
      </p:sp>
      <p:sp>
        <p:nvSpPr>
          <p:cNvPr id="5" name="TextBox 4"/>
          <p:cNvSpPr txBox="1"/>
          <p:nvPr/>
        </p:nvSpPr>
        <p:spPr>
          <a:xfrm>
            <a:off x="2675620" y="1230515"/>
            <a:ext cx="6840760" cy="4031873"/>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pPr marL="342900" indent="-342900" algn="ctr"/>
            <a:r>
              <a:rPr lang="en-GB" sz="3200" dirty="0" smtClean="0">
                <a:solidFill>
                  <a:prstClr val="white"/>
                </a:solidFill>
                <a:latin typeface="Calibri"/>
              </a:rPr>
              <a:t>What technique was used to make the reader really feel like this advert was aimed at them?</a:t>
            </a:r>
          </a:p>
          <a:p>
            <a:pPr marL="342900" indent="-342900" algn="ctr"/>
            <a:endParaRPr lang="en-GB" sz="3200" dirty="0">
              <a:solidFill>
                <a:prstClr val="white"/>
              </a:solidFill>
              <a:latin typeface="Calibri"/>
            </a:endParaRPr>
          </a:p>
          <a:p>
            <a:pPr marL="342900" indent="-342900" algn="ctr"/>
            <a:r>
              <a:rPr lang="en-GB" sz="3200" dirty="0" smtClean="0">
                <a:solidFill>
                  <a:prstClr val="white"/>
                </a:solidFill>
                <a:latin typeface="Calibri"/>
              </a:rPr>
              <a:t>What words make this toy seem so irresistible? </a:t>
            </a:r>
            <a:endParaRPr lang="en-GB" sz="3200" dirty="0">
              <a:solidFill>
                <a:prstClr val="white"/>
              </a:solidFill>
              <a:latin typeface="Calibri"/>
            </a:endParaRPr>
          </a:p>
          <a:p>
            <a:pPr marL="342900" indent="-342900" algn="ctr"/>
            <a:endParaRPr lang="en-GB" sz="3200" dirty="0">
              <a:solidFill>
                <a:prstClr val="white"/>
              </a:solidFill>
              <a:latin typeface="Calibri"/>
            </a:endParaRPr>
          </a:p>
          <a:p>
            <a:pPr marL="342900" indent="-342900" algn="ctr"/>
            <a:r>
              <a:rPr lang="en-GB" sz="3200" dirty="0" smtClean="0">
                <a:solidFill>
                  <a:prstClr val="white"/>
                </a:solidFill>
                <a:latin typeface="Calibri"/>
              </a:rPr>
              <a:t>Is it formal </a:t>
            </a:r>
            <a:r>
              <a:rPr lang="en-GB" sz="3200" dirty="0">
                <a:solidFill>
                  <a:prstClr val="white"/>
                </a:solidFill>
                <a:latin typeface="Calibri"/>
              </a:rPr>
              <a:t>or informal?</a:t>
            </a:r>
            <a:endParaRPr lang="en-GB" sz="3200" dirty="0">
              <a:solidFill>
                <a:prstClr val="white"/>
              </a:solidFill>
              <a:latin typeface="Calibri"/>
            </a:endParaRPr>
          </a:p>
        </p:txBody>
      </p:sp>
    </p:spTree>
    <p:extLst>
      <p:ext uri="{BB962C8B-B14F-4D97-AF65-F5344CB8AC3E}">
        <p14:creationId xmlns:p14="http://schemas.microsoft.com/office/powerpoint/2010/main" val="154450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latin typeface="Arial Rounded MT Bold" panose="020F0704030504030204" pitchFamily="34" charset="0"/>
              </a:rPr>
              <a:t>Synonyms for ‘this robot’…</a:t>
            </a:r>
            <a:br>
              <a:rPr lang="en-GB" sz="2800" dirty="0" smtClean="0">
                <a:latin typeface="Arial Rounded MT Bold" panose="020F0704030504030204" pitchFamily="34" charset="0"/>
              </a:rPr>
            </a:br>
            <a:r>
              <a:rPr lang="en-GB" sz="2400" dirty="0" smtClean="0">
                <a:latin typeface="Arial Rounded MT Bold" panose="020F0704030504030204" pitchFamily="34" charset="0"/>
              </a:rPr>
              <a:t>(although some repetition of your robot’s name is effective in this genre)</a:t>
            </a:r>
            <a:endParaRPr lang="en-GB" sz="2400" dirty="0">
              <a:latin typeface="Arial Rounded MT Bold" panose="020F0704030504030204" pitchFamily="34" charset="0"/>
            </a:endParaRPr>
          </a:p>
        </p:txBody>
      </p:sp>
      <p:sp>
        <p:nvSpPr>
          <p:cNvPr id="3" name="Content Placeholder 2"/>
          <p:cNvSpPr>
            <a:spLocks noGrp="1"/>
          </p:cNvSpPr>
          <p:nvPr>
            <p:ph idx="1"/>
          </p:nvPr>
        </p:nvSpPr>
        <p:spPr>
          <a:xfrm>
            <a:off x="412124" y="1690354"/>
            <a:ext cx="11367752" cy="4525963"/>
          </a:xfrm>
        </p:spPr>
        <p:txBody>
          <a:bodyPr>
            <a:normAutofit/>
          </a:bodyPr>
          <a:lstStyle/>
          <a:p>
            <a:pPr marL="0" indent="0">
              <a:buNone/>
            </a:pPr>
            <a:r>
              <a:rPr lang="en-GB" dirty="0" smtClean="0">
                <a:latin typeface="Arial Rounded MT Bold" panose="020F0704030504030204" pitchFamily="34" charset="0"/>
              </a:rPr>
              <a:t>Challenge: can you use some alliteration? E.g.</a:t>
            </a:r>
          </a:p>
          <a:p>
            <a:pPr marL="0" indent="0">
              <a:buNone/>
            </a:pPr>
            <a:r>
              <a:rPr lang="en-GB" b="1" i="1" dirty="0" smtClean="0">
                <a:solidFill>
                  <a:srgbClr val="FF0000"/>
                </a:solidFill>
                <a:latin typeface="Arial Rounded MT Bold" panose="020F0704030504030204" pitchFamily="34" charset="0"/>
              </a:rPr>
              <a:t>This magnificent machine…</a:t>
            </a:r>
            <a:endParaRPr lang="en-GB" b="1" i="1" dirty="0">
              <a:solidFill>
                <a:srgbClr val="FF0000"/>
              </a:solidFill>
              <a:latin typeface="Arial Rounded MT Bold" panose="020F0704030504030204" pitchFamily="34" charset="0"/>
            </a:endParaRPr>
          </a:p>
          <a:p>
            <a:pPr marL="0" indent="0">
              <a:buNone/>
            </a:pPr>
            <a:endParaRPr lang="en-GB" dirty="0" smtClean="0">
              <a:latin typeface="Arial Rounded MT Bold" panose="020F0704030504030204" pitchFamily="34" charset="0"/>
            </a:endParaRPr>
          </a:p>
          <a:p>
            <a:pPr marL="0" indent="0">
              <a:buNone/>
            </a:pPr>
            <a:endParaRPr lang="en-GB" dirty="0">
              <a:latin typeface="Arial Rounded MT Bold" panose="020F0704030504030204" pitchFamily="34" charset="0"/>
            </a:endParaRPr>
          </a:p>
          <a:p>
            <a:pPr marL="0" indent="0" algn="ctr">
              <a:buNone/>
            </a:pPr>
            <a:r>
              <a:rPr lang="en-GB" dirty="0" smtClean="0">
                <a:latin typeface="Arial Rounded MT Bold" panose="020F0704030504030204" pitchFamily="34" charset="0"/>
              </a:rPr>
              <a:t>How can we embed effective information alongside this?</a:t>
            </a:r>
          </a:p>
          <a:p>
            <a:pPr marL="0" indent="0">
              <a:buNone/>
            </a:pPr>
            <a:r>
              <a:rPr lang="en-GB" b="1" i="1" dirty="0" smtClean="0">
                <a:solidFill>
                  <a:srgbClr val="FF0000"/>
                </a:solidFill>
                <a:latin typeface="Arial Rounded MT Bold" panose="020F0704030504030204" pitchFamily="34" charset="0"/>
              </a:rPr>
              <a:t>This magnificent machine, </a:t>
            </a:r>
            <a:r>
              <a:rPr lang="en-GB" b="1" i="1" dirty="0" smtClean="0">
                <a:solidFill>
                  <a:srgbClr val="FF0000"/>
                </a:solidFill>
                <a:latin typeface="Arial Rounded MT Bold" panose="020F0704030504030204" pitchFamily="34" charset="0"/>
              </a:rPr>
              <a:t>which _____________, ___________________. </a:t>
            </a:r>
            <a:endParaRPr lang="en-GB" b="1" i="1" dirty="0" smtClean="0">
              <a:solidFill>
                <a:srgbClr val="FF0000"/>
              </a:solidFill>
              <a:latin typeface="Arial Rounded MT Bold" panose="020F0704030504030204" pitchFamily="34" charset="0"/>
            </a:endParaRPr>
          </a:p>
        </p:txBody>
      </p:sp>
    </p:spTree>
    <p:extLst>
      <p:ext uri="{BB962C8B-B14F-4D97-AF65-F5344CB8AC3E}">
        <p14:creationId xmlns:p14="http://schemas.microsoft.com/office/powerpoint/2010/main" val="2344590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 creative. Get persuasive! </a:t>
            </a:r>
            <a:endParaRPr lang="en-GB" dirty="0"/>
          </a:p>
        </p:txBody>
      </p:sp>
      <p:sp>
        <p:nvSpPr>
          <p:cNvPr id="3" name="Content Placeholder 2"/>
          <p:cNvSpPr>
            <a:spLocks noGrp="1"/>
          </p:cNvSpPr>
          <p:nvPr>
            <p:ph idx="1"/>
          </p:nvPr>
        </p:nvSpPr>
        <p:spPr>
          <a:xfrm>
            <a:off x="412124" y="1417638"/>
            <a:ext cx="11651087" cy="5109692"/>
          </a:xfrm>
        </p:spPr>
        <p:txBody>
          <a:bodyPr>
            <a:normAutofit fontScale="77500" lnSpcReduction="20000"/>
          </a:bodyPr>
          <a:lstStyle/>
          <a:p>
            <a:pPr marL="0" indent="0">
              <a:buNone/>
            </a:pPr>
            <a:r>
              <a:rPr lang="en-GB" dirty="0" smtClean="0"/>
              <a:t>Begin your persuasive advert. </a:t>
            </a:r>
          </a:p>
          <a:p>
            <a:pPr marL="0" indent="0">
              <a:buNone/>
            </a:pPr>
            <a:endParaRPr lang="en-GB" dirty="0"/>
          </a:p>
          <a:p>
            <a:pPr marL="0" indent="0">
              <a:buNone/>
            </a:pPr>
            <a:r>
              <a:rPr lang="en-GB" b="1" dirty="0" smtClean="0"/>
              <a:t>Today, just focus on a really </a:t>
            </a:r>
            <a:r>
              <a:rPr lang="en-GB" b="1" u="sng" dirty="0" smtClean="0"/>
              <a:t>persuasive introduction </a:t>
            </a:r>
            <a:r>
              <a:rPr lang="en-GB" b="1" dirty="0" smtClean="0"/>
              <a:t>using questions to engage you reader. </a:t>
            </a:r>
            <a:endParaRPr lang="en-GB" b="1" u="sng" dirty="0" smtClean="0"/>
          </a:p>
          <a:p>
            <a:pPr marL="0" indent="0">
              <a:buNone/>
            </a:pPr>
            <a:endParaRPr lang="en-GB" dirty="0"/>
          </a:p>
          <a:p>
            <a:pPr marL="0" indent="0">
              <a:buNone/>
            </a:pPr>
            <a:r>
              <a:rPr lang="en-GB" dirty="0" smtClean="0"/>
              <a:t>Tomorrow, you can explain its features in a detailed and descriptive list like in our WAGOLLS. </a:t>
            </a:r>
          </a:p>
          <a:p>
            <a:pPr marL="0" indent="0">
              <a:buNone/>
            </a:pPr>
            <a:endParaRPr lang="en-GB" dirty="0"/>
          </a:p>
          <a:p>
            <a:pPr marL="0" indent="0">
              <a:buNone/>
            </a:pPr>
            <a:r>
              <a:rPr lang="en-GB" dirty="0" smtClean="0"/>
              <a:t>Friday you will have a chance to publish it properly!</a:t>
            </a:r>
          </a:p>
          <a:p>
            <a:pPr marL="0" indent="0">
              <a:buNone/>
            </a:pPr>
            <a:endParaRPr lang="en-GB" dirty="0" smtClean="0"/>
          </a:p>
          <a:p>
            <a:pPr marL="0" indent="0">
              <a:buNone/>
            </a:pPr>
            <a:r>
              <a:rPr lang="en-GB" dirty="0" smtClean="0"/>
              <a:t>Look at the WAGOLLs to help you if you need. </a:t>
            </a:r>
          </a:p>
          <a:p>
            <a:pPr marL="0" indent="0">
              <a:buNone/>
            </a:pPr>
            <a:endParaRPr lang="en-GB" dirty="0"/>
          </a:p>
          <a:p>
            <a:pPr marL="0" indent="0">
              <a:buNone/>
            </a:pPr>
            <a:r>
              <a:rPr lang="en-GB" dirty="0" smtClean="0"/>
              <a:t>Check out some reminders for a persuasive advert on the next page…</a:t>
            </a:r>
            <a:endParaRPr lang="en-GB" dirty="0"/>
          </a:p>
        </p:txBody>
      </p:sp>
    </p:spTree>
    <p:extLst>
      <p:ext uri="{BB962C8B-B14F-4D97-AF65-F5344CB8AC3E}">
        <p14:creationId xmlns:p14="http://schemas.microsoft.com/office/powerpoint/2010/main" val="1870756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588113"/>
            <a:ext cx="10998558" cy="5400600"/>
          </a:xfrm>
        </p:spPr>
        <p:txBody>
          <a:bodyPr>
            <a:normAutofit fontScale="85000" lnSpcReduction="20000"/>
          </a:bodyPr>
          <a:lstStyle/>
          <a:p>
            <a:pPr>
              <a:buNone/>
            </a:pPr>
            <a:r>
              <a:rPr lang="en-GB" dirty="0" smtClean="0">
                <a:latin typeface="Arial Rounded MT Bold" pitchFamily="34" charset="0"/>
              </a:rPr>
              <a:t>What </a:t>
            </a:r>
            <a:r>
              <a:rPr lang="en-GB" dirty="0" smtClean="0">
                <a:latin typeface="Arial Rounded MT Bold" pitchFamily="34" charset="0"/>
              </a:rPr>
              <a:t>a persuasive advert should include...</a:t>
            </a:r>
          </a:p>
          <a:p>
            <a:endParaRPr lang="en-GB" dirty="0" smtClean="0">
              <a:latin typeface="Arial Rounded MT Bold" pitchFamily="34" charset="0"/>
            </a:endParaRPr>
          </a:p>
          <a:p>
            <a:r>
              <a:rPr lang="en-GB" dirty="0" smtClean="0">
                <a:latin typeface="Arial Rounded MT Bold" pitchFamily="34" charset="0"/>
              </a:rPr>
              <a:t>Use </a:t>
            </a:r>
            <a:r>
              <a:rPr lang="en-GB" b="1" dirty="0" smtClean="0">
                <a:solidFill>
                  <a:schemeClr val="accent2">
                    <a:lumMod val="75000"/>
                  </a:schemeClr>
                </a:solidFill>
                <a:latin typeface="Arial Rounded MT Bold" pitchFamily="34" charset="0"/>
              </a:rPr>
              <a:t>persuasive techniques </a:t>
            </a:r>
            <a:r>
              <a:rPr lang="en-GB" dirty="0" smtClean="0">
                <a:latin typeface="Arial Rounded MT Bold" pitchFamily="34" charset="0"/>
              </a:rPr>
              <a:t>to encourage the reader to buy the new robot</a:t>
            </a:r>
          </a:p>
          <a:p>
            <a:r>
              <a:rPr lang="en-GB" dirty="0" smtClean="0">
                <a:latin typeface="Arial Rounded MT Bold" pitchFamily="34" charset="0"/>
              </a:rPr>
              <a:t>Include a </a:t>
            </a:r>
            <a:r>
              <a:rPr lang="en-GB" b="1" dirty="0" smtClean="0">
                <a:solidFill>
                  <a:schemeClr val="accent2">
                    <a:lumMod val="75000"/>
                  </a:schemeClr>
                </a:solidFill>
                <a:latin typeface="Arial Rounded MT Bold" pitchFamily="34" charset="0"/>
              </a:rPr>
              <a:t>catchy </a:t>
            </a:r>
            <a:r>
              <a:rPr lang="en-GB" b="1" dirty="0" smtClean="0">
                <a:solidFill>
                  <a:schemeClr val="accent2">
                    <a:lumMod val="75000"/>
                  </a:schemeClr>
                </a:solidFill>
                <a:latin typeface="Arial Rounded MT Bold" pitchFamily="34" charset="0"/>
              </a:rPr>
              <a:t>name </a:t>
            </a:r>
            <a:r>
              <a:rPr lang="en-GB" i="1" dirty="0" smtClean="0">
                <a:latin typeface="Arial Rounded MT Bold" pitchFamily="34" charset="0"/>
              </a:rPr>
              <a:t>– </a:t>
            </a:r>
            <a:r>
              <a:rPr lang="en-GB" i="1" dirty="0" smtClean="0">
                <a:solidFill>
                  <a:srgbClr val="0070C0"/>
                </a:solidFill>
                <a:latin typeface="Arial Rounded MT Bold" pitchFamily="34" charset="0"/>
              </a:rPr>
              <a:t>alliterative, play on words, rhyme</a:t>
            </a:r>
          </a:p>
          <a:p>
            <a:r>
              <a:rPr lang="en-GB" dirty="0" smtClean="0">
                <a:latin typeface="Arial Rounded MT Bold" pitchFamily="34" charset="0"/>
              </a:rPr>
              <a:t>Write in </a:t>
            </a:r>
            <a:r>
              <a:rPr lang="en-GB" b="1" dirty="0" smtClean="0">
                <a:solidFill>
                  <a:schemeClr val="accent2">
                    <a:lumMod val="75000"/>
                  </a:schemeClr>
                </a:solidFill>
                <a:latin typeface="Arial Rounded MT Bold" pitchFamily="34" charset="0"/>
              </a:rPr>
              <a:t>present tense</a:t>
            </a:r>
          </a:p>
          <a:p>
            <a:r>
              <a:rPr lang="en-GB" dirty="0">
                <a:latin typeface="Arial Rounded MT Bold" pitchFamily="34" charset="0"/>
              </a:rPr>
              <a:t>Include </a:t>
            </a:r>
            <a:r>
              <a:rPr lang="en-GB" b="1" dirty="0">
                <a:solidFill>
                  <a:schemeClr val="accent2">
                    <a:lumMod val="75000"/>
                  </a:schemeClr>
                </a:solidFill>
                <a:latin typeface="Arial Rounded MT Bold" pitchFamily="34" charset="0"/>
              </a:rPr>
              <a:t>intriguing questions </a:t>
            </a:r>
            <a:r>
              <a:rPr lang="en-GB" dirty="0">
                <a:latin typeface="Arial Rounded MT Bold" pitchFamily="34" charset="0"/>
              </a:rPr>
              <a:t>– </a:t>
            </a:r>
            <a:r>
              <a:rPr lang="en-GB" i="1" dirty="0">
                <a:solidFill>
                  <a:srgbClr val="0070C0"/>
                </a:solidFill>
                <a:latin typeface="Arial Rounded MT Bold" pitchFamily="34" charset="0"/>
              </a:rPr>
              <a:t>Fed up and tired of using all of your spare time completing chores? Are you spending more time with the vacuum instead of your friends and family?</a:t>
            </a:r>
          </a:p>
          <a:p>
            <a:r>
              <a:rPr lang="en-GB" dirty="0">
                <a:latin typeface="Arial Rounded MT Bold" pitchFamily="34" charset="0"/>
              </a:rPr>
              <a:t>Use </a:t>
            </a:r>
            <a:r>
              <a:rPr lang="en-GB" b="1" dirty="0">
                <a:solidFill>
                  <a:schemeClr val="accent2">
                    <a:lumMod val="75000"/>
                  </a:schemeClr>
                </a:solidFill>
                <a:latin typeface="Arial Rounded MT Bold" pitchFamily="34" charset="0"/>
              </a:rPr>
              <a:t>exaggeration</a:t>
            </a:r>
            <a:r>
              <a:rPr lang="en-GB" dirty="0">
                <a:solidFill>
                  <a:schemeClr val="accent2">
                    <a:lumMod val="75000"/>
                  </a:schemeClr>
                </a:solidFill>
                <a:latin typeface="Arial Rounded MT Bold" pitchFamily="34" charset="0"/>
              </a:rPr>
              <a:t> </a:t>
            </a:r>
            <a:r>
              <a:rPr lang="en-GB" dirty="0">
                <a:latin typeface="Arial Rounded MT Bold" pitchFamily="34" charset="0"/>
              </a:rPr>
              <a:t>– </a:t>
            </a:r>
            <a:r>
              <a:rPr lang="en-GB" i="1" dirty="0">
                <a:solidFill>
                  <a:srgbClr val="0070C0"/>
                </a:solidFill>
                <a:latin typeface="Arial Rounded MT Bold" pitchFamily="34" charset="0"/>
              </a:rPr>
              <a:t>He’s your new best friend, voted best new robot</a:t>
            </a:r>
          </a:p>
          <a:p>
            <a:r>
              <a:rPr lang="en-GB" dirty="0" smtClean="0">
                <a:latin typeface="Arial Rounded MT Bold" pitchFamily="34" charset="0"/>
              </a:rPr>
              <a:t>Use </a:t>
            </a:r>
            <a:r>
              <a:rPr lang="en-GB" b="1" dirty="0" smtClean="0">
                <a:solidFill>
                  <a:schemeClr val="accent2">
                    <a:lumMod val="75000"/>
                  </a:schemeClr>
                </a:solidFill>
                <a:latin typeface="Arial Rounded MT Bold" pitchFamily="34" charset="0"/>
              </a:rPr>
              <a:t>tempting </a:t>
            </a:r>
            <a:r>
              <a:rPr lang="en-GB" b="1" dirty="0" smtClean="0">
                <a:solidFill>
                  <a:schemeClr val="accent2">
                    <a:lumMod val="75000"/>
                  </a:schemeClr>
                </a:solidFill>
                <a:latin typeface="Arial Rounded MT Bold" pitchFamily="34" charset="0"/>
              </a:rPr>
              <a:t>and appealing adjectives </a:t>
            </a:r>
            <a:r>
              <a:rPr lang="en-GB" dirty="0" smtClean="0">
                <a:latin typeface="Arial Rounded MT Bold" pitchFamily="34" charset="0"/>
              </a:rPr>
              <a:t>– </a:t>
            </a:r>
            <a:r>
              <a:rPr lang="en-GB" i="1" dirty="0" smtClean="0">
                <a:solidFill>
                  <a:srgbClr val="0070C0"/>
                </a:solidFill>
                <a:latin typeface="Arial Rounded MT Bold" pitchFamily="34" charset="0"/>
              </a:rPr>
              <a:t>innovative, exceptionally easy, intelligent, </a:t>
            </a:r>
            <a:r>
              <a:rPr lang="en-GB" i="1" dirty="0" smtClean="0">
                <a:solidFill>
                  <a:srgbClr val="0070C0"/>
                </a:solidFill>
                <a:latin typeface="Arial Rounded MT Bold" pitchFamily="34" charset="0"/>
              </a:rPr>
              <a:t>impressive, well-deserved</a:t>
            </a:r>
            <a:r>
              <a:rPr lang="en-GB" i="1" dirty="0" smtClean="0">
                <a:latin typeface="Arial Rounded MT Bold" pitchFamily="34" charset="0"/>
              </a:rPr>
              <a:t> </a:t>
            </a:r>
            <a:r>
              <a:rPr lang="en-GB" i="1" dirty="0">
                <a:latin typeface="Arial Rounded MT Bold" pitchFamily="34" charset="0"/>
              </a:rPr>
              <a:t>break, </a:t>
            </a:r>
            <a:r>
              <a:rPr lang="en-GB" i="1" dirty="0">
                <a:solidFill>
                  <a:srgbClr val="0070C0"/>
                </a:solidFill>
                <a:latin typeface="Arial Rounded MT Bold" pitchFamily="34" charset="0"/>
              </a:rPr>
              <a:t>spectacular</a:t>
            </a:r>
            <a:r>
              <a:rPr lang="en-GB" i="1" dirty="0">
                <a:latin typeface="Arial Rounded MT Bold" pitchFamily="34" charset="0"/>
              </a:rPr>
              <a:t> piece of automation, </a:t>
            </a:r>
            <a:r>
              <a:rPr lang="en-GB" i="1" dirty="0">
                <a:solidFill>
                  <a:srgbClr val="0070C0"/>
                </a:solidFill>
                <a:latin typeface="Arial Rounded MT Bold" pitchFamily="34" charset="0"/>
              </a:rPr>
              <a:t>exceptionally</a:t>
            </a:r>
            <a:r>
              <a:rPr lang="en-GB" i="1" dirty="0">
                <a:latin typeface="Arial Rounded MT Bold" pitchFamily="34" charset="0"/>
              </a:rPr>
              <a:t> </a:t>
            </a:r>
            <a:r>
              <a:rPr lang="en-GB" i="1" dirty="0" smtClean="0">
                <a:latin typeface="Arial Rounded MT Bold" pitchFamily="34" charset="0"/>
              </a:rPr>
              <a:t>simple</a:t>
            </a:r>
            <a:endParaRPr lang="en-GB" i="1" dirty="0" smtClean="0">
              <a:solidFill>
                <a:srgbClr val="0070C0"/>
              </a:solidFill>
              <a:latin typeface="Arial Rounded MT Bold" pitchFamily="34" charset="0"/>
            </a:endParaRPr>
          </a:p>
        </p:txBody>
      </p:sp>
    </p:spTree>
    <p:extLst>
      <p:ext uri="{BB962C8B-B14F-4D97-AF65-F5344CB8AC3E}">
        <p14:creationId xmlns:p14="http://schemas.microsoft.com/office/powerpoint/2010/main" val="1875733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811</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Arial Rounded MT Bold</vt:lpstr>
      <vt:lpstr>Calibri</vt:lpstr>
      <vt:lpstr>Comic Sans MS</vt:lpstr>
      <vt:lpstr>1_Office Theme</vt:lpstr>
      <vt:lpstr>Office Theme</vt:lpstr>
      <vt:lpstr>I can produce a persuasive advert for my new robot</vt:lpstr>
      <vt:lpstr>CONGRATULATIONS!  </vt:lpstr>
      <vt:lpstr>Mighty Monster Truck</vt:lpstr>
      <vt:lpstr>PowerPoint Presentation</vt:lpstr>
      <vt:lpstr>PowerPoint Presentation</vt:lpstr>
      <vt:lpstr>Synonyms for ‘this robot’… (although some repetition of your robot’s name is effective in this genre)</vt:lpstr>
      <vt:lpstr>Get creative. Get persuasive! </vt:lpstr>
      <vt:lpstr>PowerPoint Presentation</vt:lpstr>
    </vt:vector>
  </TitlesOfParts>
  <Company>St Marks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write a persuasive advert for my new robot</dc:title>
  <dc:creator>lizzie.durling</dc:creator>
  <cp:lastModifiedBy>lizzie.durling</cp:lastModifiedBy>
  <cp:revision>8</cp:revision>
  <dcterms:created xsi:type="dcterms:W3CDTF">2020-04-19T11:55:29Z</dcterms:created>
  <dcterms:modified xsi:type="dcterms:W3CDTF">2020-04-19T12:39:12Z</dcterms:modified>
</cp:coreProperties>
</file>