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47"/>
    <p:restoredTop sz="94694"/>
  </p:normalViewPr>
  <p:slideViewPr>
    <p:cSldViewPr snapToGrid="0" snapToObjects="1">
      <p:cViewPr>
        <p:scale>
          <a:sx n="60" d="100"/>
          <a:sy n="60" d="100"/>
        </p:scale>
        <p:origin x="2309"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F0938AC-1597-7D47-AB79-CB3DA5A48258}"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64EE3-5EF2-3F41-9470-A50E5ECCC6A1}" type="slidenum">
              <a:rPr lang="en-US" smtClean="0"/>
              <a:t>‹#›</a:t>
            </a:fld>
            <a:endParaRPr lang="en-US"/>
          </a:p>
        </p:txBody>
      </p:sp>
    </p:spTree>
    <p:extLst>
      <p:ext uri="{BB962C8B-B14F-4D97-AF65-F5344CB8AC3E}">
        <p14:creationId xmlns:p14="http://schemas.microsoft.com/office/powerpoint/2010/main" val="1152580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F0938AC-1597-7D47-AB79-CB3DA5A48258}"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64EE3-5EF2-3F41-9470-A50E5ECCC6A1}" type="slidenum">
              <a:rPr lang="en-US" smtClean="0"/>
              <a:t>‹#›</a:t>
            </a:fld>
            <a:endParaRPr lang="en-US"/>
          </a:p>
        </p:txBody>
      </p:sp>
    </p:spTree>
    <p:extLst>
      <p:ext uri="{BB962C8B-B14F-4D97-AF65-F5344CB8AC3E}">
        <p14:creationId xmlns:p14="http://schemas.microsoft.com/office/powerpoint/2010/main" val="3295191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F0938AC-1597-7D47-AB79-CB3DA5A48258}"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64EE3-5EF2-3F41-9470-A50E5ECCC6A1}" type="slidenum">
              <a:rPr lang="en-US" smtClean="0"/>
              <a:t>‹#›</a:t>
            </a:fld>
            <a:endParaRPr lang="en-US"/>
          </a:p>
        </p:txBody>
      </p:sp>
    </p:spTree>
    <p:extLst>
      <p:ext uri="{BB962C8B-B14F-4D97-AF65-F5344CB8AC3E}">
        <p14:creationId xmlns:p14="http://schemas.microsoft.com/office/powerpoint/2010/main" val="3274293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F0938AC-1597-7D47-AB79-CB3DA5A48258}"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64EE3-5EF2-3F41-9470-A50E5ECCC6A1}" type="slidenum">
              <a:rPr lang="en-US" smtClean="0"/>
              <a:t>‹#›</a:t>
            </a:fld>
            <a:endParaRPr lang="en-US"/>
          </a:p>
        </p:txBody>
      </p:sp>
    </p:spTree>
    <p:extLst>
      <p:ext uri="{BB962C8B-B14F-4D97-AF65-F5344CB8AC3E}">
        <p14:creationId xmlns:p14="http://schemas.microsoft.com/office/powerpoint/2010/main" val="3639306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F0938AC-1597-7D47-AB79-CB3DA5A48258}" type="datetimeFigureOut">
              <a:rPr lang="en-US" smtClean="0"/>
              <a:t>4/30/2020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64EE3-5EF2-3F41-9470-A50E5ECCC6A1}" type="slidenum">
              <a:rPr lang="en-US" smtClean="0"/>
              <a:t>‹#›</a:t>
            </a:fld>
            <a:endParaRPr lang="en-US"/>
          </a:p>
        </p:txBody>
      </p:sp>
    </p:spTree>
    <p:extLst>
      <p:ext uri="{BB962C8B-B14F-4D97-AF65-F5344CB8AC3E}">
        <p14:creationId xmlns:p14="http://schemas.microsoft.com/office/powerpoint/2010/main" val="1909754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F0938AC-1597-7D47-AB79-CB3DA5A48258}"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64EE3-5EF2-3F41-9470-A50E5ECCC6A1}" type="slidenum">
              <a:rPr lang="en-US" smtClean="0"/>
              <a:t>‹#›</a:t>
            </a:fld>
            <a:endParaRPr lang="en-US"/>
          </a:p>
        </p:txBody>
      </p:sp>
    </p:spTree>
    <p:extLst>
      <p:ext uri="{BB962C8B-B14F-4D97-AF65-F5344CB8AC3E}">
        <p14:creationId xmlns:p14="http://schemas.microsoft.com/office/powerpoint/2010/main" val="113677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F0938AC-1597-7D47-AB79-CB3DA5A48258}" type="datetimeFigureOut">
              <a:rPr lang="en-US" smtClean="0"/>
              <a:t>4/30/2020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764EE3-5EF2-3F41-9470-A50E5ECCC6A1}" type="slidenum">
              <a:rPr lang="en-US" smtClean="0"/>
              <a:t>‹#›</a:t>
            </a:fld>
            <a:endParaRPr lang="en-US"/>
          </a:p>
        </p:txBody>
      </p:sp>
    </p:spTree>
    <p:extLst>
      <p:ext uri="{BB962C8B-B14F-4D97-AF65-F5344CB8AC3E}">
        <p14:creationId xmlns:p14="http://schemas.microsoft.com/office/powerpoint/2010/main" val="4073546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F0938AC-1597-7D47-AB79-CB3DA5A48258}" type="datetimeFigureOut">
              <a:rPr lang="en-US" smtClean="0"/>
              <a:t>4/30/2020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764EE3-5EF2-3F41-9470-A50E5ECCC6A1}" type="slidenum">
              <a:rPr lang="en-US" smtClean="0"/>
              <a:t>‹#›</a:t>
            </a:fld>
            <a:endParaRPr lang="en-US"/>
          </a:p>
        </p:txBody>
      </p:sp>
    </p:spTree>
    <p:extLst>
      <p:ext uri="{BB962C8B-B14F-4D97-AF65-F5344CB8AC3E}">
        <p14:creationId xmlns:p14="http://schemas.microsoft.com/office/powerpoint/2010/main" val="428261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0938AC-1597-7D47-AB79-CB3DA5A48258}" type="datetimeFigureOut">
              <a:rPr lang="en-US" smtClean="0"/>
              <a:t>4/30/2020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764EE3-5EF2-3F41-9470-A50E5ECCC6A1}" type="slidenum">
              <a:rPr lang="en-US" smtClean="0"/>
              <a:t>‹#›</a:t>
            </a:fld>
            <a:endParaRPr lang="en-US"/>
          </a:p>
        </p:txBody>
      </p:sp>
    </p:spTree>
    <p:extLst>
      <p:ext uri="{BB962C8B-B14F-4D97-AF65-F5344CB8AC3E}">
        <p14:creationId xmlns:p14="http://schemas.microsoft.com/office/powerpoint/2010/main" val="3559934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F0938AC-1597-7D47-AB79-CB3DA5A48258}"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64EE3-5EF2-3F41-9470-A50E5ECCC6A1}" type="slidenum">
              <a:rPr lang="en-US" smtClean="0"/>
              <a:t>‹#›</a:t>
            </a:fld>
            <a:endParaRPr lang="en-US"/>
          </a:p>
        </p:txBody>
      </p:sp>
    </p:spTree>
    <p:extLst>
      <p:ext uri="{BB962C8B-B14F-4D97-AF65-F5344CB8AC3E}">
        <p14:creationId xmlns:p14="http://schemas.microsoft.com/office/powerpoint/2010/main" val="4091272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F0938AC-1597-7D47-AB79-CB3DA5A48258}" type="datetimeFigureOut">
              <a:rPr lang="en-US" smtClean="0"/>
              <a:t>4/30/2020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64EE3-5EF2-3F41-9470-A50E5ECCC6A1}" type="slidenum">
              <a:rPr lang="en-US" smtClean="0"/>
              <a:t>‹#›</a:t>
            </a:fld>
            <a:endParaRPr lang="en-US"/>
          </a:p>
        </p:txBody>
      </p:sp>
    </p:spTree>
    <p:extLst>
      <p:ext uri="{BB962C8B-B14F-4D97-AF65-F5344CB8AC3E}">
        <p14:creationId xmlns:p14="http://schemas.microsoft.com/office/powerpoint/2010/main" val="1089437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0938AC-1597-7D47-AB79-CB3DA5A48258}" type="datetimeFigureOut">
              <a:rPr lang="en-US" smtClean="0"/>
              <a:t>4/30/2020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64EE3-5EF2-3F41-9470-A50E5ECCC6A1}" type="slidenum">
              <a:rPr lang="en-US" smtClean="0"/>
              <a:t>‹#›</a:t>
            </a:fld>
            <a:endParaRPr lang="en-US"/>
          </a:p>
        </p:txBody>
      </p:sp>
    </p:spTree>
    <p:extLst>
      <p:ext uri="{BB962C8B-B14F-4D97-AF65-F5344CB8AC3E}">
        <p14:creationId xmlns:p14="http://schemas.microsoft.com/office/powerpoint/2010/main" val="2274968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code.irobot.com/"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about:blan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A picture containing sitting, front, table, small&#10;&#10;Description automatically generated">
            <a:extLst>
              <a:ext uri="{FF2B5EF4-FFF2-40B4-BE49-F238E27FC236}">
                <a16:creationId xmlns:a16="http://schemas.microsoft.com/office/drawing/2014/main" id="{BFA15EEF-304F-D94A-9DA8-EB292B5CAE48}"/>
              </a:ext>
            </a:extLst>
          </p:cNvPr>
          <p:cNvPicPr>
            <a:picLocks noChangeAspect="1"/>
          </p:cNvPicPr>
          <p:nvPr/>
        </p:nvPicPr>
        <p:blipFill>
          <a:blip r:embed="rId2" cstate="screen">
            <a:extLst>
              <a:ext uri="{28A0092B-C50C-407E-A947-70E740481C1C}">
                <a14:useLocalDpi xmlns:a14="http://schemas.microsoft.com/office/drawing/2010/main"/>
              </a:ext>
              <a:ext uri="{837473B0-CC2E-450A-ABE3-18F120FF3D39}">
                <a1611:picAttrSrcUrl xmlns:a1611="http://schemas.microsoft.com/office/drawing/2016/11/main" r:id="rId3"/>
              </a:ext>
            </a:extLst>
          </a:blip>
          <a:stretch>
            <a:fillRect/>
          </a:stretch>
        </p:blipFill>
        <p:spPr>
          <a:xfrm>
            <a:off x="0" y="1395"/>
            <a:ext cx="9144000" cy="6855209"/>
          </a:xfrm>
          <a:prstGeom prst="rect">
            <a:avLst/>
          </a:prstGeom>
        </p:spPr>
      </p:pic>
      <p:sp>
        <p:nvSpPr>
          <p:cNvPr id="12" name="TextBox 11">
            <a:extLst>
              <a:ext uri="{FF2B5EF4-FFF2-40B4-BE49-F238E27FC236}">
                <a16:creationId xmlns:a16="http://schemas.microsoft.com/office/drawing/2014/main" id="{81D4DDA0-B906-FC47-A9DC-65FC002FF1CD}"/>
              </a:ext>
            </a:extLst>
          </p:cNvPr>
          <p:cNvSpPr txBox="1"/>
          <p:nvPr/>
        </p:nvSpPr>
        <p:spPr>
          <a:xfrm>
            <a:off x="0" y="6856604"/>
            <a:ext cx="9144000" cy="230832"/>
          </a:xfrm>
          <a:prstGeom prst="rect">
            <a:avLst/>
          </a:prstGeom>
          <a:noFill/>
        </p:spPr>
        <p:txBody>
          <a:bodyPr wrap="square" rtlCol="0">
            <a:spAutoFit/>
          </a:bodyPr>
          <a:lstStyle/>
          <a:p>
            <a:r>
              <a:rPr lang="en-US" sz="900">
                <a:hlinkClick r:id="rId3" tooltip="https://commons.wikimedia.org/wiki/File:Toyota_Partner_Robot_-_bust_%28AMLUX,_2007%29.jpg"/>
              </a:rPr>
              <a:t>This Photo</a:t>
            </a:r>
            <a:r>
              <a:rPr lang="en-US" sz="900"/>
              <a:t> by Unknown Author is licensed under </a:t>
            </a:r>
            <a:r>
              <a:rPr lang="en-US" sz="900">
                <a:hlinkClick r:id="rId3" tooltip="https://creativecommons.org/licenses/by-sa/3.0/"/>
              </a:rPr>
              <a:t>CC BY-SA</a:t>
            </a:r>
            <a:endParaRPr lang="en-US" sz="900"/>
          </a:p>
        </p:txBody>
      </p:sp>
      <p:sp>
        <p:nvSpPr>
          <p:cNvPr id="13" name="TextBox 12">
            <a:extLst>
              <a:ext uri="{FF2B5EF4-FFF2-40B4-BE49-F238E27FC236}">
                <a16:creationId xmlns:a16="http://schemas.microsoft.com/office/drawing/2014/main" id="{0C59D352-DA74-794A-B044-E879D21AC2E7}"/>
              </a:ext>
            </a:extLst>
          </p:cNvPr>
          <p:cNvSpPr txBox="1"/>
          <p:nvPr/>
        </p:nvSpPr>
        <p:spPr>
          <a:xfrm>
            <a:off x="0" y="0"/>
            <a:ext cx="3804247" cy="1508105"/>
          </a:xfrm>
          <a:prstGeom prst="rect">
            <a:avLst/>
          </a:prstGeom>
          <a:noFill/>
        </p:spPr>
        <p:txBody>
          <a:bodyPr wrap="none" rtlCol="0">
            <a:spAutoFit/>
          </a:bodyPr>
          <a:lstStyle/>
          <a:p>
            <a:r>
              <a:rPr lang="en-US" sz="6000" b="1" dirty="0">
                <a:solidFill>
                  <a:schemeClr val="bg1">
                    <a:lumMod val="95000"/>
                  </a:schemeClr>
                </a:solidFill>
                <a:latin typeface="Helvetica" pitchFamily="2" charset="0"/>
              </a:rPr>
              <a:t>Robots</a:t>
            </a:r>
          </a:p>
          <a:p>
            <a:r>
              <a:rPr lang="en-US" sz="3200" b="1" dirty="0">
                <a:solidFill>
                  <a:schemeClr val="bg1">
                    <a:lumMod val="95000"/>
                  </a:schemeClr>
                </a:solidFill>
                <a:latin typeface="Helvetica" pitchFamily="2" charset="0"/>
              </a:rPr>
              <a:t>1. Coding exercise</a:t>
            </a:r>
          </a:p>
        </p:txBody>
      </p:sp>
    </p:spTree>
    <p:extLst>
      <p:ext uri="{BB962C8B-B14F-4D97-AF65-F5344CB8AC3E}">
        <p14:creationId xmlns:p14="http://schemas.microsoft.com/office/powerpoint/2010/main" val="87870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5DE028-740B-5349-A27B-E3D56E7D317C}"/>
              </a:ext>
            </a:extLst>
          </p:cNvPr>
          <p:cNvSpPr txBox="1"/>
          <p:nvPr/>
        </p:nvSpPr>
        <p:spPr>
          <a:xfrm>
            <a:off x="601233" y="380144"/>
            <a:ext cx="7593489" cy="400110"/>
          </a:xfrm>
          <a:prstGeom prst="rect">
            <a:avLst/>
          </a:prstGeom>
          <a:noFill/>
        </p:spPr>
        <p:txBody>
          <a:bodyPr wrap="none" rtlCol="0">
            <a:spAutoFit/>
          </a:bodyPr>
          <a:lstStyle/>
          <a:p>
            <a:r>
              <a:rPr lang="en-US" sz="2000" dirty="0"/>
              <a:t>With a parents / </a:t>
            </a:r>
            <a:r>
              <a:rPr lang="en-US" sz="2000" dirty="0" err="1"/>
              <a:t>carers</a:t>
            </a:r>
            <a:r>
              <a:rPr lang="en-US" sz="2000" dirty="0"/>
              <a:t> permission, go to:      </a:t>
            </a:r>
            <a:r>
              <a:rPr lang="en-US" sz="2000" dirty="0">
                <a:hlinkClick r:id="rId2"/>
              </a:rPr>
              <a:t>https://code.irobot.com</a:t>
            </a:r>
            <a:r>
              <a:rPr lang="en-US" sz="2000" dirty="0"/>
              <a:t>  </a:t>
            </a:r>
          </a:p>
        </p:txBody>
      </p:sp>
      <p:sp>
        <p:nvSpPr>
          <p:cNvPr id="4" name="Rounded Rectangle 3">
            <a:extLst>
              <a:ext uri="{FF2B5EF4-FFF2-40B4-BE49-F238E27FC236}">
                <a16:creationId xmlns:a16="http://schemas.microsoft.com/office/drawing/2014/main" id="{342CF033-2967-0A49-8E4B-D15369EBD327}"/>
              </a:ext>
            </a:extLst>
          </p:cNvPr>
          <p:cNvSpPr/>
          <p:nvPr/>
        </p:nvSpPr>
        <p:spPr>
          <a:xfrm>
            <a:off x="287676" y="1261151"/>
            <a:ext cx="4366517" cy="293369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iRobot make robotic vacuum cleaners, mops and lawn mowers. </a:t>
            </a:r>
          </a:p>
          <a:p>
            <a:pPr algn="ctr"/>
            <a:endParaRPr lang="en-US" dirty="0"/>
          </a:p>
          <a:p>
            <a:pPr algn="ctr"/>
            <a:r>
              <a:rPr lang="en-US" dirty="0"/>
              <a:t>They also have a website to help people learn about programming robots</a:t>
            </a:r>
          </a:p>
        </p:txBody>
      </p:sp>
      <p:pic>
        <p:nvPicPr>
          <p:cNvPr id="6" name="Picture 5" descr="A picture containing floor, indoor, sitting, table&#10;&#10;Description automatically generated">
            <a:extLst>
              <a:ext uri="{FF2B5EF4-FFF2-40B4-BE49-F238E27FC236}">
                <a16:creationId xmlns:a16="http://schemas.microsoft.com/office/drawing/2014/main" id="{B94061D6-7F44-9C4F-973B-EBED67B7CA21}"/>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5367766" y="1253019"/>
            <a:ext cx="3175000" cy="2933700"/>
          </a:xfrm>
          <a:prstGeom prst="rect">
            <a:avLst/>
          </a:prstGeom>
        </p:spPr>
      </p:pic>
      <p:pic>
        <p:nvPicPr>
          <p:cNvPr id="8" name="Picture 7">
            <a:extLst>
              <a:ext uri="{FF2B5EF4-FFF2-40B4-BE49-F238E27FC236}">
                <a16:creationId xmlns:a16="http://schemas.microsoft.com/office/drawing/2014/main" id="{4B8579BE-8E32-9C4A-8843-C37454452F0F}"/>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 y="4659484"/>
            <a:ext cx="9144000" cy="5621965"/>
          </a:xfrm>
          <a:prstGeom prst="rect">
            <a:avLst/>
          </a:prstGeom>
        </p:spPr>
      </p:pic>
      <p:sp>
        <p:nvSpPr>
          <p:cNvPr id="9" name="TextBox 8">
            <a:extLst>
              <a:ext uri="{FF2B5EF4-FFF2-40B4-BE49-F238E27FC236}">
                <a16:creationId xmlns:a16="http://schemas.microsoft.com/office/drawing/2014/main" id="{6AE9F1B5-A740-0943-876E-9804D1DA685C}"/>
              </a:ext>
            </a:extLst>
          </p:cNvPr>
          <p:cNvSpPr txBox="1"/>
          <p:nvPr/>
        </p:nvSpPr>
        <p:spPr>
          <a:xfrm>
            <a:off x="189138" y="5558512"/>
            <a:ext cx="4783554" cy="369332"/>
          </a:xfrm>
          <a:prstGeom prst="rect">
            <a:avLst/>
          </a:prstGeom>
          <a:noFill/>
        </p:spPr>
        <p:txBody>
          <a:bodyPr wrap="none" rtlCol="0">
            <a:spAutoFit/>
          </a:bodyPr>
          <a:lstStyle/>
          <a:p>
            <a:r>
              <a:rPr lang="en-US" b="1" dirty="0">
                <a:solidFill>
                  <a:srgbClr val="FF0000"/>
                </a:solidFill>
              </a:rPr>
              <a:t>On the website, click here to start a new project</a:t>
            </a:r>
          </a:p>
        </p:txBody>
      </p:sp>
      <p:cxnSp>
        <p:nvCxnSpPr>
          <p:cNvPr id="11" name="Straight Arrow Connector 10">
            <a:extLst>
              <a:ext uri="{FF2B5EF4-FFF2-40B4-BE49-F238E27FC236}">
                <a16:creationId xmlns:a16="http://schemas.microsoft.com/office/drawing/2014/main" id="{7D687043-BB1B-7A48-98C3-D3F988544477}"/>
              </a:ext>
            </a:extLst>
          </p:cNvPr>
          <p:cNvCxnSpPr/>
          <p:nvPr/>
        </p:nvCxnSpPr>
        <p:spPr>
          <a:xfrm>
            <a:off x="4089115" y="5979560"/>
            <a:ext cx="883577" cy="17466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5687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cell phone&#10;&#10;Description automatically generated">
            <a:extLst>
              <a:ext uri="{FF2B5EF4-FFF2-40B4-BE49-F238E27FC236}">
                <a16:creationId xmlns:a16="http://schemas.microsoft.com/office/drawing/2014/main" id="{B4AAEBBA-4257-984D-AF4D-848FF0D1970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6440342"/>
          </a:xfrm>
          <a:prstGeom prst="rect">
            <a:avLst/>
          </a:prstGeom>
        </p:spPr>
      </p:pic>
      <p:sp>
        <p:nvSpPr>
          <p:cNvPr id="5" name="TextBox 4">
            <a:extLst>
              <a:ext uri="{FF2B5EF4-FFF2-40B4-BE49-F238E27FC236}">
                <a16:creationId xmlns:a16="http://schemas.microsoft.com/office/drawing/2014/main" id="{98E4E68E-365C-BF4E-83F2-DD50C2F306FB}"/>
              </a:ext>
            </a:extLst>
          </p:cNvPr>
          <p:cNvSpPr txBox="1"/>
          <p:nvPr/>
        </p:nvSpPr>
        <p:spPr>
          <a:xfrm>
            <a:off x="226031" y="3739793"/>
            <a:ext cx="4150760" cy="1477328"/>
          </a:xfrm>
          <a:prstGeom prst="rect">
            <a:avLst/>
          </a:prstGeom>
          <a:noFill/>
        </p:spPr>
        <p:txBody>
          <a:bodyPr wrap="square" rtlCol="0">
            <a:spAutoFit/>
          </a:bodyPr>
          <a:lstStyle/>
          <a:p>
            <a:r>
              <a:rPr lang="en-US" b="1" dirty="0">
                <a:solidFill>
                  <a:srgbClr val="FF0000"/>
                </a:solidFill>
              </a:rPr>
              <a:t>Select Level 2</a:t>
            </a:r>
          </a:p>
          <a:p>
            <a:endParaRPr lang="en-US" b="1" dirty="0">
              <a:solidFill>
                <a:srgbClr val="FF0000"/>
              </a:solidFill>
            </a:endParaRPr>
          </a:p>
          <a:p>
            <a:r>
              <a:rPr lang="en-US" b="1" dirty="0">
                <a:solidFill>
                  <a:srgbClr val="FF0000"/>
                </a:solidFill>
              </a:rPr>
              <a:t>You may have used Scratch in school. This works in a similar way, by putting blocks of code together</a:t>
            </a:r>
          </a:p>
        </p:txBody>
      </p:sp>
      <p:cxnSp>
        <p:nvCxnSpPr>
          <p:cNvPr id="6" name="Straight Arrow Connector 5">
            <a:extLst>
              <a:ext uri="{FF2B5EF4-FFF2-40B4-BE49-F238E27FC236}">
                <a16:creationId xmlns:a16="http://schemas.microsoft.com/office/drawing/2014/main" id="{E87EEDF2-CF93-6340-B509-A1FC13F5FFAA}"/>
              </a:ext>
            </a:extLst>
          </p:cNvPr>
          <p:cNvCxnSpPr>
            <a:cxnSpLocks/>
          </p:cNvCxnSpPr>
          <p:nvPr/>
        </p:nvCxnSpPr>
        <p:spPr>
          <a:xfrm flipH="1">
            <a:off x="647273" y="5217121"/>
            <a:ext cx="184934" cy="71106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206BA45-4248-D448-A193-1525BC005ABA}"/>
              </a:ext>
            </a:extLst>
          </p:cNvPr>
          <p:cNvSpPr txBox="1"/>
          <p:nvPr/>
        </p:nvSpPr>
        <p:spPr>
          <a:xfrm>
            <a:off x="5905928" y="1138719"/>
            <a:ext cx="2837379" cy="1200329"/>
          </a:xfrm>
          <a:prstGeom prst="rect">
            <a:avLst/>
          </a:prstGeom>
          <a:noFill/>
        </p:spPr>
        <p:txBody>
          <a:bodyPr wrap="square" rtlCol="0">
            <a:spAutoFit/>
          </a:bodyPr>
          <a:lstStyle/>
          <a:p>
            <a:r>
              <a:rPr lang="en-US" b="1" dirty="0">
                <a:solidFill>
                  <a:srgbClr val="FF0000"/>
                </a:solidFill>
              </a:rPr>
              <a:t>Robot simulator</a:t>
            </a:r>
          </a:p>
          <a:p>
            <a:endParaRPr lang="en-US" b="1" dirty="0">
              <a:solidFill>
                <a:srgbClr val="FF0000"/>
              </a:solidFill>
            </a:endParaRPr>
          </a:p>
          <a:p>
            <a:r>
              <a:rPr lang="en-US" b="1" dirty="0">
                <a:solidFill>
                  <a:srgbClr val="FF0000"/>
                </a:solidFill>
              </a:rPr>
              <a:t>This is where you will see your robot move around</a:t>
            </a:r>
          </a:p>
        </p:txBody>
      </p:sp>
      <p:grpSp>
        <p:nvGrpSpPr>
          <p:cNvPr id="15" name="Group 14">
            <a:extLst>
              <a:ext uri="{FF2B5EF4-FFF2-40B4-BE49-F238E27FC236}">
                <a16:creationId xmlns:a16="http://schemas.microsoft.com/office/drawing/2014/main" id="{97E63A6C-01D5-6C4A-A723-C0CA3AADEEEF}"/>
              </a:ext>
            </a:extLst>
          </p:cNvPr>
          <p:cNvGrpSpPr/>
          <p:nvPr/>
        </p:nvGrpSpPr>
        <p:grpSpPr>
          <a:xfrm>
            <a:off x="3053138" y="3035505"/>
            <a:ext cx="3296291" cy="2327605"/>
            <a:chOff x="3053138" y="3035505"/>
            <a:chExt cx="3296291" cy="2327605"/>
          </a:xfrm>
        </p:grpSpPr>
        <p:sp>
          <p:nvSpPr>
            <p:cNvPr id="11" name="TextBox 10">
              <a:extLst>
                <a:ext uri="{FF2B5EF4-FFF2-40B4-BE49-F238E27FC236}">
                  <a16:creationId xmlns:a16="http://schemas.microsoft.com/office/drawing/2014/main" id="{B0E1ECB1-43C6-4D4C-A954-103AF4A69E92}"/>
                </a:ext>
              </a:extLst>
            </p:cNvPr>
            <p:cNvSpPr txBox="1"/>
            <p:nvPr/>
          </p:nvSpPr>
          <p:spPr>
            <a:xfrm>
              <a:off x="3053138" y="3035505"/>
              <a:ext cx="2433262" cy="646331"/>
            </a:xfrm>
            <a:prstGeom prst="rect">
              <a:avLst/>
            </a:prstGeom>
            <a:noFill/>
          </p:spPr>
          <p:txBody>
            <a:bodyPr wrap="square" rtlCol="0">
              <a:spAutoFit/>
            </a:bodyPr>
            <a:lstStyle/>
            <a:p>
              <a:r>
                <a:rPr lang="en-US" b="1" dirty="0">
                  <a:solidFill>
                    <a:srgbClr val="FF0000"/>
                  </a:solidFill>
                </a:rPr>
                <a:t>This controls the speed of the simulation</a:t>
              </a:r>
            </a:p>
          </p:txBody>
        </p:sp>
        <p:cxnSp>
          <p:nvCxnSpPr>
            <p:cNvPr id="13" name="Straight Arrow Connector 12">
              <a:extLst>
                <a:ext uri="{FF2B5EF4-FFF2-40B4-BE49-F238E27FC236}">
                  <a16:creationId xmlns:a16="http://schemas.microsoft.com/office/drawing/2014/main" id="{61D18664-63B3-1846-BD21-4BCC31C38C6C}"/>
                </a:ext>
              </a:extLst>
            </p:cNvPr>
            <p:cNvCxnSpPr>
              <a:cxnSpLocks/>
            </p:cNvCxnSpPr>
            <p:nvPr/>
          </p:nvCxnSpPr>
          <p:spPr>
            <a:xfrm>
              <a:off x="4787756" y="3681836"/>
              <a:ext cx="1561673" cy="1681274"/>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9BD8AF6B-D2A4-6747-B5BB-FA5CFA701E7B}"/>
              </a:ext>
            </a:extLst>
          </p:cNvPr>
          <p:cNvGrpSpPr/>
          <p:nvPr/>
        </p:nvGrpSpPr>
        <p:grpSpPr>
          <a:xfrm>
            <a:off x="6008670" y="3220171"/>
            <a:ext cx="2909299" cy="1804453"/>
            <a:chOff x="6008670" y="3220171"/>
            <a:chExt cx="2909299" cy="1804453"/>
          </a:xfrm>
        </p:grpSpPr>
        <p:sp>
          <p:nvSpPr>
            <p:cNvPr id="10" name="TextBox 9">
              <a:extLst>
                <a:ext uri="{FF2B5EF4-FFF2-40B4-BE49-F238E27FC236}">
                  <a16:creationId xmlns:a16="http://schemas.microsoft.com/office/drawing/2014/main" id="{6C8C1C5C-2100-9A4E-A68B-1352C87C5E26}"/>
                </a:ext>
              </a:extLst>
            </p:cNvPr>
            <p:cNvSpPr txBox="1"/>
            <p:nvPr/>
          </p:nvSpPr>
          <p:spPr>
            <a:xfrm>
              <a:off x="6008670" y="3220171"/>
              <a:ext cx="2909299" cy="923330"/>
            </a:xfrm>
            <a:prstGeom prst="rect">
              <a:avLst/>
            </a:prstGeom>
            <a:noFill/>
          </p:spPr>
          <p:txBody>
            <a:bodyPr wrap="square" rtlCol="0">
              <a:spAutoFit/>
            </a:bodyPr>
            <a:lstStyle/>
            <a:p>
              <a:r>
                <a:rPr lang="en-US" b="1" dirty="0">
                  <a:solidFill>
                    <a:srgbClr val="FF0000"/>
                  </a:solidFill>
                </a:rPr>
                <a:t>Click here to reset your robot and clear what it has drawn</a:t>
              </a:r>
            </a:p>
          </p:txBody>
        </p:sp>
        <p:cxnSp>
          <p:nvCxnSpPr>
            <p:cNvPr id="16" name="Straight Arrow Connector 15">
              <a:extLst>
                <a:ext uri="{FF2B5EF4-FFF2-40B4-BE49-F238E27FC236}">
                  <a16:creationId xmlns:a16="http://schemas.microsoft.com/office/drawing/2014/main" id="{5EA8FBB3-88AC-F644-8E39-47E957DBB6AE}"/>
                </a:ext>
              </a:extLst>
            </p:cNvPr>
            <p:cNvCxnSpPr>
              <a:cxnSpLocks/>
            </p:cNvCxnSpPr>
            <p:nvPr/>
          </p:nvCxnSpPr>
          <p:spPr>
            <a:xfrm>
              <a:off x="7027520" y="3912669"/>
              <a:ext cx="1797981" cy="1111955"/>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12" name="TextBox 11">
            <a:extLst>
              <a:ext uri="{FF2B5EF4-FFF2-40B4-BE49-F238E27FC236}">
                <a16:creationId xmlns:a16="http://schemas.microsoft.com/office/drawing/2014/main" id="{E18C4629-E2A8-7B4B-9EA5-2EAA4FA093CF}"/>
              </a:ext>
            </a:extLst>
          </p:cNvPr>
          <p:cNvSpPr txBox="1"/>
          <p:nvPr/>
        </p:nvSpPr>
        <p:spPr>
          <a:xfrm>
            <a:off x="2636885" y="79487"/>
            <a:ext cx="3870229" cy="711901"/>
          </a:xfrm>
          <a:prstGeom prst="rect">
            <a:avLst/>
          </a:prstGeom>
          <a:solidFill>
            <a:schemeClr val="bg1"/>
          </a:solidFill>
          <a:ln w="38100">
            <a:solidFill>
              <a:schemeClr val="tx1"/>
            </a:solidFill>
          </a:ln>
        </p:spPr>
        <p:txBody>
          <a:bodyPr wrap="square" rtlCol="0" anchor="ctr">
            <a:normAutofit/>
          </a:bodyPr>
          <a:lstStyle/>
          <a:p>
            <a:pPr algn="ctr"/>
            <a:r>
              <a:rPr lang="en-US" sz="2400" b="1" dirty="0">
                <a:solidFill>
                  <a:srgbClr val="00B050"/>
                </a:solidFill>
              </a:rPr>
              <a:t>How to use the simulator</a:t>
            </a:r>
          </a:p>
        </p:txBody>
      </p:sp>
    </p:spTree>
    <p:extLst>
      <p:ext uri="{BB962C8B-B14F-4D97-AF65-F5344CB8AC3E}">
        <p14:creationId xmlns:p14="http://schemas.microsoft.com/office/powerpoint/2010/main" val="107215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computer&#10;&#10;Description automatically generated">
            <a:extLst>
              <a:ext uri="{FF2B5EF4-FFF2-40B4-BE49-F238E27FC236}">
                <a16:creationId xmlns:a16="http://schemas.microsoft.com/office/drawing/2014/main" id="{8B5D716A-AA78-9947-ADC2-C76B86271F08}"/>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0" y="0"/>
            <a:ext cx="9144000" cy="6432841"/>
          </a:xfrm>
          <a:prstGeom prst="rect">
            <a:avLst/>
          </a:prstGeom>
        </p:spPr>
      </p:pic>
      <p:sp>
        <p:nvSpPr>
          <p:cNvPr id="5" name="TextBox 4">
            <a:extLst>
              <a:ext uri="{FF2B5EF4-FFF2-40B4-BE49-F238E27FC236}">
                <a16:creationId xmlns:a16="http://schemas.microsoft.com/office/drawing/2014/main" id="{98E4E68E-365C-BF4E-83F2-DD50C2F306FB}"/>
              </a:ext>
            </a:extLst>
          </p:cNvPr>
          <p:cNvSpPr txBox="1"/>
          <p:nvPr/>
        </p:nvSpPr>
        <p:spPr>
          <a:xfrm>
            <a:off x="2763749" y="425159"/>
            <a:ext cx="2702104" cy="4801314"/>
          </a:xfrm>
          <a:prstGeom prst="rect">
            <a:avLst/>
          </a:prstGeom>
          <a:noFill/>
        </p:spPr>
        <p:txBody>
          <a:bodyPr wrap="square" rtlCol="0">
            <a:spAutoFit/>
          </a:bodyPr>
          <a:lstStyle/>
          <a:p>
            <a:r>
              <a:rPr lang="en-US" b="1" dirty="0">
                <a:solidFill>
                  <a:srgbClr val="FF0000"/>
                </a:solidFill>
              </a:rPr>
              <a:t>EXAMPLE</a:t>
            </a:r>
          </a:p>
          <a:p>
            <a:endParaRPr lang="en-US" b="1" dirty="0">
              <a:solidFill>
                <a:srgbClr val="FF0000"/>
              </a:solidFill>
            </a:endParaRPr>
          </a:p>
          <a:p>
            <a:r>
              <a:rPr lang="en-US" b="1" dirty="0">
                <a:solidFill>
                  <a:srgbClr val="FF0000"/>
                </a:solidFill>
              </a:rPr>
              <a:t>This program gets the robot to draw a square. Try it for yourself.</a:t>
            </a:r>
          </a:p>
          <a:p>
            <a:endParaRPr lang="en-US" b="1" dirty="0">
              <a:solidFill>
                <a:srgbClr val="FF0000"/>
              </a:solidFill>
            </a:endParaRPr>
          </a:p>
          <a:p>
            <a:r>
              <a:rPr lang="en-US" b="1" dirty="0">
                <a:solidFill>
                  <a:srgbClr val="FF0000"/>
                </a:solidFill>
              </a:rPr>
              <a:t>The robot has a pen – it needs to be down to draw</a:t>
            </a:r>
          </a:p>
          <a:p>
            <a:endParaRPr lang="en-US" b="1" dirty="0">
              <a:solidFill>
                <a:srgbClr val="FF0000"/>
              </a:solidFill>
            </a:endParaRPr>
          </a:p>
          <a:p>
            <a:r>
              <a:rPr lang="en-US" b="1" dirty="0">
                <a:solidFill>
                  <a:srgbClr val="FF0000"/>
                </a:solidFill>
              </a:rPr>
              <a:t>Lift the pen up and move the robot out of the way so you can see your drawing clearly</a:t>
            </a:r>
          </a:p>
          <a:p>
            <a:endParaRPr lang="en-US" b="1" dirty="0">
              <a:solidFill>
                <a:srgbClr val="FF0000"/>
              </a:solidFill>
            </a:endParaRPr>
          </a:p>
          <a:p>
            <a:endParaRPr lang="en-US" b="1" dirty="0">
              <a:solidFill>
                <a:srgbClr val="FF0000"/>
              </a:solidFill>
            </a:endParaRPr>
          </a:p>
          <a:p>
            <a:endParaRPr lang="en-US" b="1" dirty="0">
              <a:solidFill>
                <a:srgbClr val="FF0000"/>
              </a:solidFill>
            </a:endParaRPr>
          </a:p>
          <a:p>
            <a:endParaRPr lang="en-US" b="1" dirty="0">
              <a:solidFill>
                <a:srgbClr val="FF0000"/>
              </a:solidFill>
            </a:endParaRPr>
          </a:p>
        </p:txBody>
      </p:sp>
      <p:cxnSp>
        <p:nvCxnSpPr>
          <p:cNvPr id="6" name="Straight Arrow Connector 5">
            <a:extLst>
              <a:ext uri="{FF2B5EF4-FFF2-40B4-BE49-F238E27FC236}">
                <a16:creationId xmlns:a16="http://schemas.microsoft.com/office/drawing/2014/main" id="{E87EEDF2-CF93-6340-B509-A1FC13F5FFAA}"/>
              </a:ext>
            </a:extLst>
          </p:cNvPr>
          <p:cNvCxnSpPr>
            <a:cxnSpLocks/>
          </p:cNvCxnSpPr>
          <p:nvPr/>
        </p:nvCxnSpPr>
        <p:spPr>
          <a:xfrm flipH="1" flipV="1">
            <a:off x="1571947" y="1109609"/>
            <a:ext cx="1191802" cy="1313551"/>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6971EC2E-9D41-FF49-AFA5-721021F4205D}"/>
              </a:ext>
            </a:extLst>
          </p:cNvPr>
          <p:cNvCxnSpPr>
            <a:cxnSpLocks/>
          </p:cNvCxnSpPr>
          <p:nvPr/>
        </p:nvCxnSpPr>
        <p:spPr>
          <a:xfrm flipH="1" flipV="1">
            <a:off x="1571947" y="2301412"/>
            <a:ext cx="1191802" cy="96185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40179CB5-FD12-0149-AA47-3D6D239D08E4}"/>
              </a:ext>
            </a:extLst>
          </p:cNvPr>
          <p:cNvGrpSpPr/>
          <p:nvPr/>
        </p:nvGrpSpPr>
        <p:grpSpPr>
          <a:xfrm>
            <a:off x="220895" y="1027416"/>
            <a:ext cx="2702104" cy="4292150"/>
            <a:chOff x="220895" y="1027416"/>
            <a:chExt cx="2702104" cy="4292150"/>
          </a:xfrm>
        </p:grpSpPr>
        <p:cxnSp>
          <p:nvCxnSpPr>
            <p:cNvPr id="19" name="Straight Arrow Connector 18">
              <a:extLst>
                <a:ext uri="{FF2B5EF4-FFF2-40B4-BE49-F238E27FC236}">
                  <a16:creationId xmlns:a16="http://schemas.microsoft.com/office/drawing/2014/main" id="{2CD0444F-0456-3F41-91BC-A1506C1D0B1F}"/>
                </a:ext>
              </a:extLst>
            </p:cNvPr>
            <p:cNvCxnSpPr>
              <a:cxnSpLocks/>
            </p:cNvCxnSpPr>
            <p:nvPr/>
          </p:nvCxnSpPr>
          <p:spPr>
            <a:xfrm flipH="1" flipV="1">
              <a:off x="353389" y="1027416"/>
              <a:ext cx="761036" cy="336882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AD1C9BE7-58EE-A347-87B3-5945444DFC76}"/>
                </a:ext>
              </a:extLst>
            </p:cNvPr>
            <p:cNvSpPr txBox="1"/>
            <p:nvPr/>
          </p:nvSpPr>
          <p:spPr>
            <a:xfrm>
              <a:off x="220895" y="4396236"/>
              <a:ext cx="2702104" cy="923330"/>
            </a:xfrm>
            <a:prstGeom prst="rect">
              <a:avLst/>
            </a:prstGeom>
            <a:noFill/>
          </p:spPr>
          <p:txBody>
            <a:bodyPr wrap="square" rtlCol="0">
              <a:spAutoFit/>
            </a:bodyPr>
            <a:lstStyle/>
            <a:p>
              <a:r>
                <a:rPr lang="en-US" b="1" dirty="0">
                  <a:solidFill>
                    <a:srgbClr val="FF0000"/>
                  </a:solidFill>
                </a:rPr>
                <a:t>	This starts the robot</a:t>
              </a:r>
            </a:p>
            <a:p>
              <a:endParaRPr lang="en-US" b="1" dirty="0">
                <a:solidFill>
                  <a:srgbClr val="FF0000"/>
                </a:solidFill>
              </a:endParaRPr>
            </a:p>
            <a:p>
              <a:r>
                <a:rPr lang="en-US" b="1" dirty="0">
                  <a:solidFill>
                    <a:srgbClr val="FF0000"/>
                  </a:solidFill>
                </a:rPr>
                <a:t>This stops it</a:t>
              </a:r>
            </a:p>
          </p:txBody>
        </p:sp>
        <p:cxnSp>
          <p:nvCxnSpPr>
            <p:cNvPr id="22" name="Straight Arrow Connector 21">
              <a:extLst>
                <a:ext uri="{FF2B5EF4-FFF2-40B4-BE49-F238E27FC236}">
                  <a16:creationId xmlns:a16="http://schemas.microsoft.com/office/drawing/2014/main" id="{63F4B6E3-A5D4-5D4A-8DDF-FD6FF1E998EA}"/>
                </a:ext>
              </a:extLst>
            </p:cNvPr>
            <p:cNvCxnSpPr>
              <a:cxnSpLocks/>
            </p:cNvCxnSpPr>
            <p:nvPr/>
          </p:nvCxnSpPr>
          <p:spPr>
            <a:xfrm flipH="1" flipV="1">
              <a:off x="242836" y="1662263"/>
              <a:ext cx="110552" cy="330978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0" name="Group 29">
            <a:extLst>
              <a:ext uri="{FF2B5EF4-FFF2-40B4-BE49-F238E27FC236}">
                <a16:creationId xmlns:a16="http://schemas.microsoft.com/office/drawing/2014/main" id="{4E5B88BC-0CC0-9B4B-8D2E-EE62090CE6F1}"/>
              </a:ext>
            </a:extLst>
          </p:cNvPr>
          <p:cNvGrpSpPr/>
          <p:nvPr/>
        </p:nvGrpSpPr>
        <p:grpSpPr>
          <a:xfrm>
            <a:off x="3278527" y="4320298"/>
            <a:ext cx="4868880" cy="1587342"/>
            <a:chOff x="3278527" y="4320298"/>
            <a:chExt cx="4868880" cy="1587342"/>
          </a:xfrm>
        </p:grpSpPr>
        <p:cxnSp>
          <p:nvCxnSpPr>
            <p:cNvPr id="26" name="Straight Arrow Connector 25">
              <a:extLst>
                <a:ext uri="{FF2B5EF4-FFF2-40B4-BE49-F238E27FC236}">
                  <a16:creationId xmlns:a16="http://schemas.microsoft.com/office/drawing/2014/main" id="{665852C0-F655-2543-AEA8-0A234F87397F}"/>
                </a:ext>
              </a:extLst>
            </p:cNvPr>
            <p:cNvCxnSpPr>
              <a:cxnSpLocks/>
            </p:cNvCxnSpPr>
            <p:nvPr/>
          </p:nvCxnSpPr>
          <p:spPr>
            <a:xfrm>
              <a:off x="5311206" y="5182668"/>
              <a:ext cx="401761" cy="72497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BFB29B7A-0675-EF44-92B0-E58E91149E07}"/>
                </a:ext>
              </a:extLst>
            </p:cNvPr>
            <p:cNvSpPr txBox="1"/>
            <p:nvPr/>
          </p:nvSpPr>
          <p:spPr>
            <a:xfrm>
              <a:off x="3278527" y="4320298"/>
              <a:ext cx="4868880" cy="1200329"/>
            </a:xfrm>
            <a:prstGeom prst="rect">
              <a:avLst/>
            </a:prstGeom>
            <a:solidFill>
              <a:schemeClr val="bg1"/>
            </a:solidFill>
            <a:ln w="38100">
              <a:solidFill>
                <a:schemeClr val="tx1"/>
              </a:solidFill>
            </a:ln>
          </p:spPr>
          <p:txBody>
            <a:bodyPr wrap="square" rtlCol="0">
              <a:spAutoFit/>
            </a:bodyPr>
            <a:lstStyle/>
            <a:p>
              <a:r>
                <a:rPr lang="en-US" b="1" dirty="0">
                  <a:solidFill>
                    <a:srgbClr val="FF0000"/>
                  </a:solidFill>
                </a:rPr>
                <a:t>There are lots of code blocks you can use. Scroll across to see them and drag the ones you want into your program. Drag unwanted code blocks to the bottom of the screen – a bin will appear.</a:t>
              </a:r>
            </a:p>
          </p:txBody>
        </p:sp>
      </p:grpSp>
    </p:spTree>
    <p:extLst>
      <p:ext uri="{BB962C8B-B14F-4D97-AF65-F5344CB8AC3E}">
        <p14:creationId xmlns:p14="http://schemas.microsoft.com/office/powerpoint/2010/main" val="1151532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CEAF0A0-7F67-5845-8628-96B5ACE39A76}"/>
              </a:ext>
            </a:extLst>
          </p:cNvPr>
          <p:cNvSpPr txBox="1"/>
          <p:nvPr/>
        </p:nvSpPr>
        <p:spPr>
          <a:xfrm>
            <a:off x="0" y="0"/>
            <a:ext cx="9143999" cy="1200329"/>
          </a:xfrm>
          <a:prstGeom prst="rect">
            <a:avLst/>
          </a:prstGeom>
          <a:noFill/>
        </p:spPr>
        <p:txBody>
          <a:bodyPr wrap="square" rtlCol="0">
            <a:spAutoFit/>
          </a:bodyPr>
          <a:lstStyle/>
          <a:p>
            <a:r>
              <a:rPr lang="en-US" b="1" u="sng" dirty="0"/>
              <a:t>Challenges</a:t>
            </a:r>
          </a:p>
          <a:p>
            <a:endParaRPr lang="en-US" dirty="0"/>
          </a:p>
          <a:p>
            <a:r>
              <a:rPr lang="en-US" dirty="0"/>
              <a:t>In </a:t>
            </a:r>
            <a:r>
              <a:rPr lang="en-US" dirty="0" err="1"/>
              <a:t>Maths</a:t>
            </a:r>
            <a:r>
              <a:rPr lang="en-US" dirty="0"/>
              <a:t> you’ve been learning about polygons and angles. Looking at the code used to draw the square, can you use your knowledge to get the robot to draw the following?  </a:t>
            </a:r>
          </a:p>
        </p:txBody>
      </p:sp>
      <p:pic>
        <p:nvPicPr>
          <p:cNvPr id="4" name="Picture 3" descr="A picture containing shirt, table, clock&#10;&#10;Description automatically generated">
            <a:extLst>
              <a:ext uri="{FF2B5EF4-FFF2-40B4-BE49-F238E27FC236}">
                <a16:creationId xmlns:a16="http://schemas.microsoft.com/office/drawing/2014/main" id="{99527E90-E956-0A42-B34B-2B513DA2D54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59596" y="1489751"/>
            <a:ext cx="1179782" cy="1724953"/>
          </a:xfrm>
          <a:prstGeom prst="rect">
            <a:avLst/>
          </a:prstGeom>
          <a:ln>
            <a:solidFill>
              <a:schemeClr val="tx1"/>
            </a:solidFill>
          </a:ln>
        </p:spPr>
      </p:pic>
      <p:pic>
        <p:nvPicPr>
          <p:cNvPr id="6" name="Picture 5" descr="A picture containing game&#10;&#10;Description automatically generated">
            <a:extLst>
              <a:ext uri="{FF2B5EF4-FFF2-40B4-BE49-F238E27FC236}">
                <a16:creationId xmlns:a16="http://schemas.microsoft.com/office/drawing/2014/main" id="{179E1D64-C70C-8D4A-BC7E-36A5ED73CA7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360893" y="1489751"/>
            <a:ext cx="1268675" cy="1724953"/>
          </a:xfrm>
          <a:prstGeom prst="rect">
            <a:avLst/>
          </a:prstGeom>
          <a:ln>
            <a:solidFill>
              <a:schemeClr val="tx1"/>
            </a:solidFill>
          </a:ln>
        </p:spPr>
      </p:pic>
      <p:pic>
        <p:nvPicPr>
          <p:cNvPr id="8" name="Picture 7" descr="A picture containing game, shirt&#10;&#10;Description automatically generated">
            <a:extLst>
              <a:ext uri="{FF2B5EF4-FFF2-40B4-BE49-F238E27FC236}">
                <a16:creationId xmlns:a16="http://schemas.microsoft.com/office/drawing/2014/main" id="{F21AB99D-6CFC-0246-9E17-312C97F6802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797451" y="1489751"/>
            <a:ext cx="1305369" cy="1724952"/>
          </a:xfrm>
          <a:prstGeom prst="rect">
            <a:avLst/>
          </a:prstGeom>
          <a:ln>
            <a:solidFill>
              <a:schemeClr val="tx1"/>
            </a:solidFill>
          </a:ln>
        </p:spPr>
      </p:pic>
      <p:pic>
        <p:nvPicPr>
          <p:cNvPr id="10" name="Picture 9" descr="A close up of a logo&#10;&#10;Description automatically generated">
            <a:extLst>
              <a:ext uri="{FF2B5EF4-FFF2-40B4-BE49-F238E27FC236}">
                <a16:creationId xmlns:a16="http://schemas.microsoft.com/office/drawing/2014/main" id="{CE632D55-F481-2D4B-85C7-5F4789DDBDE6}"/>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4887641" y="1489751"/>
            <a:ext cx="1679029" cy="1724952"/>
          </a:xfrm>
          <a:prstGeom prst="rect">
            <a:avLst/>
          </a:prstGeom>
          <a:ln>
            <a:solidFill>
              <a:schemeClr val="tx1"/>
            </a:solidFill>
          </a:ln>
        </p:spPr>
      </p:pic>
      <p:pic>
        <p:nvPicPr>
          <p:cNvPr id="12" name="Picture 11" descr="A close up of a logo&#10;&#10;Description automatically generated">
            <a:extLst>
              <a:ext uri="{FF2B5EF4-FFF2-40B4-BE49-F238E27FC236}">
                <a16:creationId xmlns:a16="http://schemas.microsoft.com/office/drawing/2014/main" id="{14C470C0-D242-E849-BF57-F82C2CDF31FC}"/>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59596" y="4828852"/>
            <a:ext cx="1424242" cy="1724952"/>
          </a:xfrm>
          <a:prstGeom prst="rect">
            <a:avLst/>
          </a:prstGeom>
          <a:ln>
            <a:solidFill>
              <a:schemeClr val="tx1"/>
            </a:solidFill>
          </a:ln>
        </p:spPr>
      </p:pic>
      <p:pic>
        <p:nvPicPr>
          <p:cNvPr id="14" name="Picture 13" descr="A picture containing game, soccer, looking, sitting&#10;&#10;Description automatically generated">
            <a:extLst>
              <a:ext uri="{FF2B5EF4-FFF2-40B4-BE49-F238E27FC236}">
                <a16:creationId xmlns:a16="http://schemas.microsoft.com/office/drawing/2014/main" id="{391DA365-B4AD-974C-ABAB-F2B6C9350610}"/>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078896" y="4828852"/>
            <a:ext cx="1453643" cy="1724952"/>
          </a:xfrm>
          <a:prstGeom prst="rect">
            <a:avLst/>
          </a:prstGeom>
          <a:ln>
            <a:solidFill>
              <a:schemeClr val="tx1"/>
            </a:solidFill>
          </a:ln>
        </p:spPr>
      </p:pic>
      <p:sp>
        <p:nvSpPr>
          <p:cNvPr id="15" name="TextBox 14">
            <a:extLst>
              <a:ext uri="{FF2B5EF4-FFF2-40B4-BE49-F238E27FC236}">
                <a16:creationId xmlns:a16="http://schemas.microsoft.com/office/drawing/2014/main" id="{9A27DF24-BE5D-5C44-B06D-B75BDDE2DBC9}"/>
              </a:ext>
            </a:extLst>
          </p:cNvPr>
          <p:cNvSpPr txBox="1"/>
          <p:nvPr/>
        </p:nvSpPr>
        <p:spPr>
          <a:xfrm>
            <a:off x="486796" y="3273965"/>
            <a:ext cx="925382" cy="369332"/>
          </a:xfrm>
          <a:prstGeom prst="rect">
            <a:avLst/>
          </a:prstGeom>
          <a:noFill/>
        </p:spPr>
        <p:txBody>
          <a:bodyPr wrap="none" rtlCol="0">
            <a:spAutoFit/>
          </a:bodyPr>
          <a:lstStyle/>
          <a:p>
            <a:r>
              <a:rPr lang="en-US" dirty="0"/>
              <a:t>Triangle</a:t>
            </a:r>
          </a:p>
        </p:txBody>
      </p:sp>
      <p:sp>
        <p:nvSpPr>
          <p:cNvPr id="16" name="TextBox 15">
            <a:extLst>
              <a:ext uri="{FF2B5EF4-FFF2-40B4-BE49-F238E27FC236}">
                <a16:creationId xmlns:a16="http://schemas.microsoft.com/office/drawing/2014/main" id="{3CA7F8AD-47ED-7E45-9EB2-ABF361E1A414}"/>
              </a:ext>
            </a:extLst>
          </p:cNvPr>
          <p:cNvSpPr txBox="1"/>
          <p:nvPr/>
        </p:nvSpPr>
        <p:spPr>
          <a:xfrm>
            <a:off x="1951248" y="3273965"/>
            <a:ext cx="997774" cy="369332"/>
          </a:xfrm>
          <a:prstGeom prst="rect">
            <a:avLst/>
          </a:prstGeom>
          <a:noFill/>
        </p:spPr>
        <p:txBody>
          <a:bodyPr wrap="none" rtlCol="0">
            <a:spAutoFit/>
          </a:bodyPr>
          <a:lstStyle/>
          <a:p>
            <a:r>
              <a:rPr lang="en-US" dirty="0"/>
              <a:t>Hexagon</a:t>
            </a:r>
          </a:p>
        </p:txBody>
      </p:sp>
      <p:sp>
        <p:nvSpPr>
          <p:cNvPr id="17" name="TextBox 16">
            <a:extLst>
              <a:ext uri="{FF2B5EF4-FFF2-40B4-BE49-F238E27FC236}">
                <a16:creationId xmlns:a16="http://schemas.microsoft.com/office/drawing/2014/main" id="{8C822D9A-1D68-6E4F-8BA0-D20D679DDCAF}"/>
              </a:ext>
            </a:extLst>
          </p:cNvPr>
          <p:cNvSpPr txBox="1"/>
          <p:nvPr/>
        </p:nvSpPr>
        <p:spPr>
          <a:xfrm>
            <a:off x="3532539" y="3273965"/>
            <a:ext cx="970522" cy="369332"/>
          </a:xfrm>
          <a:prstGeom prst="rect">
            <a:avLst/>
          </a:prstGeom>
          <a:noFill/>
        </p:spPr>
        <p:txBody>
          <a:bodyPr wrap="none" rtlCol="0">
            <a:spAutoFit/>
          </a:bodyPr>
          <a:lstStyle/>
          <a:p>
            <a:r>
              <a:rPr lang="en-US" dirty="0"/>
              <a:t>Octagon</a:t>
            </a:r>
          </a:p>
        </p:txBody>
      </p:sp>
      <p:sp>
        <p:nvSpPr>
          <p:cNvPr id="18" name="TextBox 17">
            <a:extLst>
              <a:ext uri="{FF2B5EF4-FFF2-40B4-BE49-F238E27FC236}">
                <a16:creationId xmlns:a16="http://schemas.microsoft.com/office/drawing/2014/main" id="{CAB7DA04-1605-6B4B-A426-FF6D7A647C68}"/>
              </a:ext>
            </a:extLst>
          </p:cNvPr>
          <p:cNvSpPr txBox="1"/>
          <p:nvPr/>
        </p:nvSpPr>
        <p:spPr>
          <a:xfrm>
            <a:off x="5375231" y="3273965"/>
            <a:ext cx="703847" cy="369332"/>
          </a:xfrm>
          <a:prstGeom prst="rect">
            <a:avLst/>
          </a:prstGeom>
          <a:noFill/>
        </p:spPr>
        <p:txBody>
          <a:bodyPr wrap="none" rtlCol="0">
            <a:spAutoFit/>
          </a:bodyPr>
          <a:lstStyle/>
          <a:p>
            <a:r>
              <a:rPr lang="en-US" dirty="0"/>
              <a:t>Circle</a:t>
            </a:r>
          </a:p>
        </p:txBody>
      </p:sp>
      <p:sp>
        <p:nvSpPr>
          <p:cNvPr id="19" name="TextBox 18">
            <a:extLst>
              <a:ext uri="{FF2B5EF4-FFF2-40B4-BE49-F238E27FC236}">
                <a16:creationId xmlns:a16="http://schemas.microsoft.com/office/drawing/2014/main" id="{D2075287-665D-794F-8758-D290AA38BEF1}"/>
              </a:ext>
            </a:extLst>
          </p:cNvPr>
          <p:cNvSpPr txBox="1"/>
          <p:nvPr/>
        </p:nvSpPr>
        <p:spPr>
          <a:xfrm>
            <a:off x="4760095" y="3622814"/>
            <a:ext cx="1934119" cy="369332"/>
          </a:xfrm>
          <a:prstGeom prst="rect">
            <a:avLst/>
          </a:prstGeom>
          <a:noFill/>
        </p:spPr>
        <p:txBody>
          <a:bodyPr wrap="none" rtlCol="0">
            <a:spAutoFit/>
          </a:bodyPr>
          <a:lstStyle/>
          <a:p>
            <a:r>
              <a:rPr lang="en-US" b="1" dirty="0">
                <a:solidFill>
                  <a:schemeClr val="accent1"/>
                </a:solidFill>
              </a:rPr>
              <a:t>Is it really a circle?</a:t>
            </a:r>
          </a:p>
        </p:txBody>
      </p:sp>
      <p:sp>
        <p:nvSpPr>
          <p:cNvPr id="20" name="TextBox 19">
            <a:extLst>
              <a:ext uri="{FF2B5EF4-FFF2-40B4-BE49-F238E27FC236}">
                <a16:creationId xmlns:a16="http://schemas.microsoft.com/office/drawing/2014/main" id="{73E17767-32CD-0146-A613-A3137AB320AB}"/>
              </a:ext>
            </a:extLst>
          </p:cNvPr>
          <p:cNvSpPr txBox="1"/>
          <p:nvPr/>
        </p:nvSpPr>
        <p:spPr>
          <a:xfrm>
            <a:off x="275044" y="4342474"/>
            <a:ext cx="3742756" cy="369332"/>
          </a:xfrm>
          <a:prstGeom prst="rect">
            <a:avLst/>
          </a:prstGeom>
          <a:noFill/>
        </p:spPr>
        <p:txBody>
          <a:bodyPr wrap="none" rtlCol="0">
            <a:spAutoFit/>
          </a:bodyPr>
          <a:lstStyle/>
          <a:p>
            <a:r>
              <a:rPr lang="en-US" b="1" dirty="0"/>
              <a:t>Extra challenge </a:t>
            </a:r>
            <a:r>
              <a:rPr lang="en-US" dirty="0"/>
              <a:t>- Can you draw these?</a:t>
            </a:r>
          </a:p>
        </p:txBody>
      </p:sp>
      <p:sp>
        <p:nvSpPr>
          <p:cNvPr id="21" name="TextBox 20">
            <a:extLst>
              <a:ext uri="{FF2B5EF4-FFF2-40B4-BE49-F238E27FC236}">
                <a16:creationId xmlns:a16="http://schemas.microsoft.com/office/drawing/2014/main" id="{00E16F86-759D-3244-8A38-0D2530436CFE}"/>
              </a:ext>
            </a:extLst>
          </p:cNvPr>
          <p:cNvSpPr txBox="1"/>
          <p:nvPr/>
        </p:nvSpPr>
        <p:spPr>
          <a:xfrm>
            <a:off x="4629568" y="5254918"/>
            <a:ext cx="4335628" cy="1236930"/>
          </a:xfrm>
          <a:prstGeom prst="rect">
            <a:avLst/>
          </a:prstGeom>
          <a:noFill/>
          <a:ln>
            <a:solidFill>
              <a:srgbClr val="FF0000"/>
            </a:solidFill>
          </a:ln>
          <a:effectLst>
            <a:glow rad="50800">
              <a:srgbClr val="FF0000"/>
            </a:glow>
          </a:effectLst>
        </p:spPr>
        <p:txBody>
          <a:bodyPr wrap="square" rtlCol="0">
            <a:normAutofit/>
          </a:bodyPr>
          <a:lstStyle/>
          <a:p>
            <a:r>
              <a:rPr lang="en-US" b="1" dirty="0"/>
              <a:t>Mega challenge </a:t>
            </a:r>
          </a:p>
          <a:p>
            <a:endParaRPr lang="en-US" b="1" dirty="0"/>
          </a:p>
          <a:p>
            <a:r>
              <a:rPr lang="en-US" dirty="0"/>
              <a:t>Can you get the robot to write a three-letter word?</a:t>
            </a:r>
          </a:p>
        </p:txBody>
      </p:sp>
      <p:sp>
        <p:nvSpPr>
          <p:cNvPr id="22" name="TextBox 21">
            <a:extLst>
              <a:ext uri="{FF2B5EF4-FFF2-40B4-BE49-F238E27FC236}">
                <a16:creationId xmlns:a16="http://schemas.microsoft.com/office/drawing/2014/main" id="{9D620994-C600-424A-8A15-021315F1731A}"/>
              </a:ext>
            </a:extLst>
          </p:cNvPr>
          <p:cNvSpPr txBox="1"/>
          <p:nvPr/>
        </p:nvSpPr>
        <p:spPr>
          <a:xfrm>
            <a:off x="6951248" y="1489751"/>
            <a:ext cx="2044557" cy="3416320"/>
          </a:xfrm>
          <a:prstGeom prst="rect">
            <a:avLst/>
          </a:prstGeom>
          <a:solidFill>
            <a:srgbClr val="92D050"/>
          </a:solidFill>
          <a:ln>
            <a:noFill/>
          </a:ln>
        </p:spPr>
        <p:txBody>
          <a:bodyPr wrap="square" rtlCol="0">
            <a:spAutoFit/>
          </a:bodyPr>
          <a:lstStyle/>
          <a:p>
            <a:r>
              <a:rPr lang="en-US" b="1" dirty="0"/>
              <a:t>If you want to:</a:t>
            </a:r>
          </a:p>
          <a:p>
            <a:endParaRPr lang="en-US" dirty="0"/>
          </a:p>
          <a:p>
            <a:r>
              <a:rPr lang="en-US" dirty="0"/>
              <a:t>Send your teachers a screenshot of your pictures and code to show how you’ve done it.</a:t>
            </a:r>
          </a:p>
          <a:p>
            <a:endParaRPr lang="en-US" dirty="0"/>
          </a:p>
          <a:p>
            <a:r>
              <a:rPr lang="en-US" dirty="0"/>
              <a:t>Have a play to see what other patterns you can draw.</a:t>
            </a:r>
          </a:p>
        </p:txBody>
      </p:sp>
    </p:spTree>
    <p:extLst>
      <p:ext uri="{BB962C8B-B14F-4D97-AF65-F5344CB8AC3E}">
        <p14:creationId xmlns:p14="http://schemas.microsoft.com/office/powerpoint/2010/main" val="10891269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323</Words>
  <Application>Microsoft Office PowerPoint</Application>
  <PresentationFormat>On-screen Show (4:3)</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Helvetica</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Rowan</dc:creator>
  <cp:lastModifiedBy>Amelia Pettitt</cp:lastModifiedBy>
  <cp:revision>13</cp:revision>
  <dcterms:created xsi:type="dcterms:W3CDTF">2020-04-29T07:39:45Z</dcterms:created>
  <dcterms:modified xsi:type="dcterms:W3CDTF">2020-04-30T14:01:31Z</dcterms:modified>
</cp:coreProperties>
</file>