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63" d="100"/>
          <a:sy n="63" d="100"/>
        </p:scale>
        <p:origin x="84"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921C-1074-43F0-A3BC-CBDA7DD41E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56C7270-23BD-4AB6-96AF-2FE69DB25D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11665CB-BF1B-4C4C-9934-2FA4F79BFFC8}"/>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5" name="Footer Placeholder 4">
            <a:extLst>
              <a:ext uri="{FF2B5EF4-FFF2-40B4-BE49-F238E27FC236}">
                <a16:creationId xmlns:a16="http://schemas.microsoft.com/office/drawing/2014/main" id="{A7EB65BC-D15E-40B1-B726-E4D2E4AC8A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DB30DD-C58E-43A8-917B-A39E599B9F40}"/>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734739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15156-18D9-4D21-92E4-B99224552D2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BD35D63-619D-4332-9FEE-0A5AE57207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C7CAC0-430B-4CEF-B315-41E77A1467BF}"/>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5" name="Footer Placeholder 4">
            <a:extLst>
              <a:ext uri="{FF2B5EF4-FFF2-40B4-BE49-F238E27FC236}">
                <a16:creationId xmlns:a16="http://schemas.microsoft.com/office/drawing/2014/main" id="{267C9595-9231-4526-9551-3A465CD28B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0C8088-0DB7-449F-81C2-8D52A254E716}"/>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200586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2D9115-0228-4072-B08E-FA5471AE97B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19990CD-6D66-47FA-A8B5-0113E1601F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3A15AF-B2CA-49AD-A276-66BB3D520D13}"/>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5" name="Footer Placeholder 4">
            <a:extLst>
              <a:ext uri="{FF2B5EF4-FFF2-40B4-BE49-F238E27FC236}">
                <a16:creationId xmlns:a16="http://schemas.microsoft.com/office/drawing/2014/main" id="{317E05B1-B16E-4E83-A5A7-A135544BA9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23A5C3-7A26-4710-81E7-45930420F75D}"/>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1625034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DA887-6B02-4C53-9539-7BAF41A3A80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CF7CE3-1375-4F0E-91F5-A85ABE46F8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37266E-0758-49DF-9AB6-F90AE0EF611B}"/>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5" name="Footer Placeholder 4">
            <a:extLst>
              <a:ext uri="{FF2B5EF4-FFF2-40B4-BE49-F238E27FC236}">
                <a16:creationId xmlns:a16="http://schemas.microsoft.com/office/drawing/2014/main" id="{C7D4CC00-6521-4419-9657-473D07502B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426DD1-1D44-41B1-B35C-DA8772D92A70}"/>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587355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DD599-A202-4EF4-A3C8-9C5508F98F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CB94DF6-3F04-49EC-A581-CE72D356BF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348D52-6B9B-4079-8E7D-823837BE17E6}"/>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5" name="Footer Placeholder 4">
            <a:extLst>
              <a:ext uri="{FF2B5EF4-FFF2-40B4-BE49-F238E27FC236}">
                <a16:creationId xmlns:a16="http://schemas.microsoft.com/office/drawing/2014/main" id="{CAD92350-ED9B-4CCF-BD9E-98A54E934F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5DFBA5-AAFD-4230-B220-417807EDF734}"/>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2202755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60AF6-B954-46E3-A590-5D7DCC444E6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23D12C-97CE-453D-B386-A40ACD85DB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FDD855C-C3B9-47A5-9901-2BB69F189A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6DEC94D-2063-43BD-9D41-CCE39BF9A780}"/>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6" name="Footer Placeholder 5">
            <a:extLst>
              <a:ext uri="{FF2B5EF4-FFF2-40B4-BE49-F238E27FC236}">
                <a16:creationId xmlns:a16="http://schemas.microsoft.com/office/drawing/2014/main" id="{E42AA471-3C9C-4809-AE9D-C90D4FDCA6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C7F5AD-9459-4CE6-8DFF-B73E05B1CD32}"/>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1380355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49FF-A0E5-4800-8C57-7868D1F79F8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2510B64-1CA7-4F0A-B45D-DDD2B56192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F7F2C6-B714-485C-AEB5-CA4C72C509C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253B041-6472-4B0A-9E21-1CE61E1DBD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1E7115-9839-474E-8428-4D612CFD1C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E2C2DD9-33BF-409C-8ABE-249BCA7C5935}"/>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8" name="Footer Placeholder 7">
            <a:extLst>
              <a:ext uri="{FF2B5EF4-FFF2-40B4-BE49-F238E27FC236}">
                <a16:creationId xmlns:a16="http://schemas.microsoft.com/office/drawing/2014/main" id="{75E99336-4236-4319-B84E-8523D66FC70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5AF3764-42AE-4D29-BA67-B4A0DBA269EF}"/>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1501293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C92BF-62B6-4416-A060-05AFDCE3646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1BC5D38-D6C6-4872-B5FF-93AF9CEA4FB5}"/>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4" name="Footer Placeholder 3">
            <a:extLst>
              <a:ext uri="{FF2B5EF4-FFF2-40B4-BE49-F238E27FC236}">
                <a16:creationId xmlns:a16="http://schemas.microsoft.com/office/drawing/2014/main" id="{0F2231A0-0FC0-496D-AC0D-6C941E2A178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9CF887A-B627-4B1E-9697-2CD2DE25B3E1}"/>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1273699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1CF897-7078-4B6E-89DC-5F38847E927A}"/>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3" name="Footer Placeholder 2">
            <a:extLst>
              <a:ext uri="{FF2B5EF4-FFF2-40B4-BE49-F238E27FC236}">
                <a16:creationId xmlns:a16="http://schemas.microsoft.com/office/drawing/2014/main" id="{26B3EDCC-65F0-4596-B1B0-8B10342B430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DEF43CA-271F-44EE-BAC1-22B97D202309}"/>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490232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D2599-CE42-400A-9919-370F2568C8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F7C76CB-DDA2-4766-B8B7-BBDABCB4AE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F5288BB-2282-4CDB-9491-FC53CE9297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60AC8A-9C48-4133-8444-54FC80A35D0D}"/>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6" name="Footer Placeholder 5">
            <a:extLst>
              <a:ext uri="{FF2B5EF4-FFF2-40B4-BE49-F238E27FC236}">
                <a16:creationId xmlns:a16="http://schemas.microsoft.com/office/drawing/2014/main" id="{3A884B67-F15A-45BD-8B8C-E09533860D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5C0AC86-ADA8-4E17-8A00-A80D8AA5E675}"/>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3982381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A10E9-22A3-4EFE-8A8B-494D7331C4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E875A47-4FB7-481B-BE59-E2DE4231D4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8A38F11-9589-4AF9-8162-52ED9363AD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3C48C6-1424-444F-9869-5EFF65064CE9}"/>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6" name="Footer Placeholder 5">
            <a:extLst>
              <a:ext uri="{FF2B5EF4-FFF2-40B4-BE49-F238E27FC236}">
                <a16:creationId xmlns:a16="http://schemas.microsoft.com/office/drawing/2014/main" id="{2D677359-B33C-4CAE-B05E-5D097C7340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4E8C0C1-F8C6-4AF7-A1A5-A5FE87FEEA19}"/>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2839692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4A3D01-BEB3-41EE-9A48-B272C17795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7DF236-5354-4425-81EA-0AC0DD5625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1B491C-2875-4913-AAD6-EBC4F11252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72AE5-DA4C-495D-87E9-1062D3183B80}" type="datetimeFigureOut">
              <a:rPr lang="en-GB" smtClean="0"/>
              <a:t>01/05/2020</a:t>
            </a:fld>
            <a:endParaRPr lang="en-GB"/>
          </a:p>
        </p:txBody>
      </p:sp>
      <p:sp>
        <p:nvSpPr>
          <p:cNvPr id="5" name="Footer Placeholder 4">
            <a:extLst>
              <a:ext uri="{FF2B5EF4-FFF2-40B4-BE49-F238E27FC236}">
                <a16:creationId xmlns:a16="http://schemas.microsoft.com/office/drawing/2014/main" id="{A0D25152-76C6-466A-9288-46E76CE833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7633FB6-B156-4F2C-905F-C93AFC2DB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EF0C76-4C59-4203-B2D2-E418845E5C1B}" type="slidenum">
              <a:rPr lang="en-GB" smtClean="0"/>
              <a:t>‹#›</a:t>
            </a:fld>
            <a:endParaRPr lang="en-GB"/>
          </a:p>
        </p:txBody>
      </p:sp>
    </p:spTree>
    <p:extLst>
      <p:ext uri="{BB962C8B-B14F-4D97-AF65-F5344CB8AC3E}">
        <p14:creationId xmlns:p14="http://schemas.microsoft.com/office/powerpoint/2010/main" val="3131915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4A26A0C-0ED7-4294-83B2-90400679AB74}"/>
              </a:ext>
            </a:extLst>
          </p:cNvPr>
          <p:cNvPicPr>
            <a:picLocks noChangeAspect="1"/>
          </p:cNvPicPr>
          <p:nvPr/>
        </p:nvPicPr>
        <p:blipFill>
          <a:blip r:embed="rId2"/>
          <a:stretch>
            <a:fillRect/>
          </a:stretch>
        </p:blipFill>
        <p:spPr>
          <a:xfrm>
            <a:off x="1253081" y="642551"/>
            <a:ext cx="9685837" cy="5755352"/>
          </a:xfrm>
          <a:prstGeom prst="rect">
            <a:avLst/>
          </a:prstGeom>
        </p:spPr>
      </p:pic>
    </p:spTree>
    <p:extLst>
      <p:ext uri="{BB962C8B-B14F-4D97-AF65-F5344CB8AC3E}">
        <p14:creationId xmlns:p14="http://schemas.microsoft.com/office/powerpoint/2010/main" val="1683655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6A158-41C9-499D-B4CF-D736F5B95F2A}"/>
              </a:ext>
            </a:extLst>
          </p:cNvPr>
          <p:cNvSpPr>
            <a:spLocks noGrp="1"/>
          </p:cNvSpPr>
          <p:nvPr>
            <p:ph type="title"/>
          </p:nvPr>
        </p:nvSpPr>
        <p:spPr/>
        <p:txBody>
          <a:bodyPr>
            <a:normAutofit fontScale="90000"/>
          </a:bodyPr>
          <a:lstStyle/>
          <a:p>
            <a:r>
              <a:rPr lang="en-GB" dirty="0"/>
              <a:t>Now it’s your turn to have a go. You are the police officer reporting on the crime of the theft of a robot.</a:t>
            </a:r>
          </a:p>
        </p:txBody>
      </p:sp>
      <p:sp>
        <p:nvSpPr>
          <p:cNvPr id="3" name="Content Placeholder 2">
            <a:extLst>
              <a:ext uri="{FF2B5EF4-FFF2-40B4-BE49-F238E27FC236}">
                <a16:creationId xmlns:a16="http://schemas.microsoft.com/office/drawing/2014/main" id="{46447983-BA60-4FEC-8780-84C23EBE32C4}"/>
              </a:ext>
            </a:extLst>
          </p:cNvPr>
          <p:cNvSpPr>
            <a:spLocks noGrp="1"/>
          </p:cNvSpPr>
          <p:nvPr>
            <p:ph idx="1"/>
          </p:nvPr>
        </p:nvSpPr>
        <p:spPr/>
        <p:txBody>
          <a:bodyPr/>
          <a:lstStyle/>
          <a:p>
            <a:r>
              <a:rPr lang="en-GB" dirty="0"/>
              <a:t>Follow the structure but add lots of your own detail</a:t>
            </a:r>
          </a:p>
          <a:p>
            <a:r>
              <a:rPr lang="en-GB" dirty="0"/>
              <a:t>Your robot might have been taken from the house not the garage – how did they get in? Describe and value (£) the robot.</a:t>
            </a:r>
          </a:p>
          <a:p>
            <a:r>
              <a:rPr lang="en-GB" dirty="0"/>
              <a:t>Remember you have two days to complete this in full so you should only complete the first half today.</a:t>
            </a:r>
          </a:p>
          <a:p>
            <a:r>
              <a:rPr lang="en-GB" dirty="0"/>
              <a:t>You must include technical/specific vocabulary and show you can use reported speech (not direct speech today)</a:t>
            </a:r>
          </a:p>
          <a:p>
            <a:endParaRPr lang="en-GB" dirty="0"/>
          </a:p>
          <a:p>
            <a:pPr marL="0" indent="0">
              <a:buNone/>
            </a:pPr>
            <a:r>
              <a:rPr lang="en-GB" dirty="0">
                <a:solidFill>
                  <a:srgbClr val="00B050"/>
                </a:solidFill>
              </a:rPr>
              <a:t>Good luck and enjoy the task!          </a:t>
            </a:r>
          </a:p>
        </p:txBody>
      </p:sp>
      <p:pic>
        <p:nvPicPr>
          <p:cNvPr id="4" name="Picture 3">
            <a:extLst>
              <a:ext uri="{FF2B5EF4-FFF2-40B4-BE49-F238E27FC236}">
                <a16:creationId xmlns:a16="http://schemas.microsoft.com/office/drawing/2014/main" id="{23F37615-D797-481E-AEA3-78B1AD503845}"/>
              </a:ext>
            </a:extLst>
          </p:cNvPr>
          <p:cNvPicPr>
            <a:picLocks noChangeAspect="1"/>
          </p:cNvPicPr>
          <p:nvPr/>
        </p:nvPicPr>
        <p:blipFill>
          <a:blip r:embed="rId2"/>
          <a:stretch>
            <a:fillRect/>
          </a:stretch>
        </p:blipFill>
        <p:spPr>
          <a:xfrm>
            <a:off x="7604760" y="4631604"/>
            <a:ext cx="2148840" cy="2119132"/>
          </a:xfrm>
          <a:prstGeom prst="rect">
            <a:avLst/>
          </a:prstGeom>
        </p:spPr>
      </p:pic>
    </p:spTree>
    <p:extLst>
      <p:ext uri="{BB962C8B-B14F-4D97-AF65-F5344CB8AC3E}">
        <p14:creationId xmlns:p14="http://schemas.microsoft.com/office/powerpoint/2010/main" val="2862878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B56F5-511F-4022-AB14-47B562460B91}"/>
              </a:ext>
            </a:extLst>
          </p:cNvPr>
          <p:cNvSpPr>
            <a:spLocks noGrp="1"/>
          </p:cNvSpPr>
          <p:nvPr>
            <p:ph type="ctrTitle"/>
          </p:nvPr>
        </p:nvSpPr>
        <p:spPr/>
        <p:txBody>
          <a:bodyPr>
            <a:normAutofit/>
          </a:bodyPr>
          <a:lstStyle/>
          <a:p>
            <a:r>
              <a:rPr lang="en-GB" sz="7200" b="1" dirty="0"/>
              <a:t>Something terrible has happened:</a:t>
            </a:r>
          </a:p>
        </p:txBody>
      </p:sp>
      <p:sp>
        <p:nvSpPr>
          <p:cNvPr id="3" name="Subtitle 2">
            <a:extLst>
              <a:ext uri="{FF2B5EF4-FFF2-40B4-BE49-F238E27FC236}">
                <a16:creationId xmlns:a16="http://schemas.microsoft.com/office/drawing/2014/main" id="{833EB79E-9D8A-4302-85BB-E7598C0AE561}"/>
              </a:ext>
            </a:extLst>
          </p:cNvPr>
          <p:cNvSpPr>
            <a:spLocks noGrp="1"/>
          </p:cNvSpPr>
          <p:nvPr>
            <p:ph type="subTitle" idx="1"/>
          </p:nvPr>
        </p:nvSpPr>
        <p:spPr/>
        <p:txBody>
          <a:bodyPr>
            <a:normAutofit/>
          </a:bodyPr>
          <a:lstStyle/>
          <a:p>
            <a:r>
              <a:rPr lang="en-GB" sz="5400" dirty="0"/>
              <a:t>the amazing robot that you created has been STOLEN!</a:t>
            </a:r>
          </a:p>
        </p:txBody>
      </p:sp>
    </p:spTree>
    <p:extLst>
      <p:ext uri="{BB962C8B-B14F-4D97-AF65-F5344CB8AC3E}">
        <p14:creationId xmlns:p14="http://schemas.microsoft.com/office/powerpoint/2010/main" val="4250962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5BB31-8FCF-4C9D-9242-F80A5AE137B5}"/>
              </a:ext>
            </a:extLst>
          </p:cNvPr>
          <p:cNvSpPr>
            <a:spLocks noGrp="1"/>
          </p:cNvSpPr>
          <p:nvPr>
            <p:ph type="title"/>
          </p:nvPr>
        </p:nvSpPr>
        <p:spPr>
          <a:xfrm>
            <a:off x="838200" y="365125"/>
            <a:ext cx="10515600" cy="1798955"/>
          </a:xfrm>
        </p:spPr>
        <p:txBody>
          <a:bodyPr>
            <a:normAutofit fontScale="90000"/>
          </a:bodyPr>
          <a:lstStyle/>
          <a:p>
            <a:r>
              <a:rPr lang="en-GB" dirty="0"/>
              <a:t>The theft of this brilliant robot has been discovered by the owner and reported to the police.</a:t>
            </a:r>
          </a:p>
        </p:txBody>
      </p:sp>
      <p:pic>
        <p:nvPicPr>
          <p:cNvPr id="1026" name="Picture 2" descr="Equality And Diversity In Uniformed Public Services - Lessons ...">
            <a:extLst>
              <a:ext uri="{FF2B5EF4-FFF2-40B4-BE49-F238E27FC236}">
                <a16:creationId xmlns:a16="http://schemas.microsoft.com/office/drawing/2014/main" id="{639577A4-81CA-48E8-9FA9-C10D9D10EF2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63640" y="1746182"/>
            <a:ext cx="3187065" cy="47466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4086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1816B-66DF-41CE-A8A4-06C1DD8173A8}"/>
              </a:ext>
            </a:extLst>
          </p:cNvPr>
          <p:cNvSpPr>
            <a:spLocks noGrp="1"/>
          </p:cNvSpPr>
          <p:nvPr>
            <p:ph type="title"/>
          </p:nvPr>
        </p:nvSpPr>
        <p:spPr/>
        <p:txBody>
          <a:bodyPr/>
          <a:lstStyle/>
          <a:p>
            <a:r>
              <a:rPr lang="en-GB" dirty="0"/>
              <a:t>You are the police office called to the scene of the crime.</a:t>
            </a:r>
          </a:p>
        </p:txBody>
      </p:sp>
      <p:sp>
        <p:nvSpPr>
          <p:cNvPr id="3" name="Content Placeholder 2">
            <a:extLst>
              <a:ext uri="{FF2B5EF4-FFF2-40B4-BE49-F238E27FC236}">
                <a16:creationId xmlns:a16="http://schemas.microsoft.com/office/drawing/2014/main" id="{D02432BB-210F-4C29-A67F-E1EAAF61C342}"/>
              </a:ext>
            </a:extLst>
          </p:cNvPr>
          <p:cNvSpPr>
            <a:spLocks noGrp="1"/>
          </p:cNvSpPr>
          <p:nvPr>
            <p:ph idx="1"/>
          </p:nvPr>
        </p:nvSpPr>
        <p:spPr/>
        <p:txBody>
          <a:bodyPr/>
          <a:lstStyle/>
          <a:p>
            <a:pPr marL="0" indent="0">
              <a:buNone/>
            </a:pPr>
            <a:r>
              <a:rPr lang="en-GB" dirty="0"/>
              <a:t>As a police officer it is your job to complete a crime report for this theft.</a:t>
            </a:r>
          </a:p>
          <a:p>
            <a:pPr marL="0" indent="0">
              <a:buNone/>
            </a:pPr>
            <a:r>
              <a:rPr lang="en-GB" dirty="0"/>
              <a:t>Look very carefully at the structure of the example given about the theft of a bicycle. </a:t>
            </a:r>
          </a:p>
          <a:p>
            <a:pPr marL="0" indent="0">
              <a:buNone/>
            </a:pPr>
            <a:r>
              <a:rPr lang="en-GB" dirty="0"/>
              <a:t>You will need to think carefully about the layout of the information on the form. The same type of information should be in each paragraph for your report but the bicycle idea will be replaced with the robot. The people involved will obviously all have different names to the example given.</a:t>
            </a:r>
          </a:p>
        </p:txBody>
      </p:sp>
    </p:spTree>
    <p:extLst>
      <p:ext uri="{BB962C8B-B14F-4D97-AF65-F5344CB8AC3E}">
        <p14:creationId xmlns:p14="http://schemas.microsoft.com/office/powerpoint/2010/main" val="636029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CD786-6F28-4A55-B0E9-8D0512870965}"/>
              </a:ext>
            </a:extLst>
          </p:cNvPr>
          <p:cNvSpPr>
            <a:spLocks noGrp="1"/>
          </p:cNvSpPr>
          <p:nvPr>
            <p:ph type="title"/>
          </p:nvPr>
        </p:nvSpPr>
        <p:spPr>
          <a:xfrm>
            <a:off x="838200" y="365125"/>
            <a:ext cx="10515600" cy="3947795"/>
          </a:xfrm>
        </p:spPr>
        <p:txBody>
          <a:bodyPr>
            <a:normAutofit/>
          </a:bodyPr>
          <a:lstStyle/>
          <a:p>
            <a:r>
              <a:rPr lang="en-GB" dirty="0"/>
              <a:t>You have </a:t>
            </a:r>
            <a:r>
              <a:rPr lang="en-GB" b="1" dirty="0"/>
              <a:t>two days </a:t>
            </a:r>
            <a:r>
              <a:rPr lang="en-GB" dirty="0"/>
              <a:t>to complete a detailed police report on the crime so do not rush! Also, do include as much detail as you can and be creative whilst following the given structure.</a:t>
            </a:r>
          </a:p>
        </p:txBody>
      </p:sp>
      <p:sp>
        <p:nvSpPr>
          <p:cNvPr id="3" name="Content Placeholder 2">
            <a:extLst>
              <a:ext uri="{FF2B5EF4-FFF2-40B4-BE49-F238E27FC236}">
                <a16:creationId xmlns:a16="http://schemas.microsoft.com/office/drawing/2014/main" id="{4710FBCC-7A49-4582-8CC2-52B17DF17EDC}"/>
              </a:ext>
            </a:extLst>
          </p:cNvPr>
          <p:cNvSpPr>
            <a:spLocks noGrp="1"/>
          </p:cNvSpPr>
          <p:nvPr>
            <p:ph idx="1"/>
          </p:nvPr>
        </p:nvSpPr>
        <p:spPr>
          <a:xfrm>
            <a:off x="685800" y="3916679"/>
            <a:ext cx="10515600" cy="2576196"/>
          </a:xfrm>
        </p:spPr>
        <p:txBody>
          <a:bodyPr>
            <a:normAutofit/>
          </a:bodyPr>
          <a:lstStyle/>
          <a:p>
            <a:pPr marL="0" indent="0">
              <a:buNone/>
            </a:pPr>
            <a:r>
              <a:rPr lang="en-GB" sz="3600" dirty="0">
                <a:solidFill>
                  <a:srgbClr val="0070C0"/>
                </a:solidFill>
              </a:rPr>
              <a:t>The next slides will show you, paragraph by paragraph, what type of information to include – remember you have to paragraph your work too. Read through and spot the technical language as well as the use of reported speech (told me, claimed etc).</a:t>
            </a:r>
          </a:p>
        </p:txBody>
      </p:sp>
    </p:spTree>
    <p:extLst>
      <p:ext uri="{BB962C8B-B14F-4D97-AF65-F5344CB8AC3E}">
        <p14:creationId xmlns:p14="http://schemas.microsoft.com/office/powerpoint/2010/main" val="1699029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98129D-2A3E-4805-B221-D5AF39FEEF0F}"/>
              </a:ext>
            </a:extLst>
          </p:cNvPr>
          <p:cNvSpPr>
            <a:spLocks noGrp="1"/>
          </p:cNvSpPr>
          <p:nvPr>
            <p:ph idx="1"/>
          </p:nvPr>
        </p:nvSpPr>
        <p:spPr>
          <a:xfrm>
            <a:off x="838200" y="472440"/>
            <a:ext cx="10515600" cy="5704523"/>
          </a:xfrm>
        </p:spPr>
        <p:txBody>
          <a:bodyPr>
            <a:normAutofit/>
          </a:bodyPr>
          <a:lstStyle/>
          <a:p>
            <a:pPr marL="0" indent="0">
              <a:buNone/>
            </a:pPr>
            <a:r>
              <a:rPr lang="en-GB" dirty="0">
                <a:solidFill>
                  <a:srgbClr val="FF0000"/>
                </a:solidFill>
              </a:rPr>
              <a:t>Case Number</a:t>
            </a:r>
            <a:r>
              <a:rPr lang="en-GB" dirty="0"/>
              <a:t>: </a:t>
            </a:r>
            <a:r>
              <a:rPr lang="en-GB" b="1" i="1" dirty="0"/>
              <a:t>VT 04/05/20/3462</a:t>
            </a:r>
            <a:endParaRPr lang="en-GB" dirty="0"/>
          </a:p>
          <a:p>
            <a:pPr marL="0" indent="0">
              <a:buNone/>
            </a:pPr>
            <a:r>
              <a:rPr lang="en-GB" dirty="0">
                <a:solidFill>
                  <a:srgbClr val="FF0000"/>
                </a:solidFill>
              </a:rPr>
              <a:t>Incident</a:t>
            </a:r>
            <a:r>
              <a:rPr lang="en-GB" dirty="0"/>
              <a:t>: </a:t>
            </a:r>
            <a:r>
              <a:rPr lang="en-GB" b="1" i="1" dirty="0"/>
              <a:t>Bicycle Theft</a:t>
            </a:r>
            <a:endParaRPr lang="en-GB" dirty="0"/>
          </a:p>
          <a:p>
            <a:pPr marL="0" indent="0">
              <a:buNone/>
            </a:pPr>
            <a:r>
              <a:rPr lang="en-GB" dirty="0">
                <a:solidFill>
                  <a:srgbClr val="FF0000"/>
                </a:solidFill>
              </a:rPr>
              <a:t>Reporting Officer: </a:t>
            </a:r>
            <a:r>
              <a:rPr lang="en-GB" b="1" i="1" dirty="0"/>
              <a:t>Constable Shirley Pettitt </a:t>
            </a:r>
          </a:p>
          <a:p>
            <a:pPr marL="0" indent="0">
              <a:buNone/>
            </a:pPr>
            <a:r>
              <a:rPr lang="en-GB" dirty="0"/>
              <a:t>Date of Report: </a:t>
            </a:r>
            <a:r>
              <a:rPr lang="en-GB" b="1" i="1" dirty="0"/>
              <a:t>04 May 2020</a:t>
            </a:r>
            <a:endParaRPr lang="en-GB" dirty="0"/>
          </a:p>
          <a:p>
            <a:pPr marL="0" indent="0">
              <a:buNone/>
            </a:pPr>
            <a:r>
              <a:rPr lang="en-GB" dirty="0"/>
              <a:t>At </a:t>
            </a:r>
            <a:r>
              <a:rPr lang="en-GB" dirty="0">
                <a:solidFill>
                  <a:srgbClr val="FF0000"/>
                </a:solidFill>
              </a:rPr>
              <a:t>1040 hours </a:t>
            </a:r>
            <a:r>
              <a:rPr lang="en-GB" dirty="0"/>
              <a:t>on 4</a:t>
            </a:r>
            <a:r>
              <a:rPr lang="en-GB" baseline="30000" dirty="0"/>
              <a:t>th</a:t>
            </a:r>
            <a:r>
              <a:rPr lang="en-GB" dirty="0"/>
              <a:t> May, 2020, I met with Mr William Silvester at 61 South Chorley Drive regarding a bicycle </a:t>
            </a:r>
            <a:r>
              <a:rPr lang="en-GB" dirty="0">
                <a:solidFill>
                  <a:srgbClr val="FF0000"/>
                </a:solidFill>
              </a:rPr>
              <a:t>theft</a:t>
            </a:r>
            <a:r>
              <a:rPr lang="en-GB" dirty="0"/>
              <a:t>. Mr Silvester said he had locked the bicycle in the garage on the evening of 3</a:t>
            </a:r>
            <a:r>
              <a:rPr lang="en-GB" baseline="30000" dirty="0"/>
              <a:t>rd</a:t>
            </a:r>
            <a:r>
              <a:rPr lang="en-GB" dirty="0"/>
              <a:t> May. When he awoke this morning, he heard a loud bang coming from outside his house. At 8am when he went to get his cycle to travel to work, he </a:t>
            </a:r>
            <a:r>
              <a:rPr lang="en-GB" dirty="0">
                <a:solidFill>
                  <a:srgbClr val="FF0000"/>
                </a:solidFill>
              </a:rPr>
              <a:t>discovered</a:t>
            </a:r>
            <a:r>
              <a:rPr lang="en-GB" dirty="0"/>
              <a:t> his £660 bicycle was missing and the locked garage door had been </a:t>
            </a:r>
            <a:r>
              <a:rPr lang="en-GB" dirty="0">
                <a:solidFill>
                  <a:srgbClr val="FF0000"/>
                </a:solidFill>
              </a:rPr>
              <a:t>forced open</a:t>
            </a:r>
            <a:r>
              <a:rPr lang="en-GB" dirty="0"/>
              <a:t>. No other items appear to have been taken from the </a:t>
            </a:r>
            <a:r>
              <a:rPr lang="en-GB" dirty="0">
                <a:solidFill>
                  <a:srgbClr val="FF0000"/>
                </a:solidFill>
              </a:rPr>
              <a:t>property</a:t>
            </a:r>
            <a:r>
              <a:rPr lang="en-GB" dirty="0"/>
              <a:t>. </a:t>
            </a:r>
          </a:p>
          <a:p>
            <a:pPr marL="0" indent="0">
              <a:buNone/>
            </a:pPr>
            <a:endParaRPr lang="en-GB" dirty="0"/>
          </a:p>
        </p:txBody>
      </p:sp>
    </p:spTree>
    <p:extLst>
      <p:ext uri="{BB962C8B-B14F-4D97-AF65-F5344CB8AC3E}">
        <p14:creationId xmlns:p14="http://schemas.microsoft.com/office/powerpoint/2010/main" val="11252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05CBFE-379B-4C11-B0BA-577FE10CAF29}"/>
              </a:ext>
            </a:extLst>
          </p:cNvPr>
          <p:cNvSpPr>
            <a:spLocks noGrp="1"/>
          </p:cNvSpPr>
          <p:nvPr>
            <p:ph idx="1"/>
          </p:nvPr>
        </p:nvSpPr>
        <p:spPr>
          <a:xfrm>
            <a:off x="838200" y="563880"/>
            <a:ext cx="10515600" cy="5669280"/>
          </a:xfrm>
        </p:spPr>
        <p:txBody>
          <a:bodyPr>
            <a:normAutofit/>
          </a:bodyPr>
          <a:lstStyle/>
          <a:p>
            <a:pPr marL="0" indent="0">
              <a:buNone/>
            </a:pPr>
            <a:r>
              <a:rPr lang="en-GB" sz="3600" dirty="0"/>
              <a:t>Mr Silvester </a:t>
            </a:r>
            <a:r>
              <a:rPr lang="en-GB" sz="3600" dirty="0">
                <a:solidFill>
                  <a:srgbClr val="FF0000"/>
                </a:solidFill>
              </a:rPr>
              <a:t>described</a:t>
            </a:r>
            <a:r>
              <a:rPr lang="en-GB" sz="3600" dirty="0"/>
              <a:t> his bicycle as a 12 speed, metallic blue, Trek mountain bike 2018 model. It has a </a:t>
            </a:r>
            <a:r>
              <a:rPr lang="en-GB" sz="3600" dirty="0">
                <a:solidFill>
                  <a:srgbClr val="FF0000"/>
                </a:solidFill>
              </a:rPr>
              <a:t>security tag number </a:t>
            </a:r>
            <a:r>
              <a:rPr lang="en-GB" sz="3600" dirty="0"/>
              <a:t>of B8973196 </a:t>
            </a:r>
            <a:r>
              <a:rPr lang="en-GB" sz="3600" dirty="0">
                <a:solidFill>
                  <a:srgbClr val="FF0000"/>
                </a:solidFill>
              </a:rPr>
              <a:t>located</a:t>
            </a:r>
            <a:r>
              <a:rPr lang="en-GB" sz="3600" dirty="0"/>
              <a:t> under the cross bar.</a:t>
            </a:r>
          </a:p>
          <a:p>
            <a:pPr marL="0" indent="0">
              <a:buNone/>
            </a:pPr>
            <a:r>
              <a:rPr lang="en-GB" sz="3600" dirty="0"/>
              <a:t>Mr Silvester </a:t>
            </a:r>
            <a:r>
              <a:rPr lang="en-GB" sz="3600" dirty="0">
                <a:solidFill>
                  <a:srgbClr val="7030A0"/>
                </a:solidFill>
              </a:rPr>
              <a:t>told me </a:t>
            </a:r>
            <a:r>
              <a:rPr lang="en-GB" sz="3600" dirty="0"/>
              <a:t>that the bike was left unlocked in the garage but he knew the garage door was </a:t>
            </a:r>
            <a:r>
              <a:rPr lang="en-GB" sz="3600" dirty="0">
                <a:solidFill>
                  <a:srgbClr val="FF0000"/>
                </a:solidFill>
              </a:rPr>
              <a:t>locked securely </a:t>
            </a:r>
            <a:r>
              <a:rPr lang="en-GB" sz="3600" dirty="0"/>
              <a:t>before he went to bed on the night of May 3</a:t>
            </a:r>
            <a:r>
              <a:rPr lang="en-GB" sz="3600" baseline="30000" dirty="0"/>
              <a:t>rd</a:t>
            </a:r>
            <a:r>
              <a:rPr lang="en-GB" sz="3600" dirty="0"/>
              <a:t>. Mr Silvester now believes that the bang he heard at approximately 6:45am was the sound of the thief </a:t>
            </a:r>
            <a:r>
              <a:rPr lang="en-GB" sz="3600" dirty="0">
                <a:solidFill>
                  <a:srgbClr val="FF0000"/>
                </a:solidFill>
              </a:rPr>
              <a:t>breaking an entrance </a:t>
            </a:r>
            <a:r>
              <a:rPr lang="en-GB" sz="3600" dirty="0"/>
              <a:t>into the garage</a:t>
            </a:r>
            <a:r>
              <a:rPr lang="en-GB" dirty="0"/>
              <a:t>.</a:t>
            </a:r>
          </a:p>
          <a:p>
            <a:pPr marL="0" indent="0">
              <a:buNone/>
            </a:pPr>
            <a:endParaRPr lang="en-GB" dirty="0"/>
          </a:p>
        </p:txBody>
      </p:sp>
    </p:spTree>
    <p:extLst>
      <p:ext uri="{BB962C8B-B14F-4D97-AF65-F5344CB8AC3E}">
        <p14:creationId xmlns:p14="http://schemas.microsoft.com/office/powerpoint/2010/main" val="672813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EC6B76-0559-47D3-AFF2-C173F586DFB1}"/>
              </a:ext>
            </a:extLst>
          </p:cNvPr>
          <p:cNvSpPr>
            <a:spLocks noGrp="1"/>
          </p:cNvSpPr>
          <p:nvPr>
            <p:ph idx="1"/>
          </p:nvPr>
        </p:nvSpPr>
        <p:spPr>
          <a:xfrm>
            <a:off x="838200" y="228600"/>
            <a:ext cx="10515600" cy="5948363"/>
          </a:xfrm>
        </p:spPr>
        <p:txBody>
          <a:bodyPr/>
          <a:lstStyle/>
          <a:p>
            <a:pPr marL="0" indent="0">
              <a:buNone/>
            </a:pPr>
            <a:r>
              <a:rPr lang="en-GB" sz="3600" dirty="0"/>
              <a:t>I </a:t>
            </a:r>
            <a:r>
              <a:rPr lang="en-GB" sz="3600" dirty="0">
                <a:solidFill>
                  <a:srgbClr val="FF0000"/>
                </a:solidFill>
              </a:rPr>
              <a:t>conducted a survey </a:t>
            </a:r>
            <a:r>
              <a:rPr lang="en-GB" sz="3600" dirty="0"/>
              <a:t>of the </a:t>
            </a:r>
            <a:r>
              <a:rPr lang="en-GB" sz="3600" dirty="0">
                <a:solidFill>
                  <a:srgbClr val="FF0000"/>
                </a:solidFill>
              </a:rPr>
              <a:t>crime scene </a:t>
            </a:r>
            <a:r>
              <a:rPr lang="en-GB" sz="3600" dirty="0"/>
              <a:t>and </a:t>
            </a:r>
            <a:r>
              <a:rPr lang="en-GB" sz="3600" dirty="0">
                <a:solidFill>
                  <a:srgbClr val="FF0000"/>
                </a:solidFill>
              </a:rPr>
              <a:t>discovered</a:t>
            </a:r>
            <a:r>
              <a:rPr lang="en-GB" sz="3600" dirty="0"/>
              <a:t> that a heavy object has been used to ram through the locking mechanism of the garage door. I could see nothing on the garage floor or </a:t>
            </a:r>
            <a:r>
              <a:rPr lang="en-GB" sz="3600" dirty="0">
                <a:solidFill>
                  <a:srgbClr val="FF0000"/>
                </a:solidFill>
              </a:rPr>
              <a:t>surrounding area </a:t>
            </a:r>
            <a:r>
              <a:rPr lang="en-GB" sz="3600" dirty="0"/>
              <a:t>which might be linked to the thief. I </a:t>
            </a:r>
            <a:r>
              <a:rPr lang="en-GB" sz="3600" dirty="0">
                <a:solidFill>
                  <a:srgbClr val="FF0000"/>
                </a:solidFill>
              </a:rPr>
              <a:t>carried out a house-to-house enquiry </a:t>
            </a:r>
            <a:r>
              <a:rPr lang="en-GB" sz="3600" dirty="0"/>
              <a:t>with both his neighbours. There was no response from 59 South Chorley. Mrs Margaret Chapman of 63 South Chorley was unable to provide any more information </a:t>
            </a:r>
            <a:r>
              <a:rPr lang="en-GB" sz="3600" dirty="0">
                <a:solidFill>
                  <a:srgbClr val="0070C0"/>
                </a:solidFill>
              </a:rPr>
              <a:t>claiming</a:t>
            </a:r>
            <a:r>
              <a:rPr lang="en-GB" sz="3600" dirty="0"/>
              <a:t> she had neither seen nor heard anything unusual that morning.</a:t>
            </a:r>
          </a:p>
          <a:p>
            <a:endParaRPr lang="en-GB" dirty="0"/>
          </a:p>
        </p:txBody>
      </p:sp>
    </p:spTree>
    <p:extLst>
      <p:ext uri="{BB962C8B-B14F-4D97-AF65-F5344CB8AC3E}">
        <p14:creationId xmlns:p14="http://schemas.microsoft.com/office/powerpoint/2010/main" val="1888442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3631F4-8BB9-43D3-8AF4-7FE5FE043812}"/>
              </a:ext>
            </a:extLst>
          </p:cNvPr>
          <p:cNvSpPr>
            <a:spLocks noGrp="1"/>
          </p:cNvSpPr>
          <p:nvPr>
            <p:ph idx="1"/>
          </p:nvPr>
        </p:nvSpPr>
        <p:spPr>
          <a:xfrm>
            <a:off x="838200" y="441960"/>
            <a:ext cx="10515600" cy="5735003"/>
          </a:xfrm>
        </p:spPr>
        <p:txBody>
          <a:bodyPr/>
          <a:lstStyle/>
          <a:p>
            <a:pPr marL="0" indent="0">
              <a:buNone/>
            </a:pPr>
            <a:r>
              <a:rPr lang="en-GB" sz="3600" dirty="0"/>
              <a:t>I </a:t>
            </a:r>
            <a:r>
              <a:rPr lang="en-GB" sz="3600" dirty="0">
                <a:solidFill>
                  <a:srgbClr val="FF0000"/>
                </a:solidFill>
              </a:rPr>
              <a:t>obtained a sworn statement </a:t>
            </a:r>
            <a:r>
              <a:rPr lang="en-GB" sz="3600" dirty="0"/>
              <a:t>from Mr Silvester and </a:t>
            </a:r>
            <a:r>
              <a:rPr lang="en-GB" sz="3600" dirty="0">
                <a:solidFill>
                  <a:srgbClr val="FF0000"/>
                </a:solidFill>
              </a:rPr>
              <a:t>provided him with </a:t>
            </a:r>
            <a:r>
              <a:rPr lang="en-GB" sz="3600" dirty="0"/>
              <a:t>the </a:t>
            </a:r>
            <a:r>
              <a:rPr lang="en-GB" sz="3600" dirty="0">
                <a:solidFill>
                  <a:srgbClr val="FF0000"/>
                </a:solidFill>
              </a:rPr>
              <a:t>case number </a:t>
            </a:r>
            <a:r>
              <a:rPr lang="en-GB" sz="3600" dirty="0"/>
              <a:t>and Information Leaflet 18/07 ("Victim Support after a </a:t>
            </a:r>
            <a:r>
              <a:rPr lang="en-GB" sz="3600" dirty="0">
                <a:solidFill>
                  <a:srgbClr val="FF0000"/>
                </a:solidFill>
              </a:rPr>
              <a:t>Burglary</a:t>
            </a:r>
            <a:r>
              <a:rPr lang="en-GB" sz="3600" dirty="0"/>
              <a:t>"). I told Mr Silvester that the police would </a:t>
            </a:r>
            <a:r>
              <a:rPr lang="en-GB" sz="3600" dirty="0">
                <a:solidFill>
                  <a:srgbClr val="FF0000"/>
                </a:solidFill>
              </a:rPr>
              <a:t>keep him informed of any developments in the recovery </a:t>
            </a:r>
            <a:r>
              <a:rPr lang="en-GB" sz="3600" dirty="0"/>
              <a:t>of the cycle. I entered the bicycle into the </a:t>
            </a:r>
            <a:r>
              <a:rPr lang="en-GB" sz="3600" dirty="0">
                <a:solidFill>
                  <a:srgbClr val="FF0000"/>
                </a:solidFill>
              </a:rPr>
              <a:t>station database </a:t>
            </a:r>
            <a:r>
              <a:rPr lang="en-GB" sz="3600" dirty="0"/>
              <a:t>as a stolen item. I also </a:t>
            </a:r>
            <a:r>
              <a:rPr lang="en-GB" sz="3600" dirty="0">
                <a:solidFill>
                  <a:srgbClr val="FF0000"/>
                </a:solidFill>
              </a:rPr>
              <a:t>searched the local area </a:t>
            </a:r>
            <a:r>
              <a:rPr lang="en-GB" sz="3600" dirty="0"/>
              <a:t>but was unable to find the cycle.</a:t>
            </a:r>
          </a:p>
          <a:p>
            <a:pPr marL="0" indent="0">
              <a:buNone/>
            </a:pPr>
            <a:endParaRPr lang="en-GB" dirty="0"/>
          </a:p>
        </p:txBody>
      </p:sp>
    </p:spTree>
    <p:extLst>
      <p:ext uri="{BB962C8B-B14F-4D97-AF65-F5344CB8AC3E}">
        <p14:creationId xmlns:p14="http://schemas.microsoft.com/office/powerpoint/2010/main" val="5596439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TotalTime>
  <Words>713</Words>
  <Application>Microsoft Office PowerPoint</Application>
  <PresentationFormat>Widescreen</PresentationFormat>
  <Paragraphs>25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Something terrible has happened:</vt:lpstr>
      <vt:lpstr>The theft of this brilliant robot has been discovered by the owner and reported to the police.</vt:lpstr>
      <vt:lpstr>You are the police office called to the scene of the crime.</vt:lpstr>
      <vt:lpstr>You have two days to complete a detailed police report on the crime so do not rush! Also, do include as much detail as you can and be creative whilst following the given structure.</vt:lpstr>
      <vt:lpstr>PowerPoint Presentation</vt:lpstr>
      <vt:lpstr>PowerPoint Presentation</vt:lpstr>
      <vt:lpstr>PowerPoint Presentation</vt:lpstr>
      <vt:lpstr>PowerPoint Presentation</vt:lpstr>
      <vt:lpstr>Now it’s your turn to have a go. You are the police officer reporting on the crime of the theft of a robot.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Chapman</dc:creator>
  <cp:lastModifiedBy>Fiona Chapman</cp:lastModifiedBy>
  <cp:revision>7</cp:revision>
  <dcterms:created xsi:type="dcterms:W3CDTF">2020-05-01T11:26:37Z</dcterms:created>
  <dcterms:modified xsi:type="dcterms:W3CDTF">2020-05-01T15:43:59Z</dcterms:modified>
</cp:coreProperties>
</file>