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8" d="100"/>
          <a:sy n="78" d="100"/>
        </p:scale>
        <p:origin x="24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0A12A-20A5-4B1E-ADFA-270F74E770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556128-430A-4471-9311-54F8601840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95B3BE-D613-4C6D-BDD8-8ECDC33EB2E8}"/>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1B3FB97C-BF3E-4EAF-8706-736190BF6A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0600EE-2229-4C44-ABF9-23B40E8061C8}"/>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1944484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4DD42-E472-49AE-9E31-7F38E4C630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83CB66-7402-48DA-BBA0-1C7C025F92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C6FEC5-1A71-40D7-9903-63B366315D0D}"/>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EE9A0D77-588D-4187-B2B5-0A361799F4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10DA09-A9D9-44AD-8B86-F66716FE540C}"/>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175867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9C1856-74CC-4DFD-9AC8-97AEB9C22D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91BDC5-1274-4906-8072-9156D7A8B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236314-7D78-4F40-9E0C-306C849C93E3}"/>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AAC997F8-1A5D-4AF8-AEC0-5A1E08784A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3086B6-249D-49C6-80FB-2DF03C0E58C6}"/>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274260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9733E-B16C-4A56-8A90-41DE7E76C2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C99858-7068-406C-9AF1-CD1422B5EA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3734FF-B4BD-4AE6-9E70-D1C05123A028}"/>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D0ABFEF3-215C-45E5-9AC8-1426CF4DB0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600D7A-4AE4-4FF9-8E75-3B2EBC017E40}"/>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2680995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A3AC3-FDAF-44A3-A6B0-EA5C9AF9FC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8303CBB-0ACF-462D-ADD9-C3940C99A4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C5186F-10C2-4934-9155-287A25B08BED}"/>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CD86DB1D-1582-474F-A137-EF21EE1337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224F22-B93B-4BD2-A2FB-43D50341162D}"/>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87089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33D7-41A0-4971-9A81-06ED144C56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14EFA8-4602-4348-A9A5-6FB5414889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5903D49-128E-4683-9282-B93313FD6B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62FF8A-2451-42EF-9618-03E682A19246}"/>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6" name="Footer Placeholder 5">
            <a:extLst>
              <a:ext uri="{FF2B5EF4-FFF2-40B4-BE49-F238E27FC236}">
                <a16:creationId xmlns:a16="http://schemas.microsoft.com/office/drawing/2014/main" id="{983A4A62-A9E4-4AF1-8F5A-C7583B1E33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4B4050-65CD-4016-9EB4-A5C52C4F4F05}"/>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393083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28B5E-0758-4A38-989C-13BF8CED95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35ECA3-77CD-4B3E-89E8-125C1AA1A4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898967-6EA0-4DCB-9060-49CDA3C366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3A45C4-6298-46CC-B95B-9960322872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6E7C4F-F24D-4D63-9812-169388F95F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AF86271-0C1E-473F-9FA3-5626B932E14C}"/>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8" name="Footer Placeholder 7">
            <a:extLst>
              <a:ext uri="{FF2B5EF4-FFF2-40B4-BE49-F238E27FC236}">
                <a16:creationId xmlns:a16="http://schemas.microsoft.com/office/drawing/2014/main" id="{3909C582-2704-4035-9ADC-54E86748856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0C51-4886-44EA-BB77-A51EA15331DB}"/>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300996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91063-41F5-476E-A5ED-3A60C5031E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770EBDA-449E-4273-968D-1FEB17E6E498}"/>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4" name="Footer Placeholder 3">
            <a:extLst>
              <a:ext uri="{FF2B5EF4-FFF2-40B4-BE49-F238E27FC236}">
                <a16:creationId xmlns:a16="http://schemas.microsoft.com/office/drawing/2014/main" id="{1300BF3A-7C42-42AE-B343-71BEF7222F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8AC84D-9AA3-47D0-A29F-2ECF8C0D0FEC}"/>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2939041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416251-95F6-48D3-9222-0F20BB121032}"/>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3" name="Footer Placeholder 2">
            <a:extLst>
              <a:ext uri="{FF2B5EF4-FFF2-40B4-BE49-F238E27FC236}">
                <a16:creationId xmlns:a16="http://schemas.microsoft.com/office/drawing/2014/main" id="{D360D4EE-6D28-499B-83EC-7E405711DD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57206C8-C16A-49DF-B8B7-23CA549A4128}"/>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903972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50E6-129F-4B44-9108-F5E9196277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E8CFE1-669B-41BA-8E98-8B7710171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2F6D0D8-790A-474C-BCB6-AF1BDC628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D7FD6-4D49-45AF-BC49-50CEFF7EE196}"/>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6" name="Footer Placeholder 5">
            <a:extLst>
              <a:ext uri="{FF2B5EF4-FFF2-40B4-BE49-F238E27FC236}">
                <a16:creationId xmlns:a16="http://schemas.microsoft.com/office/drawing/2014/main" id="{F53D5580-806B-4804-A447-4AD81FEEAE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2BDE73-19A0-4796-AC17-01C01A06C5D8}"/>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371803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123C6-EF7E-4CA7-AD8D-4BF4EA4ECD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DF66731-F460-429B-A361-3854F72FEA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474749-BEE6-4536-9421-0D2939E53D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9DB10A-0B3D-41C2-8CD2-B6E3578F1CE4}"/>
              </a:ext>
            </a:extLst>
          </p:cNvPr>
          <p:cNvSpPr>
            <a:spLocks noGrp="1"/>
          </p:cNvSpPr>
          <p:nvPr>
            <p:ph type="dt" sz="half" idx="10"/>
          </p:nvPr>
        </p:nvSpPr>
        <p:spPr/>
        <p:txBody>
          <a:bodyPr/>
          <a:lstStyle/>
          <a:p>
            <a:fld id="{8D08DE52-7E1F-45AB-BDDB-3E0610741200}" type="datetimeFigureOut">
              <a:rPr lang="en-GB" smtClean="0"/>
              <a:t>01/05/2020</a:t>
            </a:fld>
            <a:endParaRPr lang="en-GB"/>
          </a:p>
        </p:txBody>
      </p:sp>
      <p:sp>
        <p:nvSpPr>
          <p:cNvPr id="6" name="Footer Placeholder 5">
            <a:extLst>
              <a:ext uri="{FF2B5EF4-FFF2-40B4-BE49-F238E27FC236}">
                <a16:creationId xmlns:a16="http://schemas.microsoft.com/office/drawing/2014/main" id="{E5829374-0062-4239-9F03-DEDACB32E2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8DCD01-D68F-45C3-982D-854921B9C9EA}"/>
              </a:ext>
            </a:extLst>
          </p:cNvPr>
          <p:cNvSpPr>
            <a:spLocks noGrp="1"/>
          </p:cNvSpPr>
          <p:nvPr>
            <p:ph type="sldNum" sz="quarter" idx="12"/>
          </p:nvPr>
        </p:nvSpPr>
        <p:spPr/>
        <p:txBody>
          <a:bodyPr/>
          <a:lstStyle/>
          <a:p>
            <a:fld id="{D0095F2C-ECB5-431C-A47A-74B2339EA54B}" type="slidenum">
              <a:rPr lang="en-GB" smtClean="0"/>
              <a:t>‹#›</a:t>
            </a:fld>
            <a:endParaRPr lang="en-GB"/>
          </a:p>
        </p:txBody>
      </p:sp>
    </p:spTree>
    <p:extLst>
      <p:ext uri="{BB962C8B-B14F-4D97-AF65-F5344CB8AC3E}">
        <p14:creationId xmlns:p14="http://schemas.microsoft.com/office/powerpoint/2010/main" val="260778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D2E59C-9CB5-4E1B-BB88-A3A93242A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2251F4-FE3D-4EE5-9B89-1039AF79E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08A4E0-CCD0-40BA-B455-B5904A8B5C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8DE52-7E1F-45AB-BDDB-3E0610741200}" type="datetimeFigureOut">
              <a:rPr lang="en-GB" smtClean="0"/>
              <a:t>01/05/2020</a:t>
            </a:fld>
            <a:endParaRPr lang="en-GB"/>
          </a:p>
        </p:txBody>
      </p:sp>
      <p:sp>
        <p:nvSpPr>
          <p:cNvPr id="5" name="Footer Placeholder 4">
            <a:extLst>
              <a:ext uri="{FF2B5EF4-FFF2-40B4-BE49-F238E27FC236}">
                <a16:creationId xmlns:a16="http://schemas.microsoft.com/office/drawing/2014/main" id="{E253A1E8-FFCC-435A-A802-CC980DA3A7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602E07A-F264-42AC-87CB-9B7EBA180B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95F2C-ECB5-431C-A47A-74B2339EA54B}" type="slidenum">
              <a:rPr lang="en-GB" smtClean="0"/>
              <a:t>‹#›</a:t>
            </a:fld>
            <a:endParaRPr lang="en-GB"/>
          </a:p>
        </p:txBody>
      </p:sp>
    </p:spTree>
    <p:extLst>
      <p:ext uri="{BB962C8B-B14F-4D97-AF65-F5344CB8AC3E}">
        <p14:creationId xmlns:p14="http://schemas.microsoft.com/office/powerpoint/2010/main" val="3643787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880D285-758C-4F67-B264-223244BFDC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362" y="540031"/>
            <a:ext cx="10275275" cy="5777937"/>
          </a:xfrm>
          <a:prstGeom prst="rect">
            <a:avLst/>
          </a:prstGeom>
        </p:spPr>
      </p:pic>
    </p:spTree>
    <p:extLst>
      <p:ext uri="{BB962C8B-B14F-4D97-AF65-F5344CB8AC3E}">
        <p14:creationId xmlns:p14="http://schemas.microsoft.com/office/powerpoint/2010/main" val="20074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68BB3-ECD0-42DC-B027-59F329EE75BB}"/>
              </a:ext>
            </a:extLst>
          </p:cNvPr>
          <p:cNvSpPr>
            <a:spLocks noGrp="1"/>
          </p:cNvSpPr>
          <p:nvPr>
            <p:ph type="title"/>
          </p:nvPr>
        </p:nvSpPr>
        <p:spPr/>
        <p:txBody>
          <a:bodyPr>
            <a:normAutofit fontScale="90000"/>
          </a:bodyPr>
          <a:lstStyle/>
          <a:p>
            <a:r>
              <a:rPr lang="en-GB" dirty="0"/>
              <a:t>How do you write a news article? There are several points to remember for this journalistic style of writing:</a:t>
            </a:r>
          </a:p>
        </p:txBody>
      </p:sp>
      <p:sp>
        <p:nvSpPr>
          <p:cNvPr id="7" name="Content Placeholder 6">
            <a:extLst>
              <a:ext uri="{FF2B5EF4-FFF2-40B4-BE49-F238E27FC236}">
                <a16:creationId xmlns:a16="http://schemas.microsoft.com/office/drawing/2014/main" id="{C34B1E26-12BC-4A95-99E8-A1AAC7DD38C7}"/>
              </a:ext>
            </a:extLst>
          </p:cNvPr>
          <p:cNvSpPr>
            <a:spLocks noGrp="1"/>
          </p:cNvSpPr>
          <p:nvPr>
            <p:ph idx="1"/>
          </p:nvPr>
        </p:nvSpPr>
        <p:spPr/>
        <p:txBody>
          <a:bodyPr/>
          <a:lstStyle/>
          <a:p>
            <a:r>
              <a:rPr lang="en-GB" dirty="0"/>
              <a:t>Sentences that are generally short and to the point</a:t>
            </a:r>
          </a:p>
          <a:p>
            <a:r>
              <a:rPr lang="en-GB" dirty="0"/>
              <a:t>Article mainly written in the past tense</a:t>
            </a:r>
          </a:p>
          <a:p>
            <a:r>
              <a:rPr lang="en-GB" dirty="0"/>
              <a:t>Impersonal and formal (always written in the third person - only quotes ever contain use of ‘I’ or ‘we’ in newspaper articles).</a:t>
            </a:r>
          </a:p>
          <a:p>
            <a:r>
              <a:rPr lang="en-GB" dirty="0"/>
              <a:t>Include quotes from key people in the news story with key vocabulary such as: claimed, explained, said in an interview.</a:t>
            </a:r>
          </a:p>
          <a:p>
            <a:r>
              <a:rPr lang="en-GB" dirty="0"/>
              <a:t>You need to think of a catchy headline to grab the reader’s attention</a:t>
            </a:r>
          </a:p>
          <a:p>
            <a:r>
              <a:rPr lang="en-GB" dirty="0"/>
              <a:t>Introductory paragraph summarises the main story in 5 key points: what, when, who, where and why.</a:t>
            </a:r>
          </a:p>
          <a:p>
            <a:endParaRPr lang="en-GB" dirty="0"/>
          </a:p>
          <a:p>
            <a:endParaRPr lang="en-GB" dirty="0"/>
          </a:p>
        </p:txBody>
      </p:sp>
    </p:spTree>
    <p:extLst>
      <p:ext uri="{BB962C8B-B14F-4D97-AF65-F5344CB8AC3E}">
        <p14:creationId xmlns:p14="http://schemas.microsoft.com/office/powerpoint/2010/main" val="93059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F362AFD-82AB-4001-B249-F512BAFF2519}"/>
              </a:ext>
            </a:extLst>
          </p:cNvPr>
          <p:cNvSpPr>
            <a:spLocks noGrp="1"/>
          </p:cNvSpPr>
          <p:nvPr>
            <p:ph type="title"/>
          </p:nvPr>
        </p:nvSpPr>
        <p:spPr/>
        <p:txBody>
          <a:bodyPr/>
          <a:lstStyle/>
          <a:p>
            <a:pPr algn="ctr"/>
            <a:r>
              <a:rPr lang="en-GB" u="sng" dirty="0"/>
              <a:t>Wednesday, 5</a:t>
            </a:r>
            <a:r>
              <a:rPr lang="en-GB" u="sng" baseline="30000" dirty="0"/>
              <a:t>th</a:t>
            </a:r>
            <a:r>
              <a:rPr lang="en-GB" u="sng" dirty="0"/>
              <a:t> May, 2020</a:t>
            </a:r>
            <a:br>
              <a:rPr lang="en-GB" u="sng" dirty="0"/>
            </a:br>
            <a:r>
              <a:rPr lang="en-GB" u="sng" dirty="0"/>
              <a:t>I can write in a journalistic style</a:t>
            </a:r>
          </a:p>
        </p:txBody>
      </p:sp>
      <p:sp>
        <p:nvSpPr>
          <p:cNvPr id="8" name="Content Placeholder 7">
            <a:extLst>
              <a:ext uri="{FF2B5EF4-FFF2-40B4-BE49-F238E27FC236}">
                <a16:creationId xmlns:a16="http://schemas.microsoft.com/office/drawing/2014/main" id="{1C758B2C-D0F7-4F9F-9626-980E203F6773}"/>
              </a:ext>
            </a:extLst>
          </p:cNvPr>
          <p:cNvSpPr>
            <a:spLocks noGrp="1"/>
          </p:cNvSpPr>
          <p:nvPr>
            <p:ph idx="1"/>
          </p:nvPr>
        </p:nvSpPr>
        <p:spPr>
          <a:xfrm>
            <a:off x="838200" y="1825625"/>
            <a:ext cx="10515600" cy="4859380"/>
          </a:xfrm>
        </p:spPr>
        <p:txBody>
          <a:bodyPr/>
          <a:lstStyle/>
          <a:p>
            <a:pPr marL="0" indent="0">
              <a:buNone/>
            </a:pPr>
            <a:r>
              <a:rPr lang="en-GB" dirty="0"/>
              <a:t>Once you have the date and title your first job is to create a headline about the theft of the robot (remember it needs details of the robot you invented)</a:t>
            </a:r>
          </a:p>
          <a:p>
            <a:pPr marL="0" indent="0">
              <a:buNone/>
            </a:pPr>
            <a:r>
              <a:rPr lang="en-GB" dirty="0"/>
              <a:t>Here are some ideas to get you started thinking about your own headline:</a:t>
            </a:r>
          </a:p>
          <a:p>
            <a:pPr marL="0" indent="0" algn="ctr">
              <a:buNone/>
            </a:pPr>
            <a:r>
              <a:rPr lang="en-GB" u="sng" dirty="0">
                <a:latin typeface="AR JULIAN" panose="02000000000000000000" pitchFamily="2" charset="0"/>
              </a:rPr>
              <a:t>Rory the robot ruthlessly stolen from his home</a:t>
            </a:r>
          </a:p>
          <a:p>
            <a:pPr marL="0" indent="0" algn="ctr">
              <a:buNone/>
            </a:pPr>
            <a:r>
              <a:rPr lang="en-GB" u="sng" dirty="0">
                <a:latin typeface="Bernard MT Condensed" panose="02050806060905020404" pitchFamily="18" charset="0"/>
              </a:rPr>
              <a:t>SHOCKED OWNER DISCOVERS THEFT OF PRECIOUS ROBOT </a:t>
            </a:r>
          </a:p>
          <a:p>
            <a:pPr marL="0" indent="0" algn="ctr">
              <a:buNone/>
            </a:pPr>
            <a:r>
              <a:rPr lang="en-GB" u="sng" dirty="0">
                <a:latin typeface="Copperplate Gothic Bold" panose="020E0705020206020404" pitchFamily="34" charset="0"/>
              </a:rPr>
              <a:t>THIEF GETS CLEAN AWAY WITH WORLD’S ONLY CLEANING ROBOT</a:t>
            </a:r>
          </a:p>
          <a:p>
            <a:pPr marL="0" indent="0">
              <a:buNone/>
            </a:pPr>
            <a:endParaRPr lang="en-GB" u="sng" dirty="0">
              <a:latin typeface="Cooper Black" panose="0208090404030B020404" pitchFamily="18" charset="0"/>
            </a:endParaRPr>
          </a:p>
        </p:txBody>
      </p:sp>
    </p:spTree>
    <p:extLst>
      <p:ext uri="{BB962C8B-B14F-4D97-AF65-F5344CB8AC3E}">
        <p14:creationId xmlns:p14="http://schemas.microsoft.com/office/powerpoint/2010/main" val="454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A966A-444E-4A51-802A-1EDBA64EF3BC}"/>
              </a:ext>
            </a:extLst>
          </p:cNvPr>
          <p:cNvSpPr>
            <a:spLocks noGrp="1"/>
          </p:cNvSpPr>
          <p:nvPr>
            <p:ph type="title"/>
          </p:nvPr>
        </p:nvSpPr>
        <p:spPr/>
        <p:txBody>
          <a:bodyPr/>
          <a:lstStyle/>
          <a:p>
            <a:r>
              <a:rPr lang="en-GB" dirty="0"/>
              <a:t>Under the headline, write the </a:t>
            </a:r>
            <a:r>
              <a:rPr lang="en-GB" dirty="0" err="1"/>
              <a:t>byline</a:t>
            </a:r>
            <a:r>
              <a:rPr lang="en-GB" dirty="0"/>
              <a:t> (e.g. </a:t>
            </a:r>
            <a:r>
              <a:rPr lang="en-GB" dirty="0">
                <a:solidFill>
                  <a:srgbClr val="00B050"/>
                </a:solidFill>
              </a:rPr>
              <a:t>Reported by </a:t>
            </a:r>
            <a:r>
              <a:rPr lang="en-GB" dirty="0"/>
              <a:t>….. </a:t>
            </a:r>
            <a:r>
              <a:rPr lang="en-GB"/>
              <a:t>insert </a:t>
            </a:r>
            <a:r>
              <a:rPr lang="en-GB" dirty="0"/>
              <a:t>your name)</a:t>
            </a:r>
          </a:p>
        </p:txBody>
      </p:sp>
      <p:sp>
        <p:nvSpPr>
          <p:cNvPr id="3" name="Content Placeholder 2">
            <a:extLst>
              <a:ext uri="{FF2B5EF4-FFF2-40B4-BE49-F238E27FC236}">
                <a16:creationId xmlns:a16="http://schemas.microsoft.com/office/drawing/2014/main" id="{4AF919B3-2026-4324-9E46-30694E5CB964}"/>
              </a:ext>
            </a:extLst>
          </p:cNvPr>
          <p:cNvSpPr>
            <a:spLocks noGrp="1"/>
          </p:cNvSpPr>
          <p:nvPr>
            <p:ph idx="1"/>
          </p:nvPr>
        </p:nvSpPr>
        <p:spPr>
          <a:xfrm>
            <a:off x="838200" y="1825624"/>
            <a:ext cx="10515600" cy="4908807"/>
          </a:xfrm>
        </p:spPr>
        <p:txBody>
          <a:bodyPr/>
          <a:lstStyle/>
          <a:p>
            <a:pPr marL="0" indent="0">
              <a:buNone/>
            </a:pPr>
            <a:r>
              <a:rPr lang="en-GB" dirty="0"/>
              <a:t>Next consider the summary first paragraph which covers:</a:t>
            </a:r>
          </a:p>
          <a:p>
            <a:pPr marL="0" indent="0">
              <a:buNone/>
            </a:pPr>
            <a:r>
              <a:rPr lang="en-GB" dirty="0">
                <a:solidFill>
                  <a:srgbClr val="FF0000"/>
                </a:solidFill>
              </a:rPr>
              <a:t>Who</a:t>
            </a:r>
            <a:r>
              <a:rPr lang="en-GB" dirty="0"/>
              <a:t> – the owner</a:t>
            </a:r>
          </a:p>
          <a:p>
            <a:pPr marL="0" indent="0">
              <a:buNone/>
            </a:pPr>
            <a:r>
              <a:rPr lang="en-GB" dirty="0">
                <a:solidFill>
                  <a:srgbClr val="FF0000"/>
                </a:solidFill>
              </a:rPr>
              <a:t>What</a:t>
            </a:r>
            <a:r>
              <a:rPr lang="en-GB" dirty="0"/>
              <a:t> – theft of their robot</a:t>
            </a:r>
          </a:p>
          <a:p>
            <a:pPr marL="0" indent="0">
              <a:buNone/>
            </a:pPr>
            <a:r>
              <a:rPr lang="en-GB" dirty="0">
                <a:solidFill>
                  <a:srgbClr val="FF0000"/>
                </a:solidFill>
              </a:rPr>
              <a:t>Where</a:t>
            </a:r>
            <a:r>
              <a:rPr lang="en-GB" dirty="0"/>
              <a:t> – the address it was taken from</a:t>
            </a:r>
          </a:p>
          <a:p>
            <a:pPr marL="0" indent="0" algn="ctr">
              <a:buNone/>
            </a:pPr>
            <a:r>
              <a:rPr lang="en-GB" dirty="0">
                <a:solidFill>
                  <a:srgbClr val="FF0000"/>
                </a:solidFill>
              </a:rPr>
              <a:t>When</a:t>
            </a:r>
            <a:r>
              <a:rPr lang="en-GB" dirty="0"/>
              <a:t> – yesterday, last night, in the early hours of Tuesday morning etc       but it must be recent. (don’t say last year)</a:t>
            </a:r>
          </a:p>
          <a:p>
            <a:pPr marL="0" indent="0">
              <a:buNone/>
            </a:pPr>
            <a:r>
              <a:rPr lang="en-GB" dirty="0">
                <a:solidFill>
                  <a:srgbClr val="FF0000"/>
                </a:solidFill>
              </a:rPr>
              <a:t>Why</a:t>
            </a:r>
            <a:r>
              <a:rPr lang="en-GB" dirty="0"/>
              <a:t> – valuable</a:t>
            </a:r>
          </a:p>
          <a:p>
            <a:pPr marL="0" indent="0">
              <a:buNone/>
            </a:pPr>
            <a:r>
              <a:rPr lang="en-GB" dirty="0"/>
              <a:t>e.g. </a:t>
            </a:r>
            <a:r>
              <a:rPr lang="en-GB" dirty="0">
                <a:solidFill>
                  <a:srgbClr val="0070C0"/>
                </a:solidFill>
              </a:rPr>
              <a:t>Yesterday, Jim Smith (38) woke up to discover the theft of his precious robot from his home in Shepherd Lane, Basingstoke. </a:t>
            </a:r>
            <a:endParaRPr lang="en-GB" dirty="0"/>
          </a:p>
          <a:p>
            <a:pPr marL="0" indent="0">
              <a:buNone/>
            </a:pPr>
            <a:endParaRPr lang="en-GB" dirty="0"/>
          </a:p>
        </p:txBody>
      </p:sp>
    </p:spTree>
    <p:extLst>
      <p:ext uri="{BB962C8B-B14F-4D97-AF65-F5344CB8AC3E}">
        <p14:creationId xmlns:p14="http://schemas.microsoft.com/office/powerpoint/2010/main" val="197794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A2AE-5732-4DA9-BF90-BB3DEDA1E94B}"/>
              </a:ext>
            </a:extLst>
          </p:cNvPr>
          <p:cNvSpPr>
            <a:spLocks noGrp="1"/>
          </p:cNvSpPr>
          <p:nvPr>
            <p:ph type="title"/>
          </p:nvPr>
        </p:nvSpPr>
        <p:spPr/>
        <p:txBody>
          <a:bodyPr/>
          <a:lstStyle/>
          <a:p>
            <a:r>
              <a:rPr lang="en-GB" dirty="0"/>
              <a:t>Now it is time for detail</a:t>
            </a:r>
          </a:p>
        </p:txBody>
      </p:sp>
      <p:sp>
        <p:nvSpPr>
          <p:cNvPr id="3" name="Content Placeholder 2">
            <a:extLst>
              <a:ext uri="{FF2B5EF4-FFF2-40B4-BE49-F238E27FC236}">
                <a16:creationId xmlns:a16="http://schemas.microsoft.com/office/drawing/2014/main" id="{C27968DC-B687-4645-84AF-A7AC7B352B82}"/>
              </a:ext>
            </a:extLst>
          </p:cNvPr>
          <p:cNvSpPr>
            <a:spLocks noGrp="1"/>
          </p:cNvSpPr>
          <p:nvPr>
            <p:ph idx="1"/>
          </p:nvPr>
        </p:nvSpPr>
        <p:spPr/>
        <p:txBody>
          <a:bodyPr/>
          <a:lstStyle/>
          <a:p>
            <a:pPr marL="0" indent="0">
              <a:buNone/>
            </a:pPr>
            <a:r>
              <a:rPr lang="en-GB" dirty="0"/>
              <a:t>Think about the crime report you wrote as this will help you add detail to your news article. Describe the robot in detail and say whether the owner bought it or created it. What was the robot capable of doing and how is the owner and their family coping without it. Add a quote from the owner.</a:t>
            </a:r>
          </a:p>
          <a:p>
            <a:pPr marL="0" indent="0">
              <a:buNone/>
            </a:pPr>
            <a:r>
              <a:rPr lang="en-GB" dirty="0"/>
              <a:t>To add a quote in a new article you need to use a colon if the speaker is introduced before the direct speech.</a:t>
            </a:r>
          </a:p>
          <a:p>
            <a:pPr marL="0" indent="0">
              <a:buNone/>
            </a:pPr>
            <a:r>
              <a:rPr lang="en-GB" dirty="0"/>
              <a:t>e.g. </a:t>
            </a:r>
            <a:r>
              <a:rPr lang="en-GB" dirty="0">
                <a:solidFill>
                  <a:srgbClr val="00B050"/>
                </a:solidFill>
              </a:rPr>
              <a:t>Jim Smith explained: “I don’t know how we will manage without </a:t>
            </a:r>
            <a:r>
              <a:rPr lang="en-GB" dirty="0" err="1">
                <a:solidFill>
                  <a:srgbClr val="00B050"/>
                </a:solidFill>
              </a:rPr>
              <a:t>Robetta</a:t>
            </a:r>
            <a:r>
              <a:rPr lang="en-GB" dirty="0">
                <a:solidFill>
                  <a:srgbClr val="00B050"/>
                </a:solidFill>
              </a:rPr>
              <a:t>. This amazing robot did all our housework and without it we are lost.”</a:t>
            </a:r>
            <a:endParaRPr lang="en-GB" dirty="0"/>
          </a:p>
        </p:txBody>
      </p:sp>
    </p:spTree>
    <p:extLst>
      <p:ext uri="{BB962C8B-B14F-4D97-AF65-F5344CB8AC3E}">
        <p14:creationId xmlns:p14="http://schemas.microsoft.com/office/powerpoint/2010/main" val="182085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41C64-5A96-4F18-AC53-259B4FCDDD9F}"/>
              </a:ext>
            </a:extLst>
          </p:cNvPr>
          <p:cNvSpPr>
            <a:spLocks noGrp="1"/>
          </p:cNvSpPr>
          <p:nvPr>
            <p:ph type="title"/>
          </p:nvPr>
        </p:nvSpPr>
        <p:spPr/>
        <p:txBody>
          <a:bodyPr/>
          <a:lstStyle/>
          <a:p>
            <a:r>
              <a:rPr lang="en-GB" dirty="0"/>
              <a:t>Continue on a new paragraph with detail about the police involvement.</a:t>
            </a:r>
          </a:p>
        </p:txBody>
      </p:sp>
      <p:sp>
        <p:nvSpPr>
          <p:cNvPr id="3" name="Content Placeholder 2">
            <a:extLst>
              <a:ext uri="{FF2B5EF4-FFF2-40B4-BE49-F238E27FC236}">
                <a16:creationId xmlns:a16="http://schemas.microsoft.com/office/drawing/2014/main" id="{9299C705-238E-4FF4-9C4F-311CDFE6C2C7}"/>
              </a:ext>
            </a:extLst>
          </p:cNvPr>
          <p:cNvSpPr>
            <a:spLocks noGrp="1"/>
          </p:cNvSpPr>
          <p:nvPr>
            <p:ph idx="1"/>
          </p:nvPr>
        </p:nvSpPr>
        <p:spPr/>
        <p:txBody>
          <a:bodyPr/>
          <a:lstStyle/>
          <a:p>
            <a:pPr marL="0" indent="0">
              <a:buNone/>
            </a:pPr>
            <a:r>
              <a:rPr lang="en-GB" dirty="0"/>
              <a:t>Tell the reader that the police were called to the address and carried out their investigation.</a:t>
            </a:r>
          </a:p>
          <a:p>
            <a:pPr marL="0" indent="0">
              <a:buNone/>
            </a:pPr>
            <a:r>
              <a:rPr lang="en-GB" dirty="0"/>
              <a:t>Give another quote – this time from a spokesperson for the police</a:t>
            </a:r>
          </a:p>
          <a:p>
            <a:pPr marL="0" indent="0">
              <a:buNone/>
            </a:pPr>
            <a:r>
              <a:rPr lang="en-GB" dirty="0"/>
              <a:t>e.g. </a:t>
            </a:r>
            <a:r>
              <a:rPr lang="en-GB" dirty="0">
                <a:solidFill>
                  <a:srgbClr val="00B050"/>
                </a:solidFill>
              </a:rPr>
              <a:t>“ We carried out a full investigation at the scene of the crime but we have no leads as yet,” commented a spokesperson for Hampshire Police Constabulary. </a:t>
            </a:r>
            <a:endParaRPr lang="en-GB" dirty="0"/>
          </a:p>
        </p:txBody>
      </p:sp>
    </p:spTree>
    <p:extLst>
      <p:ext uri="{BB962C8B-B14F-4D97-AF65-F5344CB8AC3E}">
        <p14:creationId xmlns:p14="http://schemas.microsoft.com/office/powerpoint/2010/main" val="307052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81D26-A434-46C4-85B3-6E90C1D7E007}"/>
              </a:ext>
            </a:extLst>
          </p:cNvPr>
          <p:cNvSpPr>
            <a:spLocks noGrp="1"/>
          </p:cNvSpPr>
          <p:nvPr>
            <p:ph type="title"/>
          </p:nvPr>
        </p:nvSpPr>
        <p:spPr/>
        <p:txBody>
          <a:bodyPr/>
          <a:lstStyle/>
          <a:p>
            <a:r>
              <a:rPr lang="en-GB" dirty="0"/>
              <a:t>Complete the article with a plea to the public to come forward with any information.</a:t>
            </a:r>
          </a:p>
        </p:txBody>
      </p:sp>
      <p:sp>
        <p:nvSpPr>
          <p:cNvPr id="3" name="Content Placeholder 2">
            <a:extLst>
              <a:ext uri="{FF2B5EF4-FFF2-40B4-BE49-F238E27FC236}">
                <a16:creationId xmlns:a16="http://schemas.microsoft.com/office/drawing/2014/main" id="{18B1229B-E69B-4F75-BEBF-32CCE45C66EA}"/>
              </a:ext>
            </a:extLst>
          </p:cNvPr>
          <p:cNvSpPr>
            <a:spLocks noGrp="1"/>
          </p:cNvSpPr>
          <p:nvPr>
            <p:ph idx="1"/>
          </p:nvPr>
        </p:nvSpPr>
        <p:spPr/>
        <p:txBody>
          <a:bodyPr/>
          <a:lstStyle/>
          <a:p>
            <a:pPr marL="0" indent="0">
              <a:buNone/>
            </a:pPr>
            <a:r>
              <a:rPr lang="en-GB" dirty="0"/>
              <a:t>e.g. </a:t>
            </a:r>
          </a:p>
          <a:p>
            <a:pPr marL="0" indent="0">
              <a:buNone/>
            </a:pPr>
            <a:r>
              <a:rPr lang="en-GB" dirty="0">
                <a:solidFill>
                  <a:srgbClr val="00B050"/>
                </a:solidFill>
              </a:rPr>
              <a:t>Whilst the police continue their investigations, they urge members of the public to come forward with any information they think may be relevant to solve this crime. If you were near Shepherd Lane on the night in question and saw or heard anything suspicious, please call 01256 7649809</a:t>
            </a:r>
            <a:r>
              <a:rPr lang="en-GB" dirty="0"/>
              <a:t>.</a:t>
            </a:r>
          </a:p>
          <a:p>
            <a:pPr marL="0" indent="0">
              <a:buNone/>
            </a:pPr>
            <a:endParaRPr lang="en-GB" dirty="0"/>
          </a:p>
        </p:txBody>
      </p:sp>
    </p:spTree>
    <p:extLst>
      <p:ext uri="{BB962C8B-B14F-4D97-AF65-F5344CB8AC3E}">
        <p14:creationId xmlns:p14="http://schemas.microsoft.com/office/powerpoint/2010/main" val="264542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7274F-97E3-4390-89EA-4E044E1DAFB2}"/>
              </a:ext>
            </a:extLst>
          </p:cNvPr>
          <p:cNvSpPr>
            <a:spLocks noGrp="1"/>
          </p:cNvSpPr>
          <p:nvPr>
            <p:ph type="title"/>
          </p:nvPr>
        </p:nvSpPr>
        <p:spPr/>
        <p:txBody>
          <a:bodyPr/>
          <a:lstStyle/>
          <a:p>
            <a:r>
              <a:rPr lang="en-GB" dirty="0"/>
              <a:t>Remember you have to get at least 100 words to the editor today.</a:t>
            </a:r>
          </a:p>
        </p:txBody>
      </p:sp>
      <p:pic>
        <p:nvPicPr>
          <p:cNvPr id="4" name="Content Placeholder 3">
            <a:extLst>
              <a:ext uri="{FF2B5EF4-FFF2-40B4-BE49-F238E27FC236}">
                <a16:creationId xmlns:a16="http://schemas.microsoft.com/office/drawing/2014/main" id="{DD830808-A7A3-4936-BA64-524728E09D66}"/>
              </a:ext>
            </a:extLst>
          </p:cNvPr>
          <p:cNvPicPr>
            <a:picLocks noGrp="1" noChangeAspect="1"/>
          </p:cNvPicPr>
          <p:nvPr>
            <p:ph idx="1"/>
          </p:nvPr>
        </p:nvPicPr>
        <p:blipFill>
          <a:blip r:embed="rId2"/>
          <a:stretch>
            <a:fillRect/>
          </a:stretch>
        </p:blipFill>
        <p:spPr>
          <a:xfrm>
            <a:off x="3688620" y="2012371"/>
            <a:ext cx="4814759" cy="4098718"/>
          </a:xfrm>
          <a:prstGeom prst="rect">
            <a:avLst/>
          </a:prstGeom>
        </p:spPr>
      </p:pic>
    </p:spTree>
    <p:extLst>
      <p:ext uri="{BB962C8B-B14F-4D97-AF65-F5344CB8AC3E}">
        <p14:creationId xmlns:p14="http://schemas.microsoft.com/office/powerpoint/2010/main" val="3820995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597</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 JULIAN</vt:lpstr>
      <vt:lpstr>Arial</vt:lpstr>
      <vt:lpstr>Bernard MT Condensed</vt:lpstr>
      <vt:lpstr>Calibri</vt:lpstr>
      <vt:lpstr>Calibri Light</vt:lpstr>
      <vt:lpstr>Cooper Black</vt:lpstr>
      <vt:lpstr>Copperplate Gothic Bold</vt:lpstr>
      <vt:lpstr>Office Theme</vt:lpstr>
      <vt:lpstr>PowerPoint Presentation</vt:lpstr>
      <vt:lpstr>How do you write a news article? There are several points to remember for this journalistic style of writing:</vt:lpstr>
      <vt:lpstr>Wednesday, 5th May, 2020 I can write in a journalistic style</vt:lpstr>
      <vt:lpstr>Under the headline, write the byline (e.g. Reported by ….. insert your name)</vt:lpstr>
      <vt:lpstr>Now it is time for detail</vt:lpstr>
      <vt:lpstr>Continue on a new paragraph with detail about the police involvement.</vt:lpstr>
      <vt:lpstr>Complete the article with a plea to the public to come forward with any information.</vt:lpstr>
      <vt:lpstr>Remember you have to get at least 100 words to the editor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Chapman</dc:creator>
  <cp:lastModifiedBy>Fiona Chapman</cp:lastModifiedBy>
  <cp:revision>8</cp:revision>
  <dcterms:created xsi:type="dcterms:W3CDTF">2020-05-01T18:13:49Z</dcterms:created>
  <dcterms:modified xsi:type="dcterms:W3CDTF">2020-05-01T19:32:00Z</dcterms:modified>
</cp:coreProperties>
</file>