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27"/>
  </p:notesMasterIdLst>
  <p:handoutMasterIdLst>
    <p:handoutMasterId r:id="rId28"/>
  </p:handoutMasterIdLst>
  <p:sldIdLst>
    <p:sldId id="256" r:id="rId2"/>
    <p:sldId id="275" r:id="rId3"/>
    <p:sldId id="268" r:id="rId4"/>
    <p:sldId id="257" r:id="rId5"/>
    <p:sldId id="261" r:id="rId6"/>
    <p:sldId id="288" r:id="rId7"/>
    <p:sldId id="277" r:id="rId8"/>
    <p:sldId id="287" r:id="rId9"/>
    <p:sldId id="265" r:id="rId10"/>
    <p:sldId id="278" r:id="rId11"/>
    <p:sldId id="279" r:id="rId12"/>
    <p:sldId id="286" r:id="rId13"/>
    <p:sldId id="301" r:id="rId14"/>
    <p:sldId id="289" r:id="rId15"/>
    <p:sldId id="284" r:id="rId16"/>
    <p:sldId id="302" r:id="rId17"/>
    <p:sldId id="303" r:id="rId18"/>
    <p:sldId id="290" r:id="rId19"/>
    <p:sldId id="292" r:id="rId20"/>
    <p:sldId id="296" r:id="rId21"/>
    <p:sldId id="297" r:id="rId22"/>
    <p:sldId id="298" r:id="rId23"/>
    <p:sldId id="300" r:id="rId24"/>
    <p:sldId id="283" r:id="rId25"/>
    <p:sldId id="282"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36445" autoAdjust="0"/>
  </p:normalViewPr>
  <p:slideViewPr>
    <p:cSldViewPr snapToGrid="0">
      <p:cViewPr varScale="1">
        <p:scale>
          <a:sx n="27" d="100"/>
          <a:sy n="27" d="100"/>
        </p:scale>
        <p:origin x="2256"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E9738-DD94-49CB-A2C2-5BD249EC726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8ACBABAE-2FE4-4915-93F1-DF0B755FBE72}">
      <dgm:prSet phldrT="[Text]"/>
      <dgm:spPr/>
      <dgm:t>
        <a:bodyPr/>
        <a:lstStyle/>
        <a:p>
          <a:r>
            <a:rPr lang="en-GB" dirty="0" smtClean="0"/>
            <a:t>The Test</a:t>
          </a:r>
          <a:endParaRPr lang="en-GB" dirty="0"/>
        </a:p>
      </dgm:t>
    </dgm:pt>
    <dgm:pt modelId="{5E3691C3-16E1-414A-9B1C-EA4310032968}" type="parTrans" cxnId="{F4BBDB30-526C-4F4C-A140-C2AC90E6F68D}">
      <dgm:prSet/>
      <dgm:spPr/>
      <dgm:t>
        <a:bodyPr/>
        <a:lstStyle/>
        <a:p>
          <a:endParaRPr lang="en-GB"/>
        </a:p>
      </dgm:t>
    </dgm:pt>
    <dgm:pt modelId="{66BD159B-31C0-47B7-B808-E50D371E23F7}" type="sibTrans" cxnId="{F4BBDB30-526C-4F4C-A140-C2AC90E6F68D}">
      <dgm:prSet/>
      <dgm:spPr/>
      <dgm:t>
        <a:bodyPr/>
        <a:lstStyle/>
        <a:p>
          <a:endParaRPr lang="en-GB"/>
        </a:p>
      </dgm:t>
    </dgm:pt>
    <dgm:pt modelId="{883C8CBE-DE02-4D73-9744-7ADAD87044BD}">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A raw score (number of correct answers)</a:t>
          </a:r>
        </a:p>
      </dgm:t>
    </dgm:pt>
    <dgm:pt modelId="{45DF6AC5-4032-4A23-BA46-B40C4A3AA8B2}" type="parTrans" cxnId="{4B6071DA-7F6C-44A6-9C19-FEC2A98E3D5C}">
      <dgm:prSet/>
      <dgm:spPr/>
      <dgm:t>
        <a:bodyPr/>
        <a:lstStyle/>
        <a:p>
          <a:endParaRPr lang="en-GB"/>
        </a:p>
      </dgm:t>
    </dgm:pt>
    <dgm:pt modelId="{1BD1BB26-8AFF-4D64-84D8-3B06287ADEDE}" type="sibTrans" cxnId="{4B6071DA-7F6C-44A6-9C19-FEC2A98E3D5C}">
      <dgm:prSet/>
      <dgm:spPr/>
      <dgm:t>
        <a:bodyPr/>
        <a:lstStyle/>
        <a:p>
          <a:endParaRPr lang="en-GB"/>
        </a:p>
      </dgm:t>
    </dgm:pt>
    <dgm:pt modelId="{558A359F-0801-4BE6-90D4-E8514F5AEBE1}">
      <dgm:prSet phldrT="[Text]"/>
      <dgm:spPr/>
      <dgm:t>
        <a:bodyPr/>
        <a:lstStyle/>
        <a:p>
          <a:r>
            <a:rPr lang="en-GB" dirty="0" smtClean="0"/>
            <a:t>Scaled score</a:t>
          </a:r>
          <a:endParaRPr lang="en-GB" dirty="0"/>
        </a:p>
      </dgm:t>
    </dgm:pt>
    <dgm:pt modelId="{AA6E8130-DD02-4207-8AF3-986BAAFC50FB}" type="parTrans" cxnId="{D909394D-61F3-4211-8D19-C2EE1EF9A54F}">
      <dgm:prSet/>
      <dgm:spPr/>
      <dgm:t>
        <a:bodyPr/>
        <a:lstStyle/>
        <a:p>
          <a:endParaRPr lang="en-GB"/>
        </a:p>
      </dgm:t>
    </dgm:pt>
    <dgm:pt modelId="{7988F9F3-7118-460D-8FAD-91083627161D}" type="sibTrans" cxnId="{D909394D-61F3-4211-8D19-C2EE1EF9A54F}">
      <dgm:prSet/>
      <dgm:spPr/>
      <dgm:t>
        <a:bodyPr/>
        <a:lstStyle/>
        <a:p>
          <a:endParaRPr lang="en-GB"/>
        </a:p>
      </dgm:t>
    </dgm:pt>
    <dgm:pt modelId="{01010930-2BB4-42D3-8917-59BFC1A78092}">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t>Once all children’s results are in nationally, their raw score is converted into a scaled score.</a:t>
          </a:r>
        </a:p>
        <a:p>
          <a:pPr marL="285750" lvl="1" indent="0" defTabSz="1377950">
            <a:lnSpc>
              <a:spcPct val="90000"/>
            </a:lnSpc>
            <a:spcBef>
              <a:spcPct val="0"/>
            </a:spcBef>
            <a:spcAft>
              <a:spcPct val="15000"/>
            </a:spcAft>
            <a:buNone/>
          </a:pPr>
          <a:endParaRPr lang="en-GB" dirty="0"/>
        </a:p>
      </dgm:t>
    </dgm:pt>
    <dgm:pt modelId="{C6BC0073-9AC5-40CC-BE6F-273D6D473C81}" type="parTrans" cxnId="{F50EB370-1725-4AAF-95DE-13FDF52D832C}">
      <dgm:prSet/>
      <dgm:spPr/>
      <dgm:t>
        <a:bodyPr/>
        <a:lstStyle/>
        <a:p>
          <a:endParaRPr lang="en-GB"/>
        </a:p>
      </dgm:t>
    </dgm:pt>
    <dgm:pt modelId="{2705037B-E1C0-4BEB-86F0-1E9F2EE18252}" type="sibTrans" cxnId="{F50EB370-1725-4AAF-95DE-13FDF52D832C}">
      <dgm:prSet/>
      <dgm:spPr/>
      <dgm:t>
        <a:bodyPr/>
        <a:lstStyle/>
        <a:p>
          <a:endParaRPr lang="en-GB"/>
        </a:p>
      </dgm:t>
    </dgm:pt>
    <dgm:pt modelId="{D08F7AD5-1BD8-4658-849B-826555D73795}">
      <dgm:prSet phldrT="[Text]"/>
      <dgm:spPr/>
      <dgm:t>
        <a:bodyPr/>
        <a:lstStyle/>
        <a:p>
          <a:r>
            <a:rPr lang="en-GB" dirty="0" smtClean="0"/>
            <a:t>What’s reported?</a:t>
          </a:r>
          <a:endParaRPr lang="en-GB" dirty="0"/>
        </a:p>
      </dgm:t>
    </dgm:pt>
    <dgm:pt modelId="{0266BA43-DFA9-4F92-8D09-899395BEC5CE}" type="parTrans" cxnId="{08B4AFA0-46EF-4734-801E-3B0D79196598}">
      <dgm:prSet/>
      <dgm:spPr/>
      <dgm:t>
        <a:bodyPr/>
        <a:lstStyle/>
        <a:p>
          <a:endParaRPr lang="en-GB"/>
        </a:p>
      </dgm:t>
    </dgm:pt>
    <dgm:pt modelId="{40525666-E57E-4026-9C3F-259E36EA7DB9}" type="sibTrans" cxnId="{08B4AFA0-46EF-4734-801E-3B0D79196598}">
      <dgm:prSet/>
      <dgm:spPr/>
      <dgm:t>
        <a:bodyPr/>
        <a:lstStyle/>
        <a:p>
          <a:endParaRPr lang="en-GB"/>
        </a:p>
      </dgm:t>
    </dgm:pt>
    <dgm:pt modelId="{B09C095D-C61A-4806-9389-34590AB6E690}">
      <dgm:prSet phldrT="[Text]"/>
      <dgm:spPr/>
      <dgm:t>
        <a:bodyPr/>
        <a:lstStyle/>
        <a:p>
          <a:r>
            <a:rPr lang="en-GB" dirty="0" smtClean="0"/>
            <a:t>Your child’s SATs raw score, scaled score, school and national average scaled score and teacher assessment for science and writing. </a:t>
          </a:r>
          <a:endParaRPr lang="en-GB" dirty="0"/>
        </a:p>
      </dgm:t>
    </dgm:pt>
    <dgm:pt modelId="{6A2357A0-DA9F-411F-9CDF-DE45A0E29758}" type="parTrans" cxnId="{82AEF32C-B3CA-4FAE-A51C-17698523E9DD}">
      <dgm:prSet/>
      <dgm:spPr/>
      <dgm:t>
        <a:bodyPr/>
        <a:lstStyle/>
        <a:p>
          <a:endParaRPr lang="en-GB"/>
        </a:p>
      </dgm:t>
    </dgm:pt>
    <dgm:pt modelId="{121EC14E-9344-496E-8CFF-C9882A76EFA9}" type="sibTrans" cxnId="{82AEF32C-B3CA-4FAE-A51C-17698523E9DD}">
      <dgm:prSet/>
      <dgm:spPr/>
      <dgm:t>
        <a:bodyPr/>
        <a:lstStyle/>
        <a:p>
          <a:endParaRPr lang="en-GB"/>
        </a:p>
      </dgm:t>
    </dgm:pt>
    <dgm:pt modelId="{A6F982B1-D05E-41DD-80A3-F6C08CA20C2E}" type="pres">
      <dgm:prSet presAssocID="{C9FE9738-DD94-49CB-A2C2-5BD249EC7262}" presName="linearFlow" presStyleCnt="0">
        <dgm:presLayoutVars>
          <dgm:dir/>
          <dgm:animLvl val="lvl"/>
          <dgm:resizeHandles val="exact"/>
        </dgm:presLayoutVars>
      </dgm:prSet>
      <dgm:spPr/>
      <dgm:t>
        <a:bodyPr/>
        <a:lstStyle/>
        <a:p>
          <a:endParaRPr lang="en-GB"/>
        </a:p>
      </dgm:t>
    </dgm:pt>
    <dgm:pt modelId="{9CAF3140-49AD-4F0C-BBAA-C61A65E2E983}" type="pres">
      <dgm:prSet presAssocID="{8ACBABAE-2FE4-4915-93F1-DF0B755FBE72}" presName="composite" presStyleCnt="0"/>
      <dgm:spPr/>
    </dgm:pt>
    <dgm:pt modelId="{C275333C-238A-4890-9A3B-C9EAA3F70388}" type="pres">
      <dgm:prSet presAssocID="{8ACBABAE-2FE4-4915-93F1-DF0B755FBE72}" presName="parentText" presStyleLbl="alignNode1" presStyleIdx="0" presStyleCnt="3">
        <dgm:presLayoutVars>
          <dgm:chMax val="1"/>
          <dgm:bulletEnabled val="1"/>
        </dgm:presLayoutVars>
      </dgm:prSet>
      <dgm:spPr/>
      <dgm:t>
        <a:bodyPr/>
        <a:lstStyle/>
        <a:p>
          <a:endParaRPr lang="en-GB"/>
        </a:p>
      </dgm:t>
    </dgm:pt>
    <dgm:pt modelId="{00F94FB7-C3F0-4F32-9AA2-AF2A48749CD7}" type="pres">
      <dgm:prSet presAssocID="{8ACBABAE-2FE4-4915-93F1-DF0B755FBE72}" presName="descendantText" presStyleLbl="alignAcc1" presStyleIdx="0" presStyleCnt="3">
        <dgm:presLayoutVars>
          <dgm:bulletEnabled val="1"/>
        </dgm:presLayoutVars>
      </dgm:prSet>
      <dgm:spPr/>
      <dgm:t>
        <a:bodyPr/>
        <a:lstStyle/>
        <a:p>
          <a:endParaRPr lang="en-GB"/>
        </a:p>
      </dgm:t>
    </dgm:pt>
    <dgm:pt modelId="{C9E103E0-F815-4191-AE70-B55DE38C11FF}" type="pres">
      <dgm:prSet presAssocID="{66BD159B-31C0-47B7-B808-E50D371E23F7}" presName="sp" presStyleCnt="0"/>
      <dgm:spPr/>
    </dgm:pt>
    <dgm:pt modelId="{936C061C-5140-4AA2-863F-1F57FD53C629}" type="pres">
      <dgm:prSet presAssocID="{558A359F-0801-4BE6-90D4-E8514F5AEBE1}" presName="composite" presStyleCnt="0"/>
      <dgm:spPr/>
    </dgm:pt>
    <dgm:pt modelId="{F3F59CC3-4A4F-4DEE-88CF-CB586F1AC6FE}" type="pres">
      <dgm:prSet presAssocID="{558A359F-0801-4BE6-90D4-E8514F5AEBE1}" presName="parentText" presStyleLbl="alignNode1" presStyleIdx="1" presStyleCnt="3">
        <dgm:presLayoutVars>
          <dgm:chMax val="1"/>
          <dgm:bulletEnabled val="1"/>
        </dgm:presLayoutVars>
      </dgm:prSet>
      <dgm:spPr/>
      <dgm:t>
        <a:bodyPr/>
        <a:lstStyle/>
        <a:p>
          <a:endParaRPr lang="en-GB"/>
        </a:p>
      </dgm:t>
    </dgm:pt>
    <dgm:pt modelId="{7A74F85A-D10D-4FE9-8877-1002591236B2}" type="pres">
      <dgm:prSet presAssocID="{558A359F-0801-4BE6-90D4-E8514F5AEBE1}" presName="descendantText" presStyleLbl="alignAcc1" presStyleIdx="1" presStyleCnt="3">
        <dgm:presLayoutVars>
          <dgm:bulletEnabled val="1"/>
        </dgm:presLayoutVars>
      </dgm:prSet>
      <dgm:spPr/>
      <dgm:t>
        <a:bodyPr/>
        <a:lstStyle/>
        <a:p>
          <a:endParaRPr lang="en-GB"/>
        </a:p>
      </dgm:t>
    </dgm:pt>
    <dgm:pt modelId="{2AFB928F-B4A9-4711-BDD0-E1766818EDE4}" type="pres">
      <dgm:prSet presAssocID="{7988F9F3-7118-460D-8FAD-91083627161D}" presName="sp" presStyleCnt="0"/>
      <dgm:spPr/>
    </dgm:pt>
    <dgm:pt modelId="{5356A95D-BFCF-4353-BD43-EBC9F2877A7B}" type="pres">
      <dgm:prSet presAssocID="{D08F7AD5-1BD8-4658-849B-826555D73795}" presName="composite" presStyleCnt="0"/>
      <dgm:spPr/>
    </dgm:pt>
    <dgm:pt modelId="{DDADA662-293B-4E4C-928D-93A491DE1B48}" type="pres">
      <dgm:prSet presAssocID="{D08F7AD5-1BD8-4658-849B-826555D73795}" presName="parentText" presStyleLbl="alignNode1" presStyleIdx="2" presStyleCnt="3">
        <dgm:presLayoutVars>
          <dgm:chMax val="1"/>
          <dgm:bulletEnabled val="1"/>
        </dgm:presLayoutVars>
      </dgm:prSet>
      <dgm:spPr/>
      <dgm:t>
        <a:bodyPr/>
        <a:lstStyle/>
        <a:p>
          <a:endParaRPr lang="en-GB"/>
        </a:p>
      </dgm:t>
    </dgm:pt>
    <dgm:pt modelId="{C5F57A2E-3E3A-4695-8750-8ACEB6841756}" type="pres">
      <dgm:prSet presAssocID="{D08F7AD5-1BD8-4658-849B-826555D73795}" presName="descendantText" presStyleLbl="alignAcc1" presStyleIdx="2" presStyleCnt="3" custLinFactNeighborX="0" custLinFactNeighborY="-1776">
        <dgm:presLayoutVars>
          <dgm:bulletEnabled val="1"/>
        </dgm:presLayoutVars>
      </dgm:prSet>
      <dgm:spPr/>
      <dgm:t>
        <a:bodyPr/>
        <a:lstStyle/>
        <a:p>
          <a:endParaRPr lang="en-GB"/>
        </a:p>
      </dgm:t>
    </dgm:pt>
  </dgm:ptLst>
  <dgm:cxnLst>
    <dgm:cxn modelId="{F50EB370-1725-4AAF-95DE-13FDF52D832C}" srcId="{558A359F-0801-4BE6-90D4-E8514F5AEBE1}" destId="{01010930-2BB4-42D3-8917-59BFC1A78092}" srcOrd="0" destOrd="0" parTransId="{C6BC0073-9AC5-40CC-BE6F-273D6D473C81}" sibTransId="{2705037B-E1C0-4BEB-86F0-1E9F2EE18252}"/>
    <dgm:cxn modelId="{8BD843B1-BFD3-460D-94F2-279671FC46EB}" type="presOf" srcId="{883C8CBE-DE02-4D73-9744-7ADAD87044BD}" destId="{00F94FB7-C3F0-4F32-9AA2-AF2A48749CD7}" srcOrd="0" destOrd="0" presId="urn:microsoft.com/office/officeart/2005/8/layout/chevron2"/>
    <dgm:cxn modelId="{AE93FE4D-25C0-4AB0-925A-ADF1F6DA4F36}" type="presOf" srcId="{558A359F-0801-4BE6-90D4-E8514F5AEBE1}" destId="{F3F59CC3-4A4F-4DEE-88CF-CB586F1AC6FE}" srcOrd="0" destOrd="0" presId="urn:microsoft.com/office/officeart/2005/8/layout/chevron2"/>
    <dgm:cxn modelId="{E6622015-923E-4CB8-ADD3-24AE879ED7DC}" type="presOf" srcId="{D08F7AD5-1BD8-4658-849B-826555D73795}" destId="{DDADA662-293B-4E4C-928D-93A491DE1B48}" srcOrd="0" destOrd="0" presId="urn:microsoft.com/office/officeart/2005/8/layout/chevron2"/>
    <dgm:cxn modelId="{16FF6418-9DE1-46F3-A9C6-40BBCB65D66E}" type="presOf" srcId="{B09C095D-C61A-4806-9389-34590AB6E690}" destId="{C5F57A2E-3E3A-4695-8750-8ACEB6841756}" srcOrd="0" destOrd="0" presId="urn:microsoft.com/office/officeart/2005/8/layout/chevron2"/>
    <dgm:cxn modelId="{D909394D-61F3-4211-8D19-C2EE1EF9A54F}" srcId="{C9FE9738-DD94-49CB-A2C2-5BD249EC7262}" destId="{558A359F-0801-4BE6-90D4-E8514F5AEBE1}" srcOrd="1" destOrd="0" parTransId="{AA6E8130-DD02-4207-8AF3-986BAAFC50FB}" sibTransId="{7988F9F3-7118-460D-8FAD-91083627161D}"/>
    <dgm:cxn modelId="{82AEF32C-B3CA-4FAE-A51C-17698523E9DD}" srcId="{D08F7AD5-1BD8-4658-849B-826555D73795}" destId="{B09C095D-C61A-4806-9389-34590AB6E690}" srcOrd="0" destOrd="0" parTransId="{6A2357A0-DA9F-411F-9CDF-DE45A0E29758}" sibTransId="{121EC14E-9344-496E-8CFF-C9882A76EFA9}"/>
    <dgm:cxn modelId="{4B6071DA-7F6C-44A6-9C19-FEC2A98E3D5C}" srcId="{8ACBABAE-2FE4-4915-93F1-DF0B755FBE72}" destId="{883C8CBE-DE02-4D73-9744-7ADAD87044BD}" srcOrd="0" destOrd="0" parTransId="{45DF6AC5-4032-4A23-BA46-B40C4A3AA8B2}" sibTransId="{1BD1BB26-8AFF-4D64-84D8-3B06287ADEDE}"/>
    <dgm:cxn modelId="{211A8C2C-AC00-4011-AA1B-27109E54E18A}" type="presOf" srcId="{01010930-2BB4-42D3-8917-59BFC1A78092}" destId="{7A74F85A-D10D-4FE9-8877-1002591236B2}" srcOrd="0" destOrd="0" presId="urn:microsoft.com/office/officeart/2005/8/layout/chevron2"/>
    <dgm:cxn modelId="{08B4AFA0-46EF-4734-801E-3B0D79196598}" srcId="{C9FE9738-DD94-49CB-A2C2-5BD249EC7262}" destId="{D08F7AD5-1BD8-4658-849B-826555D73795}" srcOrd="2" destOrd="0" parTransId="{0266BA43-DFA9-4F92-8D09-899395BEC5CE}" sibTransId="{40525666-E57E-4026-9C3F-259E36EA7DB9}"/>
    <dgm:cxn modelId="{976965D1-BE6B-42F9-86A4-CA46D3834525}" type="presOf" srcId="{C9FE9738-DD94-49CB-A2C2-5BD249EC7262}" destId="{A6F982B1-D05E-41DD-80A3-F6C08CA20C2E}" srcOrd="0" destOrd="0" presId="urn:microsoft.com/office/officeart/2005/8/layout/chevron2"/>
    <dgm:cxn modelId="{F4BBDB30-526C-4F4C-A140-C2AC90E6F68D}" srcId="{C9FE9738-DD94-49CB-A2C2-5BD249EC7262}" destId="{8ACBABAE-2FE4-4915-93F1-DF0B755FBE72}" srcOrd="0" destOrd="0" parTransId="{5E3691C3-16E1-414A-9B1C-EA4310032968}" sibTransId="{66BD159B-31C0-47B7-B808-E50D371E23F7}"/>
    <dgm:cxn modelId="{5693D22D-CFFA-4001-99F4-1CE4FB5A5B37}" type="presOf" srcId="{8ACBABAE-2FE4-4915-93F1-DF0B755FBE72}" destId="{C275333C-238A-4890-9A3B-C9EAA3F70388}" srcOrd="0" destOrd="0" presId="urn:microsoft.com/office/officeart/2005/8/layout/chevron2"/>
    <dgm:cxn modelId="{3F89495C-C7F5-4BEA-9511-D714145237F3}" type="presParOf" srcId="{A6F982B1-D05E-41DD-80A3-F6C08CA20C2E}" destId="{9CAF3140-49AD-4F0C-BBAA-C61A65E2E983}" srcOrd="0" destOrd="0" presId="urn:microsoft.com/office/officeart/2005/8/layout/chevron2"/>
    <dgm:cxn modelId="{10E19E9C-B7FB-4EB5-9BC2-6A5EE07E5D2D}" type="presParOf" srcId="{9CAF3140-49AD-4F0C-BBAA-C61A65E2E983}" destId="{C275333C-238A-4890-9A3B-C9EAA3F70388}" srcOrd="0" destOrd="0" presId="urn:microsoft.com/office/officeart/2005/8/layout/chevron2"/>
    <dgm:cxn modelId="{FDFB2807-600A-49AD-B3DE-37A7CC8E696E}" type="presParOf" srcId="{9CAF3140-49AD-4F0C-BBAA-C61A65E2E983}" destId="{00F94FB7-C3F0-4F32-9AA2-AF2A48749CD7}" srcOrd="1" destOrd="0" presId="urn:microsoft.com/office/officeart/2005/8/layout/chevron2"/>
    <dgm:cxn modelId="{7FFFA11F-6D61-4C1A-A1F7-74F650890704}" type="presParOf" srcId="{A6F982B1-D05E-41DD-80A3-F6C08CA20C2E}" destId="{C9E103E0-F815-4191-AE70-B55DE38C11FF}" srcOrd="1" destOrd="0" presId="urn:microsoft.com/office/officeart/2005/8/layout/chevron2"/>
    <dgm:cxn modelId="{E197C3BB-BD66-4553-8B9C-A43B5D5BE1C1}" type="presParOf" srcId="{A6F982B1-D05E-41DD-80A3-F6C08CA20C2E}" destId="{936C061C-5140-4AA2-863F-1F57FD53C629}" srcOrd="2" destOrd="0" presId="urn:microsoft.com/office/officeart/2005/8/layout/chevron2"/>
    <dgm:cxn modelId="{9DD1DFE9-84E4-4870-AFE7-ADAC71E00F22}" type="presParOf" srcId="{936C061C-5140-4AA2-863F-1F57FD53C629}" destId="{F3F59CC3-4A4F-4DEE-88CF-CB586F1AC6FE}" srcOrd="0" destOrd="0" presId="urn:microsoft.com/office/officeart/2005/8/layout/chevron2"/>
    <dgm:cxn modelId="{7B57057B-AA53-4FAC-BFC1-B68E0973E30F}" type="presParOf" srcId="{936C061C-5140-4AA2-863F-1F57FD53C629}" destId="{7A74F85A-D10D-4FE9-8877-1002591236B2}" srcOrd="1" destOrd="0" presId="urn:microsoft.com/office/officeart/2005/8/layout/chevron2"/>
    <dgm:cxn modelId="{267D03E6-95C1-41C4-BA2F-8BEB90372A30}" type="presParOf" srcId="{A6F982B1-D05E-41DD-80A3-F6C08CA20C2E}" destId="{2AFB928F-B4A9-4711-BDD0-E1766818EDE4}" srcOrd="3" destOrd="0" presId="urn:microsoft.com/office/officeart/2005/8/layout/chevron2"/>
    <dgm:cxn modelId="{CA58FD9B-AFDF-4D7E-9D25-9C27A7627EA7}" type="presParOf" srcId="{A6F982B1-D05E-41DD-80A3-F6C08CA20C2E}" destId="{5356A95D-BFCF-4353-BD43-EBC9F2877A7B}" srcOrd="4" destOrd="0" presId="urn:microsoft.com/office/officeart/2005/8/layout/chevron2"/>
    <dgm:cxn modelId="{8A9845A0-E1E2-4479-8486-4125E2D08F59}" type="presParOf" srcId="{5356A95D-BFCF-4353-BD43-EBC9F2877A7B}" destId="{DDADA662-293B-4E4C-928D-93A491DE1B48}" srcOrd="0" destOrd="0" presId="urn:microsoft.com/office/officeart/2005/8/layout/chevron2"/>
    <dgm:cxn modelId="{1A014547-5260-4762-9423-E7A194246225}" type="presParOf" srcId="{5356A95D-BFCF-4353-BD43-EBC9F2877A7B}" destId="{C5F57A2E-3E3A-4695-8750-8ACEB684175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75333C-238A-4890-9A3B-C9EAA3F70388}">
      <dsp:nvSpPr>
        <dsp:cNvPr id="0" name=""/>
        <dsp:cNvSpPr/>
      </dsp:nvSpPr>
      <dsp:spPr>
        <a:xfrm rot="5400000">
          <a:off x="-281242" y="283162"/>
          <a:ext cx="1874952" cy="13124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The Test</a:t>
          </a:r>
          <a:endParaRPr lang="en-GB" sz="2000" kern="1200" dirty="0"/>
        </a:p>
      </dsp:txBody>
      <dsp:txXfrm rot="-5400000">
        <a:off x="1" y="658154"/>
        <a:ext cx="1312467" cy="562485"/>
      </dsp:txXfrm>
    </dsp:sp>
    <dsp:sp modelId="{00F94FB7-C3F0-4F32-9AA2-AF2A48749CD7}">
      <dsp:nvSpPr>
        <dsp:cNvPr id="0" name=""/>
        <dsp:cNvSpPr/>
      </dsp:nvSpPr>
      <dsp:spPr>
        <a:xfrm rot="5400000">
          <a:off x="4835442" y="-3521055"/>
          <a:ext cx="1218719" cy="82646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GB" sz="2400" kern="1200" dirty="0" smtClean="0"/>
            <a:t>A raw score (number of correct answers)</a:t>
          </a:r>
        </a:p>
      </dsp:txBody>
      <dsp:txXfrm rot="-5400000">
        <a:off x="1312468" y="61412"/>
        <a:ext cx="8205176" cy="1099733"/>
      </dsp:txXfrm>
    </dsp:sp>
    <dsp:sp modelId="{F3F59CC3-4A4F-4DEE-88CF-CB586F1AC6FE}">
      <dsp:nvSpPr>
        <dsp:cNvPr id="0" name=""/>
        <dsp:cNvSpPr/>
      </dsp:nvSpPr>
      <dsp:spPr>
        <a:xfrm rot="5400000">
          <a:off x="-281242" y="1966651"/>
          <a:ext cx="1874952" cy="13124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Scaled score</a:t>
          </a:r>
          <a:endParaRPr lang="en-GB" sz="2000" kern="1200" dirty="0"/>
        </a:p>
      </dsp:txBody>
      <dsp:txXfrm rot="-5400000">
        <a:off x="1" y="2341643"/>
        <a:ext cx="1312467" cy="562485"/>
      </dsp:txXfrm>
    </dsp:sp>
    <dsp:sp modelId="{7A74F85A-D10D-4FE9-8877-1002591236B2}">
      <dsp:nvSpPr>
        <dsp:cNvPr id="0" name=""/>
        <dsp:cNvSpPr/>
      </dsp:nvSpPr>
      <dsp:spPr>
        <a:xfrm rot="5400000">
          <a:off x="4835442" y="-1837566"/>
          <a:ext cx="1218719" cy="82646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en-GB" sz="2400" kern="1200" dirty="0" smtClean="0"/>
            <a:t>Once all children’s results are in nationally, their raw score is converted into a scaled score.</a:t>
          </a:r>
        </a:p>
        <a:p>
          <a:pPr marL="285750" lvl="1" indent="0" algn="l" defTabSz="1377950">
            <a:lnSpc>
              <a:spcPct val="90000"/>
            </a:lnSpc>
            <a:spcBef>
              <a:spcPct val="0"/>
            </a:spcBef>
            <a:spcAft>
              <a:spcPct val="15000"/>
            </a:spcAft>
            <a:buChar char="••"/>
          </a:pPr>
          <a:endParaRPr lang="en-GB" sz="2400" kern="1200" dirty="0"/>
        </a:p>
      </dsp:txBody>
      <dsp:txXfrm rot="-5400000">
        <a:off x="1312468" y="1744901"/>
        <a:ext cx="8205176" cy="1099733"/>
      </dsp:txXfrm>
    </dsp:sp>
    <dsp:sp modelId="{DDADA662-293B-4E4C-928D-93A491DE1B48}">
      <dsp:nvSpPr>
        <dsp:cNvPr id="0" name=""/>
        <dsp:cNvSpPr/>
      </dsp:nvSpPr>
      <dsp:spPr>
        <a:xfrm rot="5400000">
          <a:off x="-281242" y="3650140"/>
          <a:ext cx="1874952" cy="1312467"/>
        </a:xfrm>
        <a:prstGeom prst="chevron">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GB" sz="2000" kern="1200" dirty="0" smtClean="0"/>
            <a:t>What’s reported?</a:t>
          </a:r>
          <a:endParaRPr lang="en-GB" sz="2000" kern="1200" dirty="0"/>
        </a:p>
      </dsp:txBody>
      <dsp:txXfrm rot="-5400000">
        <a:off x="1" y="4025132"/>
        <a:ext cx="1312467" cy="562485"/>
      </dsp:txXfrm>
    </dsp:sp>
    <dsp:sp modelId="{C5F57A2E-3E3A-4695-8750-8ACEB6841756}">
      <dsp:nvSpPr>
        <dsp:cNvPr id="0" name=""/>
        <dsp:cNvSpPr/>
      </dsp:nvSpPr>
      <dsp:spPr>
        <a:xfrm rot="5400000">
          <a:off x="4835442" y="-175721"/>
          <a:ext cx="1218719" cy="8264669"/>
        </a:xfrm>
        <a:prstGeom prst="round2Same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GB" sz="2400" kern="1200" dirty="0" smtClean="0"/>
            <a:t>Your child’s SATs raw score, scaled score, school and national average scaled score and teacher assessment for science and writing. </a:t>
          </a:r>
          <a:endParaRPr lang="en-GB" sz="2400" kern="1200" dirty="0"/>
        </a:p>
      </dsp:txBody>
      <dsp:txXfrm rot="-5400000">
        <a:off x="1312468" y="3406746"/>
        <a:ext cx="8205176" cy="10997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2F488F1-8AFD-44B1-8648-54870094F477}" type="datetimeFigureOut">
              <a:rPr lang="en-GB" smtClean="0"/>
              <a:t>24/11/2021</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568522C-E278-429B-8F81-7154E75E21FF}" type="slidenum">
              <a:rPr lang="en-GB" smtClean="0"/>
              <a:t>‹#›</a:t>
            </a:fld>
            <a:endParaRPr lang="en-GB"/>
          </a:p>
        </p:txBody>
      </p:sp>
    </p:spTree>
    <p:extLst>
      <p:ext uri="{BB962C8B-B14F-4D97-AF65-F5344CB8AC3E}">
        <p14:creationId xmlns:p14="http://schemas.microsoft.com/office/powerpoint/2010/main" val="72171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F884358-26B6-4E2A-AC55-1A536DBC6E62}" type="datetimeFigureOut">
              <a:rPr lang="en-GB" smtClean="0"/>
              <a:t>24/11/2021</a:t>
            </a:fld>
            <a:endParaRPr lang="en-GB"/>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C6D7C78-132D-4F8C-BDCA-F6548A888E92}" type="slidenum">
              <a:rPr lang="en-GB" smtClean="0"/>
              <a:t>‹#›</a:t>
            </a:fld>
            <a:endParaRPr lang="en-GB"/>
          </a:p>
        </p:txBody>
      </p:sp>
    </p:spTree>
    <p:extLst>
      <p:ext uri="{BB962C8B-B14F-4D97-AF65-F5344CB8AC3E}">
        <p14:creationId xmlns:p14="http://schemas.microsoft.com/office/powerpoint/2010/main" val="766913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a:t>
            </a:fld>
            <a:endParaRPr lang="en-GB"/>
          </a:p>
        </p:txBody>
      </p:sp>
    </p:spTree>
    <p:extLst>
      <p:ext uri="{BB962C8B-B14F-4D97-AF65-F5344CB8AC3E}">
        <p14:creationId xmlns:p14="http://schemas.microsoft.com/office/powerpoint/2010/main" val="2422083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Grammar, Punctuation and Spelling is made up of two papers</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Paper 1 is the longer paper lasting 45 minutes, </a:t>
            </a:r>
            <a:r>
              <a:rPr lang="en-GB" b="1" dirty="0" smtClean="0">
                <a:latin typeface="Arial" panose="020B0604020202020204" pitchFamily="34" charset="0"/>
                <a:cs typeface="Arial" panose="020B0604020202020204" pitchFamily="34" charset="0"/>
              </a:rPr>
              <a:t>children will be tested on grammar, punctuation and spelling generally</a:t>
            </a:r>
            <a:r>
              <a:rPr lang="en-GB"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Paper 2 is a shorter paper where </a:t>
            </a:r>
            <a:r>
              <a:rPr lang="en-GB" b="1" dirty="0" smtClean="0">
                <a:latin typeface="Arial" panose="020B0604020202020204" pitchFamily="34" charset="0"/>
                <a:cs typeface="Arial" panose="020B0604020202020204" pitchFamily="34" charset="0"/>
              </a:rPr>
              <a:t>children will be tested on spelling only</a:t>
            </a:r>
          </a:p>
          <a:p>
            <a:pPr marL="0" indent="0">
              <a:buFont typeface="Arial" panose="020B0604020202020204" pitchFamily="34" charset="0"/>
              <a:buNone/>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Marks</a:t>
            </a:r>
            <a:r>
              <a:rPr lang="en-GB" baseline="0" dirty="0" smtClean="0">
                <a:latin typeface="Arial" panose="020B0604020202020204" pitchFamily="34" charset="0"/>
                <a:cs typeface="Arial" panose="020B0604020202020204" pitchFamily="34" charset="0"/>
              </a:rPr>
              <a:t> are combined but it more heavily weighted on Paper 1 – weaker spellers are still able to do well if they know their grammar</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6D7C78-132D-4F8C-BDCA-F6548A888E92}" type="slidenum">
              <a:rPr lang="en-GB" smtClean="0"/>
              <a:t>10</a:t>
            </a:fld>
            <a:endParaRPr lang="en-GB"/>
          </a:p>
        </p:txBody>
      </p:sp>
    </p:spTree>
    <p:extLst>
      <p:ext uri="{BB962C8B-B14F-4D97-AF65-F5344CB8AC3E}">
        <p14:creationId xmlns:p14="http://schemas.microsoft.com/office/powerpoint/2010/main" val="238978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Grammar, Punctuation and Spelling (Paper 1) is the longer paper lasting 45 minutes.</a:t>
            </a:r>
            <a:r>
              <a:rPr lang="en-GB" baseline="0" dirty="0" smtClean="0">
                <a:latin typeface="Arial" panose="020B0604020202020204" pitchFamily="34" charset="0"/>
                <a:cs typeface="Arial" panose="020B0604020202020204" pitchFamily="34" charset="0"/>
              </a:rPr>
              <a:t>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children will be prepared by their class teacher so they are equipped with a good knowledge of the technical vocabulary needed to identify and describe various aspects of grammar and punctuation marks. </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Grammar, Punctuation and Spelling (Paper 1) </a:t>
            </a:r>
            <a:r>
              <a:rPr lang="en-US" dirty="0" smtClean="0">
                <a:latin typeface="Arial" panose="020B0604020202020204" pitchFamily="34" charset="0"/>
                <a:cs typeface="Arial" panose="020B0604020202020204" pitchFamily="34" charset="0"/>
              </a:rPr>
              <a:t>focuses on the following areas:  </a:t>
            </a:r>
            <a:br>
              <a:rPr lang="en-US" dirty="0" smtClean="0">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Grammatical terms/word classes; </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Functions of sentences;</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Combining words, phrases and clauses; </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Verb forms, tenses and consistency; </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Punctuation; </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Vocabulary;</a:t>
            </a:r>
            <a:br>
              <a:rPr lang="en-US" dirty="0" smtClean="0">
                <a:solidFill>
                  <a:srgbClr val="388CDA"/>
                </a:solidFill>
                <a:latin typeface="Arial" panose="020B0604020202020204" pitchFamily="34" charset="0"/>
                <a:cs typeface="Arial" panose="020B0604020202020204" pitchFamily="34" charset="0"/>
              </a:rPr>
            </a:br>
            <a:r>
              <a:rPr lang="en-US" dirty="0" smtClean="0">
                <a:solidFill>
                  <a:srgbClr val="388CDA"/>
                </a:solidFill>
                <a:latin typeface="Arial" panose="020B0604020202020204" pitchFamily="34" charset="0"/>
                <a:cs typeface="Arial" panose="020B0604020202020204" pitchFamily="34" charset="0"/>
              </a:rPr>
              <a:t>- Standard English and formality.</a:t>
            </a:r>
          </a:p>
          <a:p>
            <a:endParaRPr lang="en-US" dirty="0" smtClean="0">
              <a:solidFill>
                <a:srgbClr val="388CDA"/>
              </a:solidFill>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This paper requires </a:t>
            </a:r>
            <a:r>
              <a:rPr lang="en-US" dirty="0" smtClean="0">
                <a:latin typeface="Arial" panose="020B0604020202020204" pitchFamily="34" charset="0"/>
                <a:cs typeface="Arial" panose="020B0604020202020204" pitchFamily="34" charset="0"/>
              </a:rPr>
              <a:t>a range of answer types such as circling missing capital letters, multiple choice questions, one-word answers, but </a:t>
            </a:r>
            <a:r>
              <a:rPr lang="en-US" b="1" dirty="0" smtClean="0">
                <a:latin typeface="Arial" panose="020B0604020202020204" pitchFamily="34" charset="0"/>
                <a:cs typeface="Arial" panose="020B0604020202020204" pitchFamily="34" charset="0"/>
              </a:rPr>
              <a:t>does not require longer formal answers</a:t>
            </a:r>
            <a:r>
              <a:rPr lang="en-US" dirty="0" smtClean="0">
                <a:latin typeface="Arial" panose="020B0604020202020204" pitchFamily="34" charset="0"/>
                <a:cs typeface="Arial" panose="020B0604020202020204" pitchFamily="34" charset="0"/>
              </a:rPr>
              <a:t>. </a:t>
            </a:r>
          </a:p>
          <a:p>
            <a:endParaRPr lang="en-US" dirty="0" smtClean="0">
              <a:solidFill>
                <a:srgbClr val="388CDA"/>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11</a:t>
            </a:fld>
            <a:endParaRPr lang="en-GB"/>
          </a:p>
        </p:txBody>
      </p:sp>
    </p:spTree>
    <p:extLst>
      <p:ext uri="{BB962C8B-B14F-4D97-AF65-F5344CB8AC3E}">
        <p14:creationId xmlns:p14="http://schemas.microsoft.com/office/powerpoint/2010/main" val="91151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Grammar, Punctuation and Spelling (Paper 2) is the shorter paper lasting 20 minutes</a:t>
            </a:r>
            <a:r>
              <a:rPr lang="en-GB" baseline="0" dirty="0" smtClean="0">
                <a:latin typeface="Arial" panose="020B0604020202020204" pitchFamily="34" charset="0"/>
                <a:cs typeface="Arial" panose="020B0604020202020204" pitchFamily="34" charset="0"/>
              </a:rPr>
              <a:t> (although there is no time limit really)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 they are asked to fill in a blank within a sentence, attempting to spell out the spelling word in context correctly.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12</a:t>
            </a:fld>
            <a:endParaRPr lang="en-GB"/>
          </a:p>
        </p:txBody>
      </p:sp>
    </p:spTree>
    <p:extLst>
      <p:ext uri="{BB962C8B-B14F-4D97-AF65-F5344CB8AC3E}">
        <p14:creationId xmlns:p14="http://schemas.microsoft.com/office/powerpoint/2010/main" val="355849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6D7C78-132D-4F8C-BDCA-F6548A888E92}" type="slidenum">
              <a:rPr lang="en-GB" smtClean="0"/>
              <a:t>13</a:t>
            </a:fld>
            <a:endParaRPr lang="en-GB"/>
          </a:p>
        </p:txBody>
      </p:sp>
    </p:spTree>
    <p:extLst>
      <p:ext uri="{BB962C8B-B14F-4D97-AF65-F5344CB8AC3E}">
        <p14:creationId xmlns:p14="http://schemas.microsoft.com/office/powerpoint/2010/main" val="4289116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6D7C78-132D-4F8C-BDCA-F6548A888E92}" type="slidenum">
              <a:rPr lang="en-GB" smtClean="0"/>
              <a:t>14</a:t>
            </a:fld>
            <a:endParaRPr lang="en-GB"/>
          </a:p>
        </p:txBody>
      </p:sp>
    </p:spTree>
    <p:extLst>
      <p:ext uri="{BB962C8B-B14F-4D97-AF65-F5344CB8AC3E}">
        <p14:creationId xmlns:p14="http://schemas.microsoft.com/office/powerpoint/2010/main" val="1924769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Arial" panose="020B0604020202020204" pitchFamily="34" charset="0"/>
                <a:cs typeface="Arial" panose="020B0604020202020204" pitchFamily="34" charset="0"/>
              </a:rPr>
              <a:t>Maths</a:t>
            </a:r>
            <a:r>
              <a:rPr lang="en-US" dirty="0" smtClean="0">
                <a:latin typeface="Arial" panose="020B0604020202020204" pitchFamily="34" charset="0"/>
                <a:cs typeface="Arial" panose="020B0604020202020204" pitchFamily="34" charset="0"/>
              </a:rPr>
              <a:t> Paper 1 (Arithmetic) has a standard timing of </a:t>
            </a:r>
            <a:r>
              <a:rPr lang="en-US" b="1" dirty="0" smtClean="0">
                <a:latin typeface="Arial" panose="020B0604020202020204" pitchFamily="34" charset="0"/>
                <a:cs typeface="Arial" panose="020B0604020202020204" pitchFamily="34" charset="0"/>
              </a:rPr>
              <a:t>30 minutes</a:t>
            </a:r>
            <a:r>
              <a:rPr lang="en-US" dirty="0" smtClean="0">
                <a:latin typeface="Arial" panose="020B0604020202020204" pitchFamily="34" charset="0"/>
                <a:cs typeface="Arial" panose="020B0604020202020204" pitchFamily="34" charset="0"/>
              </a:rPr>
              <a:t> and is worth a total of </a:t>
            </a:r>
            <a:r>
              <a:rPr lang="en-US" b="1" dirty="0" smtClean="0">
                <a:latin typeface="Arial" panose="020B0604020202020204" pitchFamily="34" charset="0"/>
                <a:cs typeface="Arial" panose="020B0604020202020204" pitchFamily="34" charset="0"/>
              </a:rPr>
              <a:t>40 marks</a:t>
            </a:r>
            <a:r>
              <a:rPr lang="en-US" b="0" baseline="0" dirty="0" smtClean="0">
                <a:latin typeface="Arial" panose="020B0604020202020204" pitchFamily="34" charset="0"/>
                <a:cs typeface="Arial" panose="020B0604020202020204" pitchFamily="34" charset="0"/>
              </a:rPr>
              <a:t> across 36 questions. </a:t>
            </a:r>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 covers the </a:t>
            </a:r>
            <a:r>
              <a:rPr lang="en-US" b="1" dirty="0" smtClean="0">
                <a:latin typeface="Arial" panose="020B0604020202020204" pitchFamily="34" charset="0"/>
                <a:cs typeface="Arial" panose="020B0604020202020204" pitchFamily="34" charset="0"/>
              </a:rPr>
              <a:t>four operations </a:t>
            </a:r>
            <a:r>
              <a:rPr lang="en-US" dirty="0" smtClean="0">
                <a:latin typeface="Arial" panose="020B0604020202020204" pitchFamily="34" charset="0"/>
                <a:cs typeface="Arial" panose="020B0604020202020204" pitchFamily="34" charset="0"/>
              </a:rPr>
              <a:t>(addition, subtraction, </a:t>
            </a:r>
            <a:r>
              <a:rPr lang="en-US" dirty="0" smtClean="0">
                <a:solidFill>
                  <a:srgbClr val="388CDA"/>
                </a:solidFill>
                <a:latin typeface="Arial" panose="020B0604020202020204" pitchFamily="34" charset="0"/>
                <a:cs typeface="Arial" panose="020B0604020202020204" pitchFamily="34" charset="0"/>
              </a:rPr>
              <a:t>division</a:t>
            </a:r>
            <a:r>
              <a:rPr lang="en-US" dirty="0" smtClean="0">
                <a:latin typeface="Arial" panose="020B0604020202020204" pitchFamily="34" charset="0"/>
                <a:cs typeface="Arial" panose="020B0604020202020204" pitchFamily="34" charset="0"/>
              </a:rPr>
              <a:t>, multiplication)</a:t>
            </a:r>
            <a:r>
              <a:rPr lang="en-US" baseline="0" dirty="0" smtClean="0">
                <a:latin typeface="Arial" panose="020B0604020202020204" pitchFamily="34" charset="0"/>
                <a:cs typeface="Arial" panose="020B0604020202020204" pitchFamily="34" charset="0"/>
              </a:rPr>
              <a:t> – many of them requiring mental calculation only. They don’t even have 1 minute per question so drawing on their mental calculation as the most efficient method is so important. </a:t>
            </a:r>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15</a:t>
            </a:fld>
            <a:endParaRPr lang="en-GB"/>
          </a:p>
        </p:txBody>
      </p:sp>
    </p:spTree>
    <p:extLst>
      <p:ext uri="{BB962C8B-B14F-4D97-AF65-F5344CB8AC3E}">
        <p14:creationId xmlns:p14="http://schemas.microsoft.com/office/powerpoint/2010/main" val="2087262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will require</a:t>
            </a:r>
            <a:r>
              <a:rPr lang="en-GB" baseline="0" dirty="0" smtClean="0"/>
              <a:t> written methods. These are examples of 2 mark questions – long multiplication and long division. </a:t>
            </a:r>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16</a:t>
            </a:fld>
            <a:endParaRPr lang="en-GB"/>
          </a:p>
        </p:txBody>
      </p:sp>
    </p:spTree>
    <p:extLst>
      <p:ext uri="{BB962C8B-B14F-4D97-AF65-F5344CB8AC3E}">
        <p14:creationId xmlns:p14="http://schemas.microsoft.com/office/powerpoint/2010/main" val="105872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It</a:t>
            </a:r>
            <a:r>
              <a:rPr lang="en-US" baseline="0" dirty="0" smtClean="0">
                <a:latin typeface="Arial" panose="020B0604020202020204" pitchFamily="34" charset="0"/>
                <a:cs typeface="Arial" panose="020B0604020202020204" pitchFamily="34" charset="0"/>
              </a:rPr>
              <a:t> also assesses them on their knowledge of </a:t>
            </a:r>
            <a:r>
              <a:rPr lang="en-US" dirty="0" smtClean="0">
                <a:latin typeface="Arial" panose="020B0604020202020204" pitchFamily="34" charset="0"/>
                <a:cs typeface="Arial" panose="020B0604020202020204" pitchFamily="34" charset="0"/>
              </a:rPr>
              <a:t>mixed operation calculations requiring </a:t>
            </a:r>
            <a:r>
              <a:rPr lang="en-US" b="1" dirty="0" smtClean="0">
                <a:latin typeface="Arial" panose="020B0604020202020204" pitchFamily="34" charset="0"/>
                <a:cs typeface="Arial" panose="020B0604020202020204" pitchFamily="34" charset="0"/>
              </a:rPr>
              <a:t>BIDMAS</a:t>
            </a:r>
            <a:r>
              <a:rPr lang="en-US" dirty="0" smtClean="0">
                <a:latin typeface="Arial" panose="020B0604020202020204" pitchFamily="34" charset="0"/>
                <a:cs typeface="Arial" panose="020B0604020202020204" pitchFamily="34" charset="0"/>
              </a:rPr>
              <a:t>, calculating </a:t>
            </a:r>
            <a:r>
              <a:rPr lang="en-US" b="1" dirty="0" smtClean="0">
                <a:latin typeface="Arial" panose="020B0604020202020204" pitchFamily="34" charset="0"/>
                <a:cs typeface="Arial" panose="020B0604020202020204" pitchFamily="34" charset="0"/>
              </a:rPr>
              <a:t>percentages of amounts</a:t>
            </a:r>
            <a:r>
              <a:rPr lang="en-US" dirty="0" smtClean="0">
                <a:latin typeface="Arial" panose="020B0604020202020204" pitchFamily="34" charset="0"/>
                <a:cs typeface="Arial" panose="020B0604020202020204" pitchFamily="34" charset="0"/>
              </a:rPr>
              <a:t>, calculations using </a:t>
            </a:r>
            <a:r>
              <a:rPr lang="en-US" b="1" dirty="0" smtClean="0">
                <a:latin typeface="Arial" panose="020B0604020202020204" pitchFamily="34" charset="0"/>
                <a:cs typeface="Arial" panose="020B0604020202020204" pitchFamily="34" charset="0"/>
              </a:rPr>
              <a:t>decimals</a:t>
            </a:r>
            <a:r>
              <a:rPr lang="en-US" dirty="0" smtClean="0">
                <a:latin typeface="Arial" panose="020B0604020202020204" pitchFamily="34" charset="0"/>
                <a:cs typeface="Arial" panose="020B0604020202020204" pitchFamily="34" charset="0"/>
              </a:rPr>
              <a:t>, and calculations using </a:t>
            </a:r>
            <a:r>
              <a:rPr lang="en-US" b="1" dirty="0" smtClean="0">
                <a:latin typeface="Arial" panose="020B0604020202020204" pitchFamily="34" charset="0"/>
                <a:cs typeface="Arial" panose="020B0604020202020204" pitchFamily="34" charset="0"/>
              </a:rPr>
              <a:t>fractions</a:t>
            </a:r>
            <a:r>
              <a:rPr lang="en-US" dirty="0" smtClean="0">
                <a:latin typeface="Arial" panose="020B06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17</a:t>
            </a:fld>
            <a:endParaRPr lang="en-GB"/>
          </a:p>
        </p:txBody>
      </p:sp>
    </p:spTree>
    <p:extLst>
      <p:ext uri="{BB962C8B-B14F-4D97-AF65-F5344CB8AC3E}">
        <p14:creationId xmlns:p14="http://schemas.microsoft.com/office/powerpoint/2010/main" val="1907915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latin typeface="Arial" panose="020B0604020202020204" pitchFamily="34" charset="0"/>
                <a:cs typeface="Arial" panose="020B0604020202020204" pitchFamily="34" charset="0"/>
              </a:rPr>
              <a:t>Maths</a:t>
            </a:r>
            <a:r>
              <a:rPr lang="en-US" dirty="0" smtClean="0">
                <a:latin typeface="Arial" panose="020B0604020202020204" pitchFamily="34" charset="0"/>
                <a:cs typeface="Arial" panose="020B0604020202020204" pitchFamily="34" charset="0"/>
              </a:rPr>
              <a:t> Paper 2 (Reasoning) will take place on </a:t>
            </a:r>
            <a:r>
              <a:rPr lang="en-US" b="1" dirty="0" smtClean="0">
                <a:latin typeface="Arial" panose="020B0604020202020204" pitchFamily="34" charset="0"/>
                <a:cs typeface="Arial" panose="020B0604020202020204" pitchFamily="34" charset="0"/>
              </a:rPr>
              <a:t>Wednesday.</a:t>
            </a:r>
            <a:r>
              <a:rPr lang="en-US" b="1" baseline="0" dirty="0" smtClean="0">
                <a:latin typeface="Arial" panose="020B0604020202020204" pitchFamily="34" charset="0"/>
                <a:cs typeface="Arial" panose="020B0604020202020204" pitchFamily="34" charset="0"/>
              </a:rPr>
              <a:t> </a:t>
            </a:r>
          </a:p>
          <a:p>
            <a:r>
              <a:rPr lang="en-US" dirty="0" err="1" smtClean="0">
                <a:latin typeface="Arial" panose="020B0604020202020204" pitchFamily="34" charset="0"/>
                <a:cs typeface="Arial" panose="020B0604020202020204" pitchFamily="34" charset="0"/>
              </a:rPr>
              <a:t>Maths</a:t>
            </a:r>
            <a:r>
              <a:rPr lang="en-US" dirty="0" smtClean="0">
                <a:latin typeface="Arial" panose="020B0604020202020204" pitchFamily="34" charset="0"/>
                <a:cs typeface="Arial" panose="020B0604020202020204" pitchFamily="34" charset="0"/>
              </a:rPr>
              <a:t> Paper 3 (Reasoning) is scheduled for </a:t>
            </a:r>
            <a:r>
              <a:rPr lang="en-US" b="1" dirty="0" smtClean="0">
                <a:latin typeface="Arial" panose="020B0604020202020204" pitchFamily="34" charset="0"/>
                <a:cs typeface="Arial" panose="020B0604020202020204" pitchFamily="34" charset="0"/>
              </a:rPr>
              <a:t>Thursday.</a:t>
            </a:r>
            <a:r>
              <a:rPr lang="en-US" b="1" baseline="0" dirty="0" smtClean="0">
                <a:latin typeface="Arial" panose="020B0604020202020204" pitchFamily="34" charset="0"/>
                <a:cs typeface="Arial" panose="020B0604020202020204" pitchFamily="34" charset="0"/>
              </a:rPr>
              <a:t> </a:t>
            </a:r>
          </a:p>
          <a:p>
            <a:r>
              <a:rPr lang="en-US" dirty="0" smtClean="0">
                <a:latin typeface="Arial" panose="020B0604020202020204" pitchFamily="34" charset="0"/>
                <a:cs typeface="Arial" panose="020B0604020202020204" pitchFamily="34" charset="0"/>
              </a:rPr>
              <a:t>Both have standard timings of </a:t>
            </a:r>
            <a:r>
              <a:rPr lang="en-US" b="1" dirty="0" smtClean="0">
                <a:latin typeface="Arial" panose="020B0604020202020204" pitchFamily="34" charset="0"/>
                <a:cs typeface="Arial" panose="020B0604020202020204" pitchFamily="34" charset="0"/>
              </a:rPr>
              <a:t>40 minutes</a:t>
            </a:r>
            <a:r>
              <a:rPr lang="en-US" dirty="0" smtClean="0">
                <a:latin typeface="Arial" panose="020B0604020202020204" pitchFamily="34" charset="0"/>
                <a:cs typeface="Arial" panose="020B0604020202020204" pitchFamily="34" charset="0"/>
              </a:rPr>
              <a:t> and are worth </a:t>
            </a:r>
            <a:r>
              <a:rPr lang="en-US" b="1" dirty="0" smtClean="0">
                <a:latin typeface="Arial" panose="020B0604020202020204" pitchFamily="34" charset="0"/>
                <a:cs typeface="Arial" panose="020B0604020202020204" pitchFamily="34" charset="0"/>
              </a:rPr>
              <a:t>35 marks </a:t>
            </a:r>
            <a:r>
              <a:rPr lang="en-US" dirty="0" smtClean="0">
                <a:latin typeface="Arial" panose="020B0604020202020204" pitchFamily="34" charset="0"/>
                <a:cs typeface="Arial" panose="020B0604020202020204" pitchFamily="34" charset="0"/>
              </a:rPr>
              <a:t>each.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These papers require children to demonstrate their mathematical knowledge and skills, as well as their ability to solve problems and their mathematical reasoning. </a:t>
            </a:r>
          </a:p>
          <a:p>
            <a:endParaRPr lang="en-US"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Questions focus on the following Mathematical topic areas: </a:t>
            </a:r>
            <a:br>
              <a:rPr lang="en-US" dirty="0" smtClean="0">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Number and place value– including Roman Numerals; </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Addition, subtraction, multiplication and division (calculations);</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Geometry – properties of shapes;</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Geometry – position and direction; </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Statistics; </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Measurement – including length, perimeter, mass (weight), volume, time and money;</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Algebra;</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Ratio and proportion;</a:t>
            </a:r>
            <a:br>
              <a:rPr lang="en-US" sz="1100" dirty="0" smtClean="0">
                <a:solidFill>
                  <a:srgbClr val="388CDA"/>
                </a:solidFill>
                <a:latin typeface="Arial" panose="020B0604020202020204" pitchFamily="34" charset="0"/>
                <a:cs typeface="Arial" panose="020B0604020202020204" pitchFamily="34" charset="0"/>
              </a:rPr>
            </a:br>
            <a:r>
              <a:rPr lang="en-US" sz="1100" dirty="0" smtClean="0">
                <a:solidFill>
                  <a:srgbClr val="388CDA"/>
                </a:solidFill>
                <a:latin typeface="Arial" panose="020B0604020202020204" pitchFamily="34" charset="0"/>
                <a:cs typeface="Arial" panose="020B0604020202020204" pitchFamily="34" charset="0"/>
              </a:rPr>
              <a:t>- Fractions, decimals and percentages.</a:t>
            </a: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6D7C78-132D-4F8C-BDCA-F6548A888E92}" type="slidenum">
              <a:rPr lang="en-GB" smtClean="0"/>
              <a:t>18</a:t>
            </a:fld>
            <a:endParaRPr lang="en-GB"/>
          </a:p>
        </p:txBody>
      </p:sp>
    </p:spTree>
    <p:extLst>
      <p:ext uri="{BB962C8B-B14F-4D97-AF65-F5344CB8AC3E}">
        <p14:creationId xmlns:p14="http://schemas.microsoft.com/office/powerpoint/2010/main" val="66872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questions get harder throughout the paper. </a:t>
            </a:r>
          </a:p>
          <a:p>
            <a:r>
              <a:rPr lang="en-GB" dirty="0" smtClean="0">
                <a:latin typeface="Arial" panose="020B0604020202020204" pitchFamily="34" charset="0"/>
                <a:cs typeface="Arial" panose="020B0604020202020204" pitchFamily="34" charset="0"/>
              </a:rPr>
              <a:t>It is not unusual for a child to be unable to complete the entire paper in time.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19</a:t>
            </a:fld>
            <a:endParaRPr lang="en-GB"/>
          </a:p>
        </p:txBody>
      </p:sp>
    </p:spTree>
    <p:extLst>
      <p:ext uri="{BB962C8B-B14F-4D97-AF65-F5344CB8AC3E}">
        <p14:creationId xmlns:p14="http://schemas.microsoft.com/office/powerpoint/2010/main" val="54856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SATs</a:t>
            </a:r>
            <a:r>
              <a:rPr lang="en-GB" sz="1200" b="0" i="0" kern="1200" baseline="0" dirty="0" smtClean="0">
                <a:solidFill>
                  <a:schemeClr val="tx1"/>
                </a:solidFill>
                <a:effectLst/>
                <a:latin typeface="+mn-lt"/>
                <a:ea typeface="+mn-ea"/>
                <a:cs typeface="+mn-cs"/>
              </a:rPr>
              <a:t> are currently compulsory for all children in Year 2 and Year 6. Ultimately, they are </a:t>
            </a:r>
            <a:r>
              <a:rPr lang="en-GB" sz="1200" b="0" i="0" kern="1200" dirty="0" smtClean="0">
                <a:solidFill>
                  <a:schemeClr val="tx1"/>
                </a:solidFill>
                <a:effectLst/>
                <a:latin typeface="+mn-lt"/>
                <a:ea typeface="+mn-ea"/>
                <a:cs typeface="+mn-cs"/>
              </a:rPr>
              <a:t>used to measure the</a:t>
            </a:r>
            <a:r>
              <a:rPr lang="en-GB" sz="1200" b="0" i="0" kern="1200" baseline="0" dirty="0" smtClean="0">
                <a:solidFill>
                  <a:schemeClr val="tx1"/>
                </a:solidFill>
                <a:effectLst/>
                <a:latin typeface="+mn-lt"/>
                <a:ea typeface="+mn-ea"/>
                <a:cs typeface="+mn-cs"/>
              </a:rPr>
              <a:t> i</a:t>
            </a:r>
            <a:r>
              <a:rPr lang="en-GB" sz="1200" b="0" i="0" kern="1200" dirty="0" smtClean="0">
                <a:solidFill>
                  <a:schemeClr val="tx1"/>
                </a:solidFill>
                <a:effectLst/>
                <a:latin typeface="+mn-lt"/>
                <a:ea typeface="+mn-ea"/>
                <a:cs typeface="+mn-cs"/>
              </a:rPr>
              <a:t>ndividual child’s attainment and progress</a:t>
            </a:r>
            <a:r>
              <a:rPr lang="en-GB" sz="1200" b="0" i="0" kern="1200" baseline="0" dirty="0" smtClean="0">
                <a:solidFill>
                  <a:schemeClr val="tx1"/>
                </a:solidFill>
                <a:effectLst/>
                <a:latin typeface="+mn-lt"/>
                <a:ea typeface="+mn-ea"/>
                <a:cs typeface="+mn-cs"/>
              </a:rPr>
              <a:t> in their time from Year 2 to Year 6. </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They are also</a:t>
            </a:r>
            <a:r>
              <a:rPr lang="en-GB" sz="1200" b="0" i="0" kern="1200" baseline="0" dirty="0" smtClean="0">
                <a:solidFill>
                  <a:schemeClr val="tx1"/>
                </a:solidFill>
                <a:effectLst/>
                <a:latin typeface="+mn-lt"/>
                <a:ea typeface="+mn-ea"/>
                <a:cs typeface="+mn-cs"/>
              </a:rPr>
              <a:t> very important</a:t>
            </a:r>
            <a:r>
              <a:rPr lang="en-GB" sz="1200" b="0" i="0" kern="1200" dirty="0" smtClean="0">
                <a:solidFill>
                  <a:schemeClr val="tx1"/>
                </a:solidFill>
                <a:effectLst/>
                <a:latin typeface="+mn-lt"/>
                <a:ea typeface="+mn-ea"/>
                <a:cs typeface="+mn-cs"/>
              </a:rPr>
              <a:t> for measuring the effectiveness of a school</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 they are one</a:t>
            </a:r>
            <a:r>
              <a:rPr lang="en-GB" sz="1200" b="0" i="0" kern="1200" baseline="0" dirty="0" smtClean="0">
                <a:solidFill>
                  <a:schemeClr val="tx1"/>
                </a:solidFill>
                <a:effectLst/>
                <a:latin typeface="+mn-lt"/>
                <a:ea typeface="+mn-ea"/>
                <a:cs typeface="+mn-cs"/>
              </a:rPr>
              <a:t> way of measuring a whole cohort’s progress to see ho</a:t>
            </a:r>
            <a:r>
              <a:rPr lang="en-GB" sz="1200" b="0" i="0" kern="1200" dirty="0" smtClean="0">
                <a:solidFill>
                  <a:schemeClr val="tx1"/>
                </a:solidFill>
                <a:effectLst/>
                <a:latin typeface="+mn-lt"/>
                <a:ea typeface="+mn-ea"/>
                <a:cs typeface="+mn-cs"/>
              </a:rPr>
              <a:t>w far they have brought the children in their learning. School data is then compared to co</a:t>
            </a:r>
            <a:r>
              <a:rPr lang="en-GB" sz="1200" b="0" i="0" kern="1200" baseline="0" dirty="0" smtClean="0">
                <a:solidFill>
                  <a:schemeClr val="tx1"/>
                </a:solidFill>
                <a:effectLst/>
                <a:latin typeface="+mn-lt"/>
                <a:ea typeface="+mn-ea"/>
                <a:cs typeface="+mn-cs"/>
              </a:rPr>
              <a:t>unty and national data too. </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SATs can help parents</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gauge the progress that their</a:t>
            </a:r>
            <a:r>
              <a:rPr lang="en-GB" sz="1200" b="0" i="0" kern="1200" baseline="0" dirty="0" smtClean="0">
                <a:solidFill>
                  <a:schemeClr val="tx1"/>
                </a:solidFill>
                <a:effectLst/>
                <a:latin typeface="+mn-lt"/>
                <a:ea typeface="+mn-ea"/>
                <a:cs typeface="+mn-cs"/>
              </a:rPr>
              <a:t> c</a:t>
            </a:r>
            <a:r>
              <a:rPr lang="en-GB" sz="1200" b="0" i="0" kern="1200" dirty="0" smtClean="0">
                <a:solidFill>
                  <a:schemeClr val="tx1"/>
                </a:solidFill>
                <a:effectLst/>
                <a:latin typeface="+mn-lt"/>
                <a:ea typeface="+mn-ea"/>
                <a:cs typeface="+mn-cs"/>
              </a:rPr>
              <a:t>hild is making</a:t>
            </a:r>
            <a:r>
              <a:rPr lang="en-GB" sz="1200" b="0" i="0" kern="1200" baseline="0" dirty="0" smtClean="0">
                <a:solidFill>
                  <a:schemeClr val="tx1"/>
                </a:solidFill>
                <a:effectLst/>
                <a:latin typeface="+mn-lt"/>
                <a:ea typeface="+mn-ea"/>
                <a:cs typeface="+mn-cs"/>
              </a:rPr>
              <a:t> academically. We will provide you with all of their scores from SATs practice that we do.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Secondary schools look at Year 6 SATs results, along with Year 7</a:t>
            </a:r>
            <a:r>
              <a:rPr lang="en-GB" sz="1200" b="0" i="0" kern="1200" baseline="0" dirty="0" smtClean="0">
                <a:solidFill>
                  <a:schemeClr val="tx1"/>
                </a:solidFill>
                <a:effectLst/>
                <a:latin typeface="+mn-lt"/>
                <a:ea typeface="+mn-ea"/>
                <a:cs typeface="+mn-cs"/>
              </a:rPr>
              <a:t> CAT exams</a:t>
            </a:r>
            <a:r>
              <a:rPr lang="en-GB" sz="1200" b="0" i="0" kern="1200" dirty="0" smtClean="0">
                <a:solidFill>
                  <a:schemeClr val="tx1"/>
                </a:solidFill>
                <a:effectLst/>
                <a:latin typeface="+mn-lt"/>
                <a:ea typeface="+mn-ea"/>
                <a:cs typeface="+mn-cs"/>
              </a:rPr>
              <a:t> as part of the decision process when grouping students into sets or streams. GCSE</a:t>
            </a:r>
            <a:r>
              <a:rPr lang="en-GB" sz="1200" b="0" i="0" kern="1200" baseline="0" dirty="0" smtClean="0">
                <a:solidFill>
                  <a:schemeClr val="tx1"/>
                </a:solidFill>
                <a:effectLst/>
                <a:latin typeface="+mn-lt"/>
                <a:ea typeface="+mn-ea"/>
                <a:cs typeface="+mn-cs"/>
              </a:rPr>
              <a:t> target setting is based on end of KS2 data.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It is actuall</a:t>
            </a:r>
            <a:r>
              <a:rPr lang="en-GB" sz="1200" b="0" i="0" kern="1200" baseline="0" dirty="0" smtClean="0">
                <a:solidFill>
                  <a:schemeClr val="tx1"/>
                </a:solidFill>
                <a:effectLst/>
                <a:latin typeface="+mn-lt"/>
                <a:ea typeface="+mn-ea"/>
                <a:cs typeface="+mn-cs"/>
              </a:rPr>
              <a:t>y also very much for the child. </a:t>
            </a:r>
            <a:r>
              <a:rPr lang="en-GB" sz="1200" b="0" i="0" kern="1200" dirty="0" smtClean="0">
                <a:solidFill>
                  <a:schemeClr val="tx1"/>
                </a:solidFill>
                <a:effectLst/>
                <a:latin typeface="+mn-lt"/>
                <a:ea typeface="+mn-ea"/>
                <a:cs typeface="+mn-cs"/>
              </a:rPr>
              <a:t>It</a:t>
            </a:r>
            <a:r>
              <a:rPr lang="en-GB" sz="1200" b="0" i="0" kern="1200" baseline="0" dirty="0" smtClean="0">
                <a:solidFill>
                  <a:schemeClr val="tx1"/>
                </a:solidFill>
                <a:effectLst/>
                <a:latin typeface="+mn-lt"/>
                <a:ea typeface="+mn-ea"/>
                <a:cs typeface="+mn-cs"/>
              </a:rPr>
              <a:t> might sound hard to believe, but by the time they sit the tests, most children WANT to do them! They are so eager to try their best and show off all that they have learnt in their time here. We’ve had so many children say their SATs week was their favourite week of Year 6 – we think the biscuits in the morning and games all afternoon may help!! </a:t>
            </a: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a:t>
            </a:fld>
            <a:endParaRPr lang="en-GB"/>
          </a:p>
        </p:txBody>
      </p:sp>
    </p:spTree>
    <p:extLst>
      <p:ext uri="{BB962C8B-B14F-4D97-AF65-F5344CB8AC3E}">
        <p14:creationId xmlns:p14="http://schemas.microsoft.com/office/powerpoint/2010/main" val="43931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Each</a:t>
            </a:r>
            <a:r>
              <a:rPr lang="en-GB" baseline="0" dirty="0" smtClean="0"/>
              <a:t> test provides a raw score – how many correct answers. </a:t>
            </a:r>
          </a:p>
          <a:p>
            <a:endParaRPr lang="en-GB" baseline="0" dirty="0" smtClean="0"/>
          </a:p>
          <a:p>
            <a:r>
              <a:rPr lang="en-GB" baseline="0" dirty="0" smtClean="0"/>
              <a:t>Once raw scores have been gathered nationally, they are converted to scaled score – will look at in a mo. </a:t>
            </a:r>
          </a:p>
          <a:p>
            <a:endParaRPr lang="en-GB" baseline="0" dirty="0" smtClean="0"/>
          </a:p>
          <a:p>
            <a:r>
              <a:rPr lang="en-GB" baseline="0" dirty="0" smtClean="0"/>
              <a:t>Parents will then receive all of this important information at the end of the school year with their report. </a:t>
            </a:r>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20</a:t>
            </a:fld>
            <a:endParaRPr lang="en-GB"/>
          </a:p>
        </p:txBody>
      </p:sp>
    </p:spTree>
    <p:extLst>
      <p:ext uri="{BB962C8B-B14F-4D97-AF65-F5344CB8AC3E}">
        <p14:creationId xmlns:p14="http://schemas.microsoft.com/office/powerpoint/2010/main" val="146852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raw score that is decided as the expected standard is converted into a scaled score of 100. So 100 is technically a pass. </a:t>
            </a:r>
          </a:p>
          <a:p>
            <a:endParaRPr lang="en-GB" baseline="0" dirty="0" smtClean="0"/>
          </a:p>
          <a:p>
            <a:r>
              <a:rPr lang="en-GB" dirty="0" smtClean="0"/>
              <a:t>Meeting the expected standard indicates that the child is in a good academic position to access the KS3 curriculum as their KS2 curriculum knowledge and understanding is at a good standard. </a:t>
            </a:r>
          </a:p>
          <a:p>
            <a:endParaRPr lang="en-GB" sz="1100" dirty="0" smtClean="0"/>
          </a:p>
          <a:p>
            <a:r>
              <a:rPr lang="en-GB" dirty="0" smtClean="0"/>
              <a:t>Of course, some children will not meet the expected standard so we will endeavour to get them as close to this as possible as we will focus on their progress.</a:t>
            </a: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21</a:t>
            </a:fld>
            <a:endParaRPr lang="en-GB"/>
          </a:p>
        </p:txBody>
      </p:sp>
    </p:spTree>
    <p:extLst>
      <p:ext uri="{BB962C8B-B14F-4D97-AF65-F5344CB8AC3E}">
        <p14:creationId xmlns:p14="http://schemas.microsoft.com/office/powerpoint/2010/main" val="420133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22</a:t>
            </a:fld>
            <a:endParaRPr lang="en-GB"/>
          </a:p>
        </p:txBody>
      </p:sp>
    </p:spTree>
    <p:extLst>
      <p:ext uri="{BB962C8B-B14F-4D97-AF65-F5344CB8AC3E}">
        <p14:creationId xmlns:p14="http://schemas.microsoft.com/office/powerpoint/2010/main" val="2143526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We know that tests do not define the</a:t>
            </a:r>
            <a:r>
              <a:rPr lang="en-GB" sz="1200" b="0" i="0" kern="1200" baseline="0" dirty="0" smtClean="0">
                <a:solidFill>
                  <a:schemeClr val="tx1"/>
                </a:solidFill>
                <a:effectLst/>
                <a:latin typeface="+mn-lt"/>
                <a:ea typeface="+mn-ea"/>
                <a:cs typeface="+mn-cs"/>
              </a:rPr>
              <a:t> child and quite often, children don’t perform their best due to pressure. </a:t>
            </a:r>
          </a:p>
          <a:p>
            <a:endParaRPr lang="en-GB" sz="1200" b="0" i="0" kern="1200" baseline="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Throughout the year, regular Teacher</a:t>
            </a:r>
            <a:r>
              <a:rPr lang="en-GB" sz="1200" b="0" i="0" kern="1200" baseline="0" dirty="0" smtClean="0">
                <a:solidFill>
                  <a:schemeClr val="tx1"/>
                </a:solidFill>
                <a:effectLst/>
                <a:latin typeface="+mn-lt"/>
                <a:ea typeface="+mn-ea"/>
                <a:cs typeface="+mn-cs"/>
              </a:rPr>
              <a:t> Assessment takes place too. Termly reports in foundation subjects. At the end of year with SATs results, we provide teacher assessment for writing and science. </a:t>
            </a:r>
          </a:p>
          <a:p>
            <a:endParaRPr lang="en-GB" sz="1200" b="0" i="0" kern="1200" baseline="0" dirty="0" smtClean="0">
              <a:solidFill>
                <a:schemeClr val="tx1"/>
              </a:solidFill>
              <a:effectLst/>
              <a:latin typeface="+mn-lt"/>
              <a:ea typeface="+mn-ea"/>
              <a:cs typeface="+mn-cs"/>
            </a:endParaRPr>
          </a:p>
          <a:p>
            <a:r>
              <a:rPr lang="en-GB" sz="1200" b="0" i="0" kern="1200" baseline="0" dirty="0" smtClean="0">
                <a:solidFill>
                  <a:schemeClr val="tx1"/>
                </a:solidFill>
                <a:effectLst/>
                <a:latin typeface="+mn-lt"/>
                <a:ea typeface="+mn-ea"/>
                <a:cs typeface="+mn-cs"/>
              </a:rPr>
              <a:t>B</a:t>
            </a:r>
            <a:r>
              <a:rPr lang="en-GB" sz="1200" b="0" i="0" kern="1200" dirty="0" smtClean="0">
                <a:solidFill>
                  <a:schemeClr val="tx1"/>
                </a:solidFill>
                <a:effectLst/>
                <a:latin typeface="+mn-lt"/>
                <a:ea typeface="+mn-ea"/>
                <a:cs typeface="+mn-cs"/>
              </a:rPr>
              <a:t>y using teacher assessment we are able to judge a child’s performance in a subject over a longer period of time. This means that teachers are able to account for a child’s whole knowledge and ability in a subject, not just that which comes</a:t>
            </a:r>
            <a:r>
              <a:rPr lang="en-GB" sz="1200" b="0" i="0" kern="1200" baseline="0" dirty="0" smtClean="0">
                <a:solidFill>
                  <a:schemeClr val="tx1"/>
                </a:solidFill>
                <a:effectLst/>
                <a:latin typeface="+mn-lt"/>
                <a:ea typeface="+mn-ea"/>
                <a:cs typeface="+mn-cs"/>
              </a:rPr>
              <a:t> from sitting a test. </a:t>
            </a:r>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23</a:t>
            </a:fld>
            <a:endParaRPr lang="en-GB"/>
          </a:p>
        </p:txBody>
      </p:sp>
    </p:spTree>
    <p:extLst>
      <p:ext uri="{BB962C8B-B14F-4D97-AF65-F5344CB8AC3E}">
        <p14:creationId xmlns:p14="http://schemas.microsoft.com/office/powerpoint/2010/main" val="3925219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Comic Sans MS" panose="030F0702030302020204" pitchFamily="66" charset="0"/>
              </a:rPr>
              <a:t>Bring learning into everyday life but keep it light – practice key skills like times tables and practice mental maths in real world scenarios, like adding up prices in the shops, working out discount deals, and asking questions like, “If there are 1,300 grams of flour in this pack, what is that in kilograms?” </a:t>
            </a: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24</a:t>
            </a:fld>
            <a:endParaRPr lang="en-GB"/>
          </a:p>
        </p:txBody>
      </p:sp>
    </p:spTree>
    <p:extLst>
      <p:ext uri="{BB962C8B-B14F-4D97-AF65-F5344CB8AC3E}">
        <p14:creationId xmlns:p14="http://schemas.microsoft.com/office/powerpoint/2010/main" val="893085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388CDA"/>
                </a:solidFill>
                <a:latin typeface="Arial" panose="020B0604020202020204" pitchFamily="34" charset="0"/>
                <a:cs typeface="Arial" panose="020B0604020202020204" pitchFamily="34" charset="0"/>
              </a:rPr>
              <a:t>SATs focus on what they know about </a:t>
            </a:r>
            <a:r>
              <a:rPr lang="en-US" b="1" dirty="0" err="1" smtClean="0">
                <a:solidFill>
                  <a:srgbClr val="388CDA"/>
                </a:solidFill>
                <a:latin typeface="Arial" panose="020B0604020202020204" pitchFamily="34" charset="0"/>
                <a:cs typeface="Arial" panose="020B0604020202020204" pitchFamily="34" charset="0"/>
              </a:rPr>
              <a:t>Maths</a:t>
            </a:r>
            <a:r>
              <a:rPr lang="en-US" b="1" dirty="0" smtClean="0">
                <a:solidFill>
                  <a:srgbClr val="388CDA"/>
                </a:solidFill>
                <a:latin typeface="Arial" panose="020B0604020202020204" pitchFamily="34" charset="0"/>
                <a:cs typeface="Arial" panose="020B0604020202020204" pitchFamily="34" charset="0"/>
              </a:rPr>
              <a:t> and English - </a:t>
            </a:r>
            <a:r>
              <a:rPr lang="en-US" dirty="0" smtClean="0">
                <a:latin typeface="Arial" panose="020B0604020202020204" pitchFamily="34" charset="0"/>
                <a:cs typeface="Arial" panose="020B0604020202020204" pitchFamily="34" charset="0"/>
              </a:rPr>
              <a:t>won’t reflect how talented they are at Science, Geography, Art or PE, and they certainly won’t highlight positive personal characteristics such as kindness and integrity.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388CDA"/>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388CDA"/>
                </a:solidFill>
                <a:latin typeface="Arial" panose="020B0604020202020204" pitchFamily="34" charset="0"/>
                <a:cs typeface="Arial" panose="020B0604020202020204" pitchFamily="34" charset="0"/>
              </a:rPr>
              <a:t>SATs results don’t always tell the whole story - </a:t>
            </a:r>
            <a:r>
              <a:rPr lang="en-US" dirty="0" smtClean="0">
                <a:latin typeface="Arial" panose="020B0604020202020204" pitchFamily="34" charset="0"/>
                <a:cs typeface="Arial" panose="020B0604020202020204" pitchFamily="34" charset="0"/>
              </a:rPr>
              <a:t>don’t let your child see SATs as a simple case of ‘pass’ or ‘fail’.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388CDA"/>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388CDA"/>
                </a:solidFill>
                <a:latin typeface="Arial" panose="020B0604020202020204" pitchFamily="34" charset="0"/>
                <a:cs typeface="Arial" panose="020B0604020202020204" pitchFamily="34" charset="0"/>
              </a:rPr>
              <a:t>SATs last for one week - </a:t>
            </a:r>
            <a:r>
              <a:rPr lang="en-US" dirty="0" smtClean="0">
                <a:latin typeface="Arial" panose="020B0604020202020204" pitchFamily="34" charset="0"/>
                <a:cs typeface="Arial" panose="020B0604020202020204" pitchFamily="34" charset="0"/>
              </a:rPr>
              <a:t>In reality it’s just one or two papers lasting 30-60 minutes each day. We can’t </a:t>
            </a:r>
            <a:r>
              <a:rPr lang="en-US" dirty="0" err="1" smtClean="0">
                <a:latin typeface="Arial" panose="020B0604020202020204" pitchFamily="34" charset="0"/>
                <a:cs typeface="Arial" panose="020B0604020202020204" pitchFamily="34" charset="0"/>
              </a:rPr>
              <a:t>emphasise</a:t>
            </a:r>
            <a:r>
              <a:rPr lang="en-US" dirty="0" smtClean="0">
                <a:latin typeface="Arial" panose="020B0604020202020204" pitchFamily="34" charset="0"/>
                <a:cs typeface="Arial" panose="020B0604020202020204" pitchFamily="34" charset="0"/>
              </a:rPr>
              <a:t> enough the importance of keeping that in perspective.</a:t>
            </a:r>
            <a:endParaRPr lang="en-GB" sz="1100" dirty="0" smtClean="0">
              <a:solidFill>
                <a:srgbClr val="388CDA"/>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388CDA"/>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388CDA"/>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solidFill>
                <a:srgbClr val="388CDA"/>
              </a:solidFill>
              <a:latin typeface="Arial" panose="020B0604020202020204" pitchFamily="34" charset="0"/>
              <a:cs typeface="Arial" panose="020B0604020202020204" pitchFamily="34"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25</a:t>
            </a:fld>
            <a:endParaRPr lang="en-GB"/>
          </a:p>
        </p:txBody>
      </p:sp>
    </p:spTree>
    <p:extLst>
      <p:ext uri="{BB962C8B-B14F-4D97-AF65-F5344CB8AC3E}">
        <p14:creationId xmlns:p14="http://schemas.microsoft.com/office/powerpoint/2010/main" val="15131947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So how do we support and</a:t>
            </a:r>
            <a:r>
              <a:rPr lang="en-GB" sz="1200" b="0" i="0" kern="1200" baseline="0" dirty="0" smtClean="0">
                <a:solidFill>
                  <a:schemeClr val="tx1"/>
                </a:solidFill>
                <a:effectLst/>
                <a:latin typeface="+mn-lt"/>
                <a:ea typeface="+mn-ea"/>
                <a:cs typeface="+mn-cs"/>
              </a:rPr>
              <a:t> prepare the children?</a:t>
            </a:r>
            <a:endParaRPr lang="en-GB"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smtClean="0">
              <a:solidFill>
                <a:schemeClr val="tx1"/>
              </a:solidFill>
              <a:effectLst/>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kern="1200" dirty="0" smtClean="0">
                <a:solidFill>
                  <a:schemeClr val="tx1"/>
                </a:solidFill>
                <a:effectLst/>
                <a:latin typeface="+mn-lt"/>
                <a:ea typeface="+mn-ea"/>
                <a:cs typeface="+mn-cs"/>
              </a:rPr>
              <a:t>The</a:t>
            </a:r>
            <a:r>
              <a:rPr lang="en-GB" sz="1200" b="0" i="0" kern="1200" baseline="0" dirty="0" smtClean="0">
                <a:solidFill>
                  <a:schemeClr val="tx1"/>
                </a:solidFill>
                <a:effectLst/>
                <a:latin typeface="+mn-lt"/>
                <a:ea typeface="+mn-ea"/>
                <a:cs typeface="+mn-cs"/>
              </a:rPr>
              <a:t> SATs </a:t>
            </a:r>
            <a:r>
              <a:rPr lang="en-GB" sz="1200" b="0" i="0" kern="1200" dirty="0" smtClean="0">
                <a:solidFill>
                  <a:schemeClr val="tx1"/>
                </a:solidFill>
                <a:effectLst/>
                <a:latin typeface="+mn-lt"/>
                <a:ea typeface="+mn-ea"/>
                <a:cs typeface="+mn-cs"/>
              </a:rPr>
              <a:t>test skills and the knowledge gained not only from Year 6, but throughout the entirety of primary school. Less than</a:t>
            </a:r>
            <a:r>
              <a:rPr lang="en-GB" sz="1200" b="0" i="0" kern="1200" baseline="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50% of the content on the 2019 SATs papers came from units studied in Year 6, with the remaining content coming from</a:t>
            </a:r>
            <a:r>
              <a:rPr lang="en-GB" sz="1200" b="0" i="0" kern="1200" baseline="0" dirty="0" smtClean="0">
                <a:solidFill>
                  <a:schemeClr val="tx1"/>
                </a:solidFill>
                <a:effectLst/>
                <a:latin typeface="+mn-lt"/>
                <a:ea typeface="+mn-ea"/>
                <a:cs typeface="+mn-cs"/>
              </a:rPr>
              <a:t> their </a:t>
            </a:r>
            <a:r>
              <a:rPr lang="en-GB" sz="1200" b="0" i="0" kern="1200" dirty="0" smtClean="0">
                <a:solidFill>
                  <a:schemeClr val="tx1"/>
                </a:solidFill>
                <a:effectLst/>
                <a:latin typeface="+mn-lt"/>
                <a:ea typeface="+mn-ea"/>
                <a:cs typeface="+mn-cs"/>
              </a:rPr>
              <a:t>Year 5, 4 and</a:t>
            </a:r>
            <a:r>
              <a:rPr lang="en-GB" sz="1200" b="0" i="0" kern="1200" baseline="0" dirty="0" smtClean="0">
                <a:solidFill>
                  <a:schemeClr val="tx1"/>
                </a:solidFill>
                <a:effectLst/>
                <a:latin typeface="+mn-lt"/>
                <a:ea typeface="+mn-ea"/>
                <a:cs typeface="+mn-cs"/>
              </a:rPr>
              <a:t> 3 learning.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kern="1200" baseline="0" dirty="0" smtClean="0">
                <a:solidFill>
                  <a:schemeClr val="tx1"/>
                </a:solidFill>
                <a:effectLst/>
                <a:latin typeface="+mn-lt"/>
                <a:ea typeface="+mn-ea"/>
                <a:cs typeface="+mn-cs"/>
              </a:rPr>
              <a:t>By revising and consolidating the curriculum in Year 6 – we can make sure gaps are filled and really secure their knowledge, not just for SATs, but for their secondary education too.</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i="0" kern="1200" baseline="0" dirty="0" smtClean="0">
                <a:solidFill>
                  <a:schemeClr val="tx1"/>
                </a:solidFill>
                <a:effectLst/>
                <a:latin typeface="+mn-lt"/>
                <a:ea typeface="+mn-ea"/>
                <a:cs typeface="+mn-cs"/>
              </a:rPr>
              <a:t>We regularly re-visit key number practise and skills – don’t give them chance to forget this key knowledge. Drawn upon constantly. </a:t>
            </a:r>
            <a:endParaRPr lang="en-GB" dirty="0" smtClean="0"/>
          </a:p>
          <a:p>
            <a:r>
              <a:rPr lang="en-GB" dirty="0" smtClean="0"/>
              <a:t>4)    SATs style HW. Hopefully you have all now</a:t>
            </a:r>
            <a:r>
              <a:rPr lang="en-GB" baseline="0" dirty="0" smtClean="0"/>
              <a:t> seen the CGP revision books that have come home – exposes them to the style of questions they will have in SATs papers. </a:t>
            </a:r>
            <a:endParaRPr lang="en-GB" dirty="0" smtClean="0"/>
          </a:p>
          <a:p>
            <a:pPr marL="228600" indent="-228600">
              <a:buAutoNum type="arabicParenR" startAt="5"/>
            </a:pPr>
            <a:r>
              <a:rPr lang="en-GB" dirty="0" smtClean="0"/>
              <a:t>Practice tests</a:t>
            </a:r>
            <a:r>
              <a:rPr lang="en-GB" baseline="0" dirty="0" smtClean="0"/>
              <a:t> - </a:t>
            </a:r>
            <a:r>
              <a:rPr lang="en-GB" dirty="0" smtClean="0"/>
              <a:t>All practice</a:t>
            </a:r>
            <a:r>
              <a:rPr lang="en-GB" baseline="0" dirty="0" smtClean="0"/>
              <a:t> tests allow us to identify gaps in their learning which inform our teaching, booster and intervention groups.</a:t>
            </a:r>
          </a:p>
          <a:p>
            <a:r>
              <a:rPr lang="en-GB" baseline="0" dirty="0" smtClean="0"/>
              <a:t>6) The Mock SATs week give </a:t>
            </a:r>
            <a:r>
              <a:rPr lang="en-GB" baseline="0" dirty="0" err="1" smtClean="0"/>
              <a:t>chn</a:t>
            </a:r>
            <a:r>
              <a:rPr lang="en-GB" baseline="0" dirty="0" smtClean="0"/>
              <a:t> the opportunity to experience proper exam conditions and know how the week will run. By the time the real SATs come, children will know what to expect and will hopefully feel calm. </a:t>
            </a:r>
          </a:p>
          <a:p>
            <a:endParaRPr lang="en-GB" baseline="0" dirty="0" smtClean="0"/>
          </a:p>
          <a:p>
            <a:r>
              <a:rPr lang="en-GB" baseline="0" dirty="0" smtClean="0"/>
              <a:t>Until the real SATs,  we are also able to gather any evidence we may need to determine which children may require additional provision. </a:t>
            </a: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3</a:t>
            </a:fld>
            <a:endParaRPr lang="en-GB"/>
          </a:p>
        </p:txBody>
      </p:sp>
    </p:spTree>
    <p:extLst>
      <p:ext uri="{BB962C8B-B14F-4D97-AF65-F5344CB8AC3E}">
        <p14:creationId xmlns:p14="http://schemas.microsoft.com/office/powerpoint/2010/main" val="742964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3rd Week after the Easter Holidays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Most children will sit their tests in the same classroom that they have been learning in all year.</a:t>
            </a:r>
            <a:r>
              <a:rPr lang="en-GB" sz="1200" b="0" i="0" kern="1200" baseline="0" dirty="0" smtClean="0">
                <a:solidFill>
                  <a:schemeClr val="tx1"/>
                </a:solidFill>
                <a:effectLst/>
                <a:latin typeface="+mn-lt"/>
                <a:ea typeface="+mn-ea"/>
                <a:cs typeface="+mn-cs"/>
              </a:rPr>
              <a:t> In some cases and for a range of reasons, some children may be in smaller rooms around the school. Tests will be done under exam conditions – smaller groups of children one table each.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The papers themselves, whilst being designed to test your child’s knowledge, will consist of questions that are similar to the ones they would have seen in class.</a:t>
            </a:r>
            <a:r>
              <a:rPr lang="en-GB" sz="1200" b="0" i="0" kern="1200" baseline="0" dirty="0" smtClean="0">
                <a:solidFill>
                  <a:schemeClr val="tx1"/>
                </a:solidFill>
                <a:effectLst/>
                <a:latin typeface="+mn-lt"/>
                <a:ea typeface="+mn-ea"/>
                <a:cs typeface="+mn-cs"/>
              </a:rPr>
              <a:t>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All exams are in the morning and there are none on Friday. </a:t>
            </a:r>
          </a:p>
          <a:p>
            <a:endParaRPr lang="en-GB" sz="1200" b="0" i="0" kern="1200" dirty="0" smtClean="0">
              <a:solidFill>
                <a:schemeClr val="tx1"/>
              </a:solidFill>
              <a:effectLst/>
              <a:latin typeface="+mn-lt"/>
              <a:ea typeface="+mn-ea"/>
              <a:cs typeface="+mn-cs"/>
            </a:endParaRPr>
          </a:p>
          <a:p>
            <a:r>
              <a:rPr lang="en-GB" sz="1200" b="0" i="0" kern="1200" dirty="0" smtClean="0">
                <a:solidFill>
                  <a:schemeClr val="tx1"/>
                </a:solidFill>
                <a:effectLst/>
                <a:latin typeface="+mn-lt"/>
                <a:ea typeface="+mn-ea"/>
                <a:cs typeface="+mn-cs"/>
              </a:rPr>
              <a:t>Please avoid booking holiday during this time, or the lead up to SATs. They will need to be in school promptly so they can relax before the SATs begin.</a:t>
            </a:r>
            <a:r>
              <a:rPr lang="en-GB" sz="1200" b="0" i="0" kern="1200" baseline="0" dirty="0" smtClean="0">
                <a:solidFill>
                  <a:schemeClr val="tx1"/>
                </a:solidFill>
                <a:effectLst/>
                <a:latin typeface="+mn-lt"/>
                <a:ea typeface="+mn-ea"/>
                <a:cs typeface="+mn-cs"/>
              </a:rPr>
              <a:t> </a:t>
            </a:r>
            <a:endParaRPr lang="en-GB" sz="1200" b="0" i="0" kern="1200" dirty="0" smtClean="0">
              <a:solidFill>
                <a:schemeClr val="tx1"/>
              </a:solidFill>
              <a:effectLst/>
              <a:latin typeface="+mn-lt"/>
              <a:ea typeface="+mn-ea"/>
              <a:cs typeface="+mn-cs"/>
            </a:endParaRPr>
          </a:p>
          <a:p>
            <a:endParaRPr lang="en-GB" sz="1200" b="0" i="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4</a:t>
            </a:fld>
            <a:endParaRPr lang="en-GB"/>
          </a:p>
        </p:txBody>
      </p:sp>
    </p:spTree>
    <p:extLst>
      <p:ext uri="{BB962C8B-B14F-4D97-AF65-F5344CB8AC3E}">
        <p14:creationId xmlns:p14="http://schemas.microsoft.com/office/powerpoint/2010/main" val="142980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assessment has been designed to measure whether children’s comprehension of age-appropriate reading material meets the national standard. </a:t>
            </a:r>
          </a:p>
          <a:p>
            <a:r>
              <a:rPr lang="en-GB" dirty="0" smtClean="0">
                <a:latin typeface="Arial" panose="020B0604020202020204" pitchFamily="34" charset="0"/>
                <a:cs typeface="Arial" panose="020B0604020202020204" pitchFamily="34" charset="0"/>
              </a:rPr>
              <a:t>It a standard timing of </a:t>
            </a:r>
            <a:r>
              <a:rPr lang="en-GB" b="1" dirty="0" smtClean="0">
                <a:latin typeface="Arial" panose="020B0604020202020204" pitchFamily="34" charset="0"/>
                <a:cs typeface="Arial" panose="020B0604020202020204" pitchFamily="34" charset="0"/>
              </a:rPr>
              <a:t>60 minutes</a:t>
            </a:r>
            <a:r>
              <a:rPr lang="en-GB" dirty="0" smtClean="0">
                <a:latin typeface="Arial" panose="020B0604020202020204" pitchFamily="34" charset="0"/>
                <a:cs typeface="Arial" panose="020B0604020202020204" pitchFamily="34" charset="0"/>
              </a:rPr>
              <a:t>, including reading the texts and answering questions. There are three different set texts for the children to read, which could be any combination of </a:t>
            </a:r>
            <a:r>
              <a:rPr lang="en-GB" b="1" dirty="0" smtClean="0">
                <a:latin typeface="Arial" panose="020B0604020202020204" pitchFamily="34" charset="0"/>
                <a:cs typeface="Arial" panose="020B0604020202020204" pitchFamily="34" charset="0"/>
              </a:rPr>
              <a:t>non-fiction, fiction and/or poetry</a:t>
            </a:r>
            <a:r>
              <a:rPr lang="en-GB" dirty="0" smtClean="0">
                <a:latin typeface="Arial" panose="020B0604020202020204" pitchFamily="34" charset="0"/>
                <a:cs typeface="Arial" panose="020B0604020202020204" pitchFamily="34" charset="0"/>
              </a:rPr>
              <a:t>. </a:t>
            </a:r>
          </a:p>
          <a:p>
            <a:endParaRPr lang="en-GB" dirty="0" smtClean="0">
              <a:latin typeface="Arial" panose="020B0604020202020204" pitchFamily="34" charset="0"/>
              <a:cs typeface="Arial" panose="020B0604020202020204" pitchFamily="34" charset="0"/>
            </a:endParaRPr>
          </a:p>
          <a:p>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C6D7C78-132D-4F8C-BDCA-F6548A888E92}" type="slidenum">
              <a:rPr lang="en-GB" smtClean="0"/>
              <a:t>5</a:t>
            </a:fld>
            <a:endParaRPr lang="en-GB"/>
          </a:p>
        </p:txBody>
      </p:sp>
    </p:spTree>
    <p:extLst>
      <p:ext uri="{BB962C8B-B14F-4D97-AF65-F5344CB8AC3E}">
        <p14:creationId xmlns:p14="http://schemas.microsoft.com/office/powerpoint/2010/main" val="3404652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panose="020B0604020202020204" pitchFamily="34" charset="0"/>
                <a:cs typeface="Arial" panose="020B0604020202020204" pitchFamily="34" charset="0"/>
              </a:rPr>
              <a:t>The Reading paper </a:t>
            </a:r>
            <a:r>
              <a:rPr lang="en-US" dirty="0" smtClean="0">
                <a:latin typeface="Arial" panose="020B0604020202020204" pitchFamily="34" charset="0"/>
                <a:cs typeface="Arial" panose="020B0604020202020204" pitchFamily="34" charset="0"/>
              </a:rPr>
              <a:t>focuses on the following areas known as Content Domains: </a:t>
            </a:r>
            <a:br>
              <a:rPr lang="en-US" dirty="0" smtClean="0">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2a) give/explain the meaning of words in context;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2b) retrieve and record information/identify key details from fiction and non-fiction;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2c) </a:t>
            </a:r>
            <a:r>
              <a:rPr lang="en-US" sz="1200" i="1" dirty="0" err="1" smtClean="0">
                <a:solidFill>
                  <a:srgbClr val="388CDA"/>
                </a:solidFill>
                <a:latin typeface="Arial" panose="020B0604020202020204" pitchFamily="34" charset="0"/>
                <a:cs typeface="Arial" panose="020B0604020202020204" pitchFamily="34" charset="0"/>
              </a:rPr>
              <a:t>summarise</a:t>
            </a:r>
            <a:r>
              <a:rPr lang="en-US" sz="1200" i="1" dirty="0" smtClean="0">
                <a:solidFill>
                  <a:srgbClr val="388CDA"/>
                </a:solidFill>
                <a:latin typeface="Arial" panose="020B0604020202020204" pitchFamily="34" charset="0"/>
                <a:cs typeface="Arial" panose="020B0604020202020204" pitchFamily="34" charset="0"/>
              </a:rPr>
              <a:t> main ideas from more than one paragraph;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2d) make inferences from the text/explain and justify inferences with evidence from the text;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2e) predict what might happen from details stated and implied;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2f) identify/explain how information/content is related and contributes to meaning as a whole; </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2g) identify/explain how meaning is enhanced through choice of words and phrases;</a:t>
            </a:r>
            <a:br>
              <a:rPr lang="en-US" sz="1200" i="1" dirty="0" smtClean="0">
                <a:solidFill>
                  <a:srgbClr val="388CDA"/>
                </a:solidFill>
                <a:latin typeface="Arial" panose="020B0604020202020204" pitchFamily="34" charset="0"/>
                <a:cs typeface="Arial" panose="020B0604020202020204" pitchFamily="34" charset="0"/>
              </a:rPr>
            </a:br>
            <a:r>
              <a:rPr lang="en-US" sz="1200" i="1" dirty="0" smtClean="0">
                <a:solidFill>
                  <a:srgbClr val="388CDA"/>
                </a:solidFill>
                <a:latin typeface="Arial" panose="020B0604020202020204" pitchFamily="34" charset="0"/>
                <a:cs typeface="Arial" panose="020B0604020202020204" pitchFamily="34" charset="0"/>
              </a:rPr>
              <a:t>2h) make comparisons within the text. </a:t>
            </a:r>
            <a:endParaRPr lang="en-US" i="1" dirty="0" smtClean="0">
              <a:solidFill>
                <a:srgbClr val="388CDA"/>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6</a:t>
            </a:fld>
            <a:endParaRPr lang="en-GB"/>
          </a:p>
        </p:txBody>
      </p:sp>
    </p:spTree>
    <p:extLst>
      <p:ext uri="{BB962C8B-B14F-4D97-AF65-F5344CB8AC3E}">
        <p14:creationId xmlns:p14="http://schemas.microsoft.com/office/powerpoint/2010/main" val="1763391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Arial" panose="020B0604020202020204" pitchFamily="34" charset="0"/>
                <a:cs typeface="Arial" panose="020B0604020202020204" pitchFamily="34" charset="0"/>
              </a:rPr>
              <a:t>The Year 6 Reading SATs paper requires a range of answering styles, including responding to </a:t>
            </a:r>
            <a:r>
              <a:rPr lang="en-US" b="1" dirty="0" smtClean="0">
                <a:latin typeface="Arial" panose="020B0604020202020204" pitchFamily="34" charset="0"/>
                <a:cs typeface="Arial" panose="020B0604020202020204" pitchFamily="34" charset="0"/>
              </a:rPr>
              <a:t>multiple choice questions</a:t>
            </a:r>
            <a:r>
              <a:rPr lang="en-US"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one-word answers</a:t>
            </a:r>
            <a:r>
              <a:rPr lang="en-US" dirty="0" smtClean="0">
                <a:latin typeface="Arial" panose="020B0604020202020204" pitchFamily="34" charset="0"/>
                <a:cs typeface="Arial" panose="020B0604020202020204" pitchFamily="34" charset="0"/>
              </a:rPr>
              <a:t>, and multiple mark questions which require </a:t>
            </a:r>
            <a:r>
              <a:rPr lang="en-US" b="1" dirty="0" smtClean="0">
                <a:latin typeface="Arial" panose="020B0604020202020204" pitchFamily="34" charset="0"/>
                <a:cs typeface="Arial" panose="020B0604020202020204" pitchFamily="34" charset="0"/>
              </a:rPr>
              <a:t>more formal paragraph-length answers</a:t>
            </a:r>
            <a:r>
              <a:rPr lang="en-US" dirty="0" smtClean="0">
                <a:latin typeface="Arial" panose="020B0604020202020204" pitchFamily="34" charset="0"/>
                <a:cs typeface="Arial" panose="020B0604020202020204" pitchFamily="34" charset="0"/>
              </a:rPr>
              <a:t>. </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7</a:t>
            </a:fld>
            <a:endParaRPr lang="en-GB"/>
          </a:p>
        </p:txBody>
      </p:sp>
    </p:spTree>
    <p:extLst>
      <p:ext uri="{BB962C8B-B14F-4D97-AF65-F5344CB8AC3E}">
        <p14:creationId xmlns:p14="http://schemas.microsoft.com/office/powerpoint/2010/main" val="126372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Almost</a:t>
            </a:r>
            <a:r>
              <a:rPr lang="en-GB" baseline="0" dirty="0" smtClean="0"/>
              <a:t> half the marks are on inference and deduction. </a:t>
            </a:r>
            <a:endParaRPr lang="en-GB" dirty="0"/>
          </a:p>
        </p:txBody>
      </p:sp>
      <p:sp>
        <p:nvSpPr>
          <p:cNvPr id="4" name="Slide Number Placeholder 3"/>
          <p:cNvSpPr>
            <a:spLocks noGrp="1"/>
          </p:cNvSpPr>
          <p:nvPr>
            <p:ph type="sldNum" sz="quarter" idx="10"/>
          </p:nvPr>
        </p:nvSpPr>
        <p:spPr/>
        <p:txBody>
          <a:bodyPr/>
          <a:lstStyle/>
          <a:p>
            <a:fld id="{8C6D7C78-132D-4F8C-BDCA-F6548A888E92}" type="slidenum">
              <a:rPr lang="en-GB" smtClean="0"/>
              <a:t>8</a:t>
            </a:fld>
            <a:endParaRPr lang="en-GB"/>
          </a:p>
        </p:txBody>
      </p:sp>
    </p:spTree>
    <p:extLst>
      <p:ext uri="{BB962C8B-B14F-4D97-AF65-F5344CB8AC3E}">
        <p14:creationId xmlns:p14="http://schemas.microsoft.com/office/powerpoint/2010/main" val="3066249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6D7C78-132D-4F8C-BDCA-F6548A888E92}" type="slidenum">
              <a:rPr lang="en-GB" smtClean="0"/>
              <a:t>9</a:t>
            </a:fld>
            <a:endParaRPr lang="en-GB"/>
          </a:p>
        </p:txBody>
      </p:sp>
    </p:spTree>
    <p:extLst>
      <p:ext uri="{BB962C8B-B14F-4D97-AF65-F5344CB8AC3E}">
        <p14:creationId xmlns:p14="http://schemas.microsoft.com/office/powerpoint/2010/main" val="93921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9354002-457A-4348-BE6B-0AD0F13FEB0F}"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AC1554-C168-43A3-98E4-D58A00EFEA70}" type="slidenum">
              <a:rPr lang="en-GB" smtClean="0"/>
              <a:t>‹#›</a:t>
            </a:fld>
            <a:endParaRPr lang="en-GB"/>
          </a:p>
        </p:txBody>
      </p:sp>
      <p:sp>
        <p:nvSpPr>
          <p:cNvPr id="2" name="Title 1"/>
          <p:cNvSpPr>
            <a:spLocks noGrp="1"/>
          </p:cNvSpPr>
          <p:nvPr>
            <p:ph type="ctrTitle"/>
          </p:nvPr>
        </p:nvSpPr>
        <p:spPr>
          <a:xfrm>
            <a:off x="1090109" y="3132290"/>
            <a:ext cx="9567135"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9354002-457A-4348-BE6B-0AD0F13FEB0F}"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354002-457A-4348-BE6B-0AD0F13FEB0F}"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9354002-457A-4348-BE6B-0AD0F13FEB0F}"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AC1554-C168-43A3-98E4-D58A00EFEA70}"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524000" y="731520"/>
            <a:ext cx="85344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54002-457A-4348-BE6B-0AD0F13FEB0F}" type="datetimeFigureOut">
              <a:rPr lang="en-GB" smtClean="0"/>
              <a:t>24/11/2021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9354002-457A-4348-BE6B-0AD0F13FEB0F}"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AC1554-C168-43A3-98E4-D58A00EFEA70}" type="slidenum">
              <a:rPr lang="en-GB" smtClean="0"/>
              <a:t>‹#›</a:t>
            </a:fld>
            <a:endParaRPr lang="en-GB"/>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523999" y="731519"/>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6193536" y="731520"/>
            <a:ext cx="4462272"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354002-457A-4348-BE6B-0AD0F13FEB0F}" type="datetimeFigureOut">
              <a:rPr lang="en-GB" smtClean="0"/>
              <a:t>24/11/2021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AC1554-C168-43A3-98E4-D58A00EFEA70}" type="slidenum">
              <a:rPr lang="en-GB" smtClean="0"/>
              <a:t>‹#›</a:t>
            </a:fld>
            <a:endParaRPr lang="en-GB"/>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354002-457A-4348-BE6B-0AD0F13FEB0F}" type="datetimeFigureOut">
              <a:rPr lang="en-GB" smtClean="0"/>
              <a:t>24/11/2021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54002-457A-4348-BE6B-0AD0F13FEB0F}" type="datetimeFigureOut">
              <a:rPr lang="en-GB" smtClean="0"/>
              <a:t>24/11/2021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4002-457A-4348-BE6B-0AD0F13FEB0F}"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AC1554-C168-43A3-98E4-D58A00EFEA70}" type="slidenum">
              <a:rPr lang="en-GB" smtClean="0"/>
              <a:t>‹#›</a:t>
            </a:fld>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54002-457A-4348-BE6B-0AD0F13FEB0F}" type="datetimeFigureOut">
              <a:rPr lang="en-GB" smtClean="0"/>
              <a:t>24/11/2021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AC1554-C168-43A3-98E4-D58A00EFEA70}" type="slidenum">
              <a:rPr lang="en-GB" smtClean="0"/>
              <a:t>‹#›</a:t>
            </a:fld>
            <a:endParaRPr lang="en-GB"/>
          </a:p>
        </p:txBody>
      </p:sp>
      <p:sp>
        <p:nvSpPr>
          <p:cNvPr id="2" name="Title 1"/>
          <p:cNvSpPr>
            <a:spLocks noGrp="1"/>
          </p:cNvSpPr>
          <p:nvPr>
            <p:ph type="title"/>
          </p:nvPr>
        </p:nvSpPr>
        <p:spPr>
          <a:xfrm>
            <a:off x="969691" y="4464421"/>
            <a:ext cx="8511384"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391053" y="4372168"/>
            <a:ext cx="8683348"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524000" y="732260"/>
            <a:ext cx="85344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00" y="6172201"/>
            <a:ext cx="33528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9354002-457A-4348-BE6B-0AD0F13FEB0F}" type="datetimeFigureOut">
              <a:rPr lang="en-GB" smtClean="0"/>
              <a:t>24/11/2021</a:t>
            </a:fld>
            <a:endParaRPr lang="en-GB"/>
          </a:p>
        </p:txBody>
      </p:sp>
      <p:sp>
        <p:nvSpPr>
          <p:cNvPr id="5" name="Footer Placeholder 4"/>
          <p:cNvSpPr>
            <a:spLocks noGrp="1"/>
          </p:cNvSpPr>
          <p:nvPr>
            <p:ph type="ftr" sz="quarter" idx="3"/>
          </p:nvPr>
        </p:nvSpPr>
        <p:spPr>
          <a:xfrm>
            <a:off x="609600" y="6172201"/>
            <a:ext cx="44704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5080000" y="6172201"/>
            <a:ext cx="24384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CAC1554-C168-43A3-98E4-D58A00EFEA70}"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tmp"/></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71691"/>
            <a:ext cx="12156920" cy="6186309"/>
          </a:xfrm>
          <a:prstGeom prst="rect">
            <a:avLst/>
          </a:prstGeom>
          <a:noFill/>
        </p:spPr>
        <p:txBody>
          <a:bodyPr wrap="square" rtlCol="0">
            <a:spAutoFit/>
          </a:bodyPr>
          <a:lstStyle/>
          <a:p>
            <a:pPr algn="ctr"/>
            <a:r>
              <a:rPr lang="en-GB" sz="5400" b="1" dirty="0" smtClean="0"/>
              <a:t>Welcome to our Y6 SATs </a:t>
            </a:r>
          </a:p>
          <a:p>
            <a:pPr algn="ctr"/>
            <a:r>
              <a:rPr lang="en-GB" sz="5400" b="1" dirty="0" smtClean="0"/>
              <a:t>Information Evening!</a:t>
            </a:r>
          </a:p>
          <a:p>
            <a:pPr algn="ctr"/>
            <a:endParaRPr lang="en-GB" sz="3600" dirty="0"/>
          </a:p>
          <a:p>
            <a:pPr algn="ctr"/>
            <a:r>
              <a:rPr lang="en-GB" sz="3600" dirty="0" smtClean="0"/>
              <a:t>1) Please remain muted until the end of our presentation. </a:t>
            </a:r>
          </a:p>
          <a:p>
            <a:pPr algn="ctr"/>
            <a:endParaRPr lang="en-GB" sz="3600" dirty="0"/>
          </a:p>
          <a:p>
            <a:pPr algn="ctr"/>
            <a:r>
              <a:rPr lang="en-GB" sz="3600" dirty="0" smtClean="0"/>
              <a:t>2) Open up the ‘Chat’ Feature – please feel free to ask any questions during our talk.</a:t>
            </a:r>
          </a:p>
          <a:p>
            <a:pPr algn="ctr"/>
            <a:endParaRPr lang="en-GB" sz="3600" dirty="0"/>
          </a:p>
          <a:p>
            <a:pPr algn="ctr"/>
            <a:r>
              <a:rPr lang="en-GB" sz="3600" dirty="0" smtClean="0"/>
              <a:t>3) Download the 2018 SATs papers to see the types of questions the children will experience.</a:t>
            </a:r>
            <a:endParaRPr lang="en-GB" sz="3600" dirty="0"/>
          </a:p>
        </p:txBody>
      </p:sp>
      <p:pic>
        <p:nvPicPr>
          <p:cNvPr id="1026" name="Picture 2" descr="Image result for 2017 reading booklet k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96602">
            <a:off x="500039" y="403848"/>
            <a:ext cx="1518240" cy="2024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60998">
            <a:off x="10254903" y="348248"/>
            <a:ext cx="1754503" cy="232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01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5" y="497986"/>
            <a:ext cx="13508925" cy="743371"/>
          </a:xfrm>
        </p:spPr>
        <p:txBody>
          <a:bodyPr>
            <a:noAutofit/>
          </a:bodyPr>
          <a:lstStyle/>
          <a:p>
            <a:pPr marL="0" indent="0" algn="l">
              <a:buNone/>
            </a:pPr>
            <a:r>
              <a:rPr lang="en-GB" sz="3500" u="sng" dirty="0" smtClean="0"/>
              <a:t>Spelling, Punctuation and Grammar (</a:t>
            </a:r>
            <a:r>
              <a:rPr lang="en-GB" sz="3500" u="sng" dirty="0" err="1" smtClean="0"/>
              <a:t>SPaG</a:t>
            </a:r>
            <a:r>
              <a:rPr lang="en-GB" sz="3500" u="sng" dirty="0" smtClean="0"/>
              <a:t>) </a:t>
            </a:r>
            <a:endParaRPr lang="en-GB" sz="3500" u="sng" dirty="0"/>
          </a:p>
        </p:txBody>
      </p:sp>
      <p:sp>
        <p:nvSpPr>
          <p:cNvPr id="3" name="Content Placeholder 2"/>
          <p:cNvSpPr>
            <a:spLocks noGrp="1"/>
          </p:cNvSpPr>
          <p:nvPr>
            <p:ph sz="quarter" idx="13"/>
          </p:nvPr>
        </p:nvSpPr>
        <p:spPr>
          <a:xfrm>
            <a:off x="609599" y="1418897"/>
            <a:ext cx="11041117" cy="4871544"/>
          </a:xfrm>
        </p:spPr>
        <p:txBody>
          <a:bodyPr>
            <a:normAutofit/>
          </a:bodyPr>
          <a:lstStyle/>
          <a:p>
            <a:pPr>
              <a:buFontTx/>
              <a:buChar char="-"/>
            </a:pPr>
            <a:r>
              <a:rPr lang="en-GB" sz="3200" dirty="0"/>
              <a:t> </a:t>
            </a:r>
            <a:r>
              <a:rPr lang="en-GB" sz="3200" dirty="0" smtClean="0"/>
              <a:t>Comprised of 2 tests – combined score </a:t>
            </a:r>
          </a:p>
          <a:p>
            <a:pPr>
              <a:buFontTx/>
              <a:buChar char="-"/>
            </a:pPr>
            <a:endParaRPr lang="en-GB" sz="3200" dirty="0" smtClean="0"/>
          </a:p>
          <a:p>
            <a:pPr>
              <a:buFontTx/>
              <a:buChar char="-"/>
            </a:pPr>
            <a:r>
              <a:rPr lang="en-GB" sz="3200" dirty="0"/>
              <a:t> </a:t>
            </a:r>
            <a:r>
              <a:rPr lang="en-GB" sz="3200" dirty="0" smtClean="0"/>
              <a:t>Test 1 (45 minutes) measures their punctuation, spelling and grammar skills: terminology, word class, sentence types and structures (50 marks)</a:t>
            </a:r>
          </a:p>
          <a:p>
            <a:pPr>
              <a:buFontTx/>
              <a:buChar char="-"/>
            </a:pPr>
            <a:r>
              <a:rPr lang="en-GB" sz="3200" dirty="0" smtClean="0"/>
              <a:t>Test 2 measures their ability to spell words using a variety of rules plus the ability to remember key exception words (20 marks)</a:t>
            </a:r>
          </a:p>
        </p:txBody>
      </p:sp>
    </p:spTree>
    <p:extLst>
      <p:ext uri="{BB962C8B-B14F-4D97-AF65-F5344CB8AC3E}">
        <p14:creationId xmlns:p14="http://schemas.microsoft.com/office/powerpoint/2010/main" val="38601934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Content Placeholder 3"/>
          <p:cNvSpPr>
            <a:spLocks noGrp="1"/>
          </p:cNvSpPr>
          <p:nvPr>
            <p:ph sz="quarter" idx="13"/>
          </p:nvPr>
        </p:nvSpPr>
        <p:spPr/>
        <p:txBody>
          <a:bodyPr/>
          <a:lstStyle/>
          <a:p>
            <a:endParaRPr lang="en-GB"/>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71" y="259474"/>
            <a:ext cx="527685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471" y="2955377"/>
            <a:ext cx="5133975"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6423" y="259474"/>
            <a:ext cx="52578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2598" y="4930173"/>
            <a:ext cx="5381625" cy="128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558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92506" y="260816"/>
            <a:ext cx="8398042" cy="3448030"/>
          </a:xfr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802" y="3898232"/>
            <a:ext cx="10012833" cy="2959768"/>
          </a:xfrm>
          <a:prstGeom prst="rect">
            <a:avLst/>
          </a:prstGeom>
        </p:spPr>
      </p:pic>
    </p:spTree>
    <p:extLst>
      <p:ext uri="{BB962C8B-B14F-4D97-AF65-F5344CB8AC3E}">
        <p14:creationId xmlns:p14="http://schemas.microsoft.com/office/powerpoint/2010/main" val="862284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3"/>
          <p:cNvPicPr>
            <a:picLocks noChangeAspect="1"/>
          </p:cNvPicPr>
          <p:nvPr/>
        </p:nvPicPr>
        <p:blipFill>
          <a:blip r:embed="rId3"/>
          <a:stretch>
            <a:fillRect/>
          </a:stretch>
        </p:blipFill>
        <p:spPr>
          <a:xfrm>
            <a:off x="1643867" y="243357"/>
            <a:ext cx="8916809" cy="6328734"/>
          </a:xfrm>
          <a:prstGeom prst="rect">
            <a:avLst/>
          </a:prstGeom>
        </p:spPr>
      </p:pic>
    </p:spTree>
    <p:extLst>
      <p:ext uri="{BB962C8B-B14F-4D97-AF65-F5344CB8AC3E}">
        <p14:creationId xmlns:p14="http://schemas.microsoft.com/office/powerpoint/2010/main" val="33776763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825" y="497986"/>
            <a:ext cx="13508925" cy="743371"/>
          </a:xfrm>
        </p:spPr>
        <p:txBody>
          <a:bodyPr>
            <a:noAutofit/>
          </a:bodyPr>
          <a:lstStyle/>
          <a:p>
            <a:pPr marL="0" indent="0" algn="l">
              <a:buNone/>
            </a:pPr>
            <a:r>
              <a:rPr lang="en-GB" sz="3500" dirty="0" smtClean="0"/>
              <a:t>Mathematics</a:t>
            </a:r>
            <a:endParaRPr lang="en-GB" sz="3500" dirty="0"/>
          </a:p>
        </p:txBody>
      </p:sp>
      <p:sp>
        <p:nvSpPr>
          <p:cNvPr id="3" name="Content Placeholder 2"/>
          <p:cNvSpPr>
            <a:spLocks noGrp="1"/>
          </p:cNvSpPr>
          <p:nvPr>
            <p:ph sz="quarter" idx="13"/>
          </p:nvPr>
        </p:nvSpPr>
        <p:spPr>
          <a:xfrm>
            <a:off x="609599" y="1418897"/>
            <a:ext cx="11041117" cy="4871544"/>
          </a:xfrm>
        </p:spPr>
        <p:txBody>
          <a:bodyPr>
            <a:normAutofit fontScale="92500" lnSpcReduction="10000"/>
          </a:bodyPr>
          <a:lstStyle/>
          <a:p>
            <a:pPr>
              <a:buFontTx/>
              <a:buChar char="-"/>
            </a:pPr>
            <a:r>
              <a:rPr lang="en-GB" sz="3200" dirty="0"/>
              <a:t> </a:t>
            </a:r>
            <a:r>
              <a:rPr lang="en-GB" sz="3200" dirty="0" smtClean="0"/>
              <a:t>Comprised of 3 tests</a:t>
            </a:r>
          </a:p>
          <a:p>
            <a:pPr>
              <a:buFontTx/>
              <a:buChar char="-"/>
            </a:pPr>
            <a:r>
              <a:rPr lang="en-GB" sz="3200" dirty="0"/>
              <a:t> </a:t>
            </a:r>
            <a:r>
              <a:rPr lang="en-GB" sz="3200" dirty="0" smtClean="0"/>
              <a:t>Test 1 (30 minutes) Arithmetic </a:t>
            </a:r>
          </a:p>
          <a:p>
            <a:pPr marL="45720" indent="0">
              <a:buNone/>
            </a:pPr>
            <a:r>
              <a:rPr lang="en-GB" sz="3200" dirty="0" smtClean="0"/>
              <a:t>Not in context and a focus on number, fraction and percentages.</a:t>
            </a:r>
          </a:p>
          <a:p>
            <a:pPr marL="45720" indent="0">
              <a:buNone/>
            </a:pPr>
            <a:r>
              <a:rPr lang="en-GB" sz="3200" dirty="0" smtClean="0"/>
              <a:t>Encourage the children to use efficient methods</a:t>
            </a:r>
          </a:p>
          <a:p>
            <a:pPr>
              <a:buFontTx/>
              <a:buChar char="-"/>
            </a:pPr>
            <a:r>
              <a:rPr lang="en-GB" sz="3200" dirty="0" smtClean="0"/>
              <a:t>Test 2 and 3 (each 40 minutes) Reasoning</a:t>
            </a:r>
          </a:p>
          <a:p>
            <a:pPr marL="45720" indent="0">
              <a:buNone/>
            </a:pPr>
            <a:r>
              <a:rPr lang="en-GB" sz="3200" dirty="0" smtClean="0"/>
              <a:t>Questions are in context or require a deeper level of understanding than just procedural mathematics. Number geometry, coordinates</a:t>
            </a:r>
            <a:r>
              <a:rPr lang="en-GB" sz="3200" smtClean="0"/>
              <a:t>, fractions, </a:t>
            </a:r>
            <a:r>
              <a:rPr lang="en-GB" sz="3200" dirty="0" smtClean="0"/>
              <a:t>decimals and percentages, angles, algebra are covered</a:t>
            </a:r>
          </a:p>
        </p:txBody>
      </p:sp>
    </p:spTree>
    <p:extLst>
      <p:ext uri="{BB962C8B-B14F-4D97-AF65-F5344CB8AC3E}">
        <p14:creationId xmlns:p14="http://schemas.microsoft.com/office/powerpoint/2010/main" val="844618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3453" y="3363207"/>
            <a:ext cx="5714344" cy="2668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656" y="3363207"/>
            <a:ext cx="5714344" cy="267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xmlns="" id="{4FD87627-AE86-4DF2-8F52-CC87C4703A35}"/>
              </a:ext>
            </a:extLst>
          </p:cNvPr>
          <p:cNvPicPr>
            <a:picLocks noChangeAspect="1"/>
          </p:cNvPicPr>
          <p:nvPr/>
        </p:nvPicPr>
        <p:blipFill>
          <a:blip r:embed="rId5"/>
          <a:stretch>
            <a:fillRect/>
          </a:stretch>
        </p:blipFill>
        <p:spPr>
          <a:xfrm>
            <a:off x="381656" y="565592"/>
            <a:ext cx="5582253" cy="2374423"/>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xmlns="" id="{BECC84DE-A825-4861-AD1F-7E7E50AF230A}"/>
              </a:ext>
            </a:extLst>
          </p:cNvPr>
          <p:cNvPicPr>
            <a:picLocks noChangeAspect="1"/>
          </p:cNvPicPr>
          <p:nvPr/>
        </p:nvPicPr>
        <p:blipFill>
          <a:blip r:embed="rId6"/>
          <a:stretch>
            <a:fillRect/>
          </a:stretch>
        </p:blipFill>
        <p:spPr>
          <a:xfrm>
            <a:off x="6353453" y="565592"/>
            <a:ext cx="5614439" cy="237442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242084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DC1B158-FED1-4E03-9431-1E5B967258B3}"/>
              </a:ext>
            </a:extLst>
          </p:cNvPr>
          <p:cNvPicPr>
            <a:picLocks noChangeAspect="1"/>
          </p:cNvPicPr>
          <p:nvPr/>
        </p:nvPicPr>
        <p:blipFill>
          <a:blip r:embed="rId3"/>
          <a:stretch>
            <a:fillRect/>
          </a:stretch>
        </p:blipFill>
        <p:spPr>
          <a:xfrm>
            <a:off x="4438996" y="3352538"/>
            <a:ext cx="7481455" cy="3505461"/>
          </a:xfrm>
          <a:prstGeom prst="rect">
            <a:avLst/>
          </a:prstGeom>
        </p:spPr>
      </p:pic>
      <p:sp>
        <p:nvSpPr>
          <p:cNvPr id="5" name="Rectangle 4"/>
          <p:cNvSpPr/>
          <p:nvPr/>
        </p:nvSpPr>
        <p:spPr>
          <a:xfrm>
            <a:off x="8055815" y="3920263"/>
            <a:ext cx="6096000" cy="2616101"/>
          </a:xfrm>
          <a:prstGeom prst="rect">
            <a:avLst/>
          </a:prstGeom>
        </p:spPr>
        <p:txBody>
          <a:bodyPr>
            <a:spAutoFit/>
          </a:bodyPr>
          <a:lstStyle/>
          <a:p>
            <a:r>
              <a:rPr lang="en-GB" sz="1600" dirty="0">
                <a:solidFill>
                  <a:srgbClr val="DA2E41"/>
                </a:solidFill>
                <a:latin typeface="Arial "/>
              </a:rPr>
              <a:t>1 – 13</a:t>
            </a:r>
          </a:p>
          <a:p>
            <a:r>
              <a:rPr lang="en-GB" sz="1600" dirty="0">
                <a:solidFill>
                  <a:srgbClr val="DA2E41"/>
                </a:solidFill>
                <a:latin typeface="Arial "/>
              </a:rPr>
              <a:t>2 – 26</a:t>
            </a:r>
          </a:p>
          <a:p>
            <a:r>
              <a:rPr lang="en-GB" sz="1600" dirty="0">
                <a:solidFill>
                  <a:srgbClr val="DA2E41"/>
                </a:solidFill>
                <a:latin typeface="Arial "/>
              </a:rPr>
              <a:t>3 – 39</a:t>
            </a:r>
          </a:p>
          <a:p>
            <a:r>
              <a:rPr lang="en-GB" sz="1600" dirty="0">
                <a:solidFill>
                  <a:srgbClr val="DA2E41"/>
                </a:solidFill>
                <a:latin typeface="Arial "/>
              </a:rPr>
              <a:t>4 – 52</a:t>
            </a:r>
          </a:p>
          <a:p>
            <a:r>
              <a:rPr lang="en-GB" sz="1600" dirty="0">
                <a:solidFill>
                  <a:srgbClr val="DA2E41"/>
                </a:solidFill>
                <a:latin typeface="Arial "/>
              </a:rPr>
              <a:t>5 – 65</a:t>
            </a:r>
          </a:p>
          <a:p>
            <a:r>
              <a:rPr lang="en-GB" sz="1600" dirty="0">
                <a:solidFill>
                  <a:srgbClr val="DA2E41"/>
                </a:solidFill>
                <a:latin typeface="Arial "/>
              </a:rPr>
              <a:t>6 – 78</a:t>
            </a:r>
          </a:p>
          <a:p>
            <a:r>
              <a:rPr lang="en-GB" sz="1600" dirty="0">
                <a:solidFill>
                  <a:srgbClr val="DA2E41"/>
                </a:solidFill>
                <a:latin typeface="Arial "/>
              </a:rPr>
              <a:t>7 – 91</a:t>
            </a:r>
          </a:p>
          <a:p>
            <a:r>
              <a:rPr lang="en-GB" sz="1600" dirty="0">
                <a:solidFill>
                  <a:srgbClr val="DA2E41"/>
                </a:solidFill>
                <a:latin typeface="Arial "/>
              </a:rPr>
              <a:t>8 – 104</a:t>
            </a:r>
          </a:p>
          <a:p>
            <a:r>
              <a:rPr lang="en-GB" sz="1600" dirty="0">
                <a:solidFill>
                  <a:srgbClr val="DA2E41"/>
                </a:solidFill>
                <a:latin typeface="Arial "/>
              </a:rPr>
              <a:t>9 -  117</a:t>
            </a:r>
          </a:p>
          <a:p>
            <a:r>
              <a:rPr lang="en-GB" sz="1600" dirty="0">
                <a:solidFill>
                  <a:srgbClr val="DA2E41"/>
                </a:solidFill>
                <a:latin typeface="Arial "/>
              </a:rPr>
              <a:t>10 - 130</a:t>
            </a:r>
          </a:p>
        </p:txBody>
      </p:sp>
      <p:pic>
        <p:nvPicPr>
          <p:cNvPr id="6" name="Picture 5">
            <a:extLst>
              <a:ext uri="{FF2B5EF4-FFF2-40B4-BE49-F238E27FC236}">
                <a16:creationId xmlns:a16="http://schemas.microsoft.com/office/drawing/2014/main" xmlns="" id="{4B6BDCBE-4081-4EB7-BC0F-B74D6AA8E00F}"/>
              </a:ext>
            </a:extLst>
          </p:cNvPr>
          <p:cNvPicPr>
            <a:picLocks noChangeAspect="1"/>
          </p:cNvPicPr>
          <p:nvPr/>
        </p:nvPicPr>
        <p:blipFill>
          <a:blip r:embed="rId4"/>
          <a:stretch>
            <a:fillRect/>
          </a:stretch>
        </p:blipFill>
        <p:spPr>
          <a:xfrm>
            <a:off x="377809" y="164054"/>
            <a:ext cx="6995000" cy="3327292"/>
          </a:xfrm>
          <a:prstGeom prst="rect">
            <a:avLst/>
          </a:prstGeom>
        </p:spPr>
      </p:pic>
    </p:spTree>
    <p:extLst>
      <p:ext uri="{BB962C8B-B14F-4D97-AF65-F5344CB8AC3E}">
        <p14:creationId xmlns:p14="http://schemas.microsoft.com/office/powerpoint/2010/main" val="1829747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dirty="0"/>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86" y="3388038"/>
            <a:ext cx="5686216" cy="2668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xmlns="" id="{8C631D1A-80D8-4AA9-845A-971FC37A98B7}"/>
              </a:ext>
            </a:extLst>
          </p:cNvPr>
          <p:cNvPicPr>
            <a:picLocks noChangeAspect="1"/>
          </p:cNvPicPr>
          <p:nvPr/>
        </p:nvPicPr>
        <p:blipFill>
          <a:blip r:embed="rId4"/>
          <a:stretch>
            <a:fillRect/>
          </a:stretch>
        </p:blipFill>
        <p:spPr>
          <a:xfrm>
            <a:off x="5974810" y="3350135"/>
            <a:ext cx="6266744" cy="2651654"/>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xmlns="" id="{71E717EC-C681-4E37-BABA-9D9BFBD10A90}"/>
              </a:ext>
            </a:extLst>
          </p:cNvPr>
          <p:cNvPicPr>
            <a:picLocks noChangeAspect="1"/>
          </p:cNvPicPr>
          <p:nvPr/>
        </p:nvPicPr>
        <p:blipFill>
          <a:blip r:embed="rId5"/>
          <a:stretch>
            <a:fillRect/>
          </a:stretch>
        </p:blipFill>
        <p:spPr>
          <a:xfrm>
            <a:off x="109634" y="320448"/>
            <a:ext cx="5626148" cy="2372663"/>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xmlns="" id="{A0A6A462-9122-46F4-AE14-1EEDF42D078C}"/>
              </a:ext>
            </a:extLst>
          </p:cNvPr>
          <p:cNvPicPr>
            <a:picLocks noChangeAspect="1"/>
          </p:cNvPicPr>
          <p:nvPr/>
        </p:nvPicPr>
        <p:blipFill>
          <a:blip r:embed="rId6"/>
          <a:stretch>
            <a:fillRect/>
          </a:stretch>
        </p:blipFill>
        <p:spPr>
          <a:xfrm>
            <a:off x="5978420" y="335548"/>
            <a:ext cx="5740428" cy="242427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20570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sz="quarter" idx="13"/>
          </p:nvPr>
        </p:nvSpPr>
        <p:spPr/>
        <p:txBody>
          <a:bodyPr/>
          <a:lstStyle/>
          <a:p>
            <a:endParaRPr lang="en-GB" dirty="0"/>
          </a:p>
        </p:txBody>
      </p:sp>
      <p:pic>
        <p:nvPicPr>
          <p:cNvPr id="4" name="Picture 3"/>
          <p:cNvPicPr>
            <a:picLocks noChangeAspect="1"/>
          </p:cNvPicPr>
          <p:nvPr/>
        </p:nvPicPr>
        <p:blipFill>
          <a:blip r:embed="rId3"/>
          <a:stretch>
            <a:fillRect/>
          </a:stretch>
        </p:blipFill>
        <p:spPr>
          <a:xfrm>
            <a:off x="6546267" y="3019266"/>
            <a:ext cx="4810298" cy="3692829"/>
          </a:xfrm>
          <a:prstGeom prst="rect">
            <a:avLst/>
          </a:prstGeom>
        </p:spPr>
      </p:pic>
      <p:pic>
        <p:nvPicPr>
          <p:cNvPr id="5" name="Picture 4">
            <a:extLst>
              <a:ext uri="{FF2B5EF4-FFF2-40B4-BE49-F238E27FC236}">
                <a16:creationId xmlns:a16="http://schemas.microsoft.com/office/drawing/2014/main" xmlns="" id="{8759AB82-2F98-4555-B739-81CE9B219654}"/>
              </a:ext>
            </a:extLst>
          </p:cNvPr>
          <p:cNvPicPr>
            <a:picLocks noChangeAspect="1"/>
          </p:cNvPicPr>
          <p:nvPr/>
        </p:nvPicPr>
        <p:blipFill>
          <a:blip r:embed="rId4"/>
          <a:stretch>
            <a:fillRect/>
          </a:stretch>
        </p:blipFill>
        <p:spPr>
          <a:xfrm>
            <a:off x="0" y="172822"/>
            <a:ext cx="6139866" cy="2886262"/>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406401" y="3019266"/>
            <a:ext cx="4760047" cy="3850898"/>
          </a:xfrm>
          <a:prstGeom prst="rect">
            <a:avLst/>
          </a:prstGeom>
        </p:spPr>
      </p:pic>
      <p:pic>
        <p:nvPicPr>
          <p:cNvPr id="7" name="Picture 6"/>
          <p:cNvPicPr>
            <a:picLocks noChangeAspect="1"/>
          </p:cNvPicPr>
          <p:nvPr/>
        </p:nvPicPr>
        <p:blipFill>
          <a:blip r:embed="rId6"/>
          <a:stretch>
            <a:fillRect/>
          </a:stretch>
        </p:blipFill>
        <p:spPr>
          <a:xfrm>
            <a:off x="6323215" y="156659"/>
            <a:ext cx="5259185" cy="2730178"/>
          </a:xfrm>
          <a:prstGeom prst="rect">
            <a:avLst/>
          </a:prstGeom>
        </p:spPr>
      </p:pic>
    </p:spTree>
    <p:extLst>
      <p:ext uri="{BB962C8B-B14F-4D97-AF65-F5344CB8AC3E}">
        <p14:creationId xmlns:p14="http://schemas.microsoft.com/office/powerpoint/2010/main" val="18748380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4" name="Picture 3"/>
          <p:cNvPicPr>
            <a:picLocks noChangeAspect="1"/>
          </p:cNvPicPr>
          <p:nvPr/>
        </p:nvPicPr>
        <p:blipFill>
          <a:blip r:embed="rId3"/>
          <a:stretch>
            <a:fillRect/>
          </a:stretch>
        </p:blipFill>
        <p:spPr>
          <a:xfrm>
            <a:off x="259846" y="119398"/>
            <a:ext cx="6119879" cy="6537143"/>
          </a:xfrm>
          <a:prstGeom prst="rect">
            <a:avLst/>
          </a:prstGeom>
        </p:spPr>
      </p:pic>
      <p:pic>
        <p:nvPicPr>
          <p:cNvPr id="5" name="Picture 4">
            <a:extLst>
              <a:ext uri="{FF2B5EF4-FFF2-40B4-BE49-F238E27FC236}">
                <a16:creationId xmlns:a16="http://schemas.microsoft.com/office/drawing/2014/main" xmlns="" id="{6BD02187-875F-499F-84FB-F51E2C95D9D6}"/>
              </a:ext>
            </a:extLst>
          </p:cNvPr>
          <p:cNvPicPr>
            <a:picLocks noChangeAspect="1"/>
          </p:cNvPicPr>
          <p:nvPr/>
        </p:nvPicPr>
        <p:blipFill>
          <a:blip r:embed="rId4"/>
          <a:stretch>
            <a:fillRect/>
          </a:stretch>
        </p:blipFill>
        <p:spPr>
          <a:xfrm>
            <a:off x="6894173" y="119399"/>
            <a:ext cx="4210092" cy="3294337"/>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xmlns="" id="{BB434394-396D-4D0D-81A8-8ED8E3EDA1A3}"/>
              </a:ext>
            </a:extLst>
          </p:cNvPr>
          <p:cNvPicPr>
            <a:picLocks noChangeAspect="1"/>
          </p:cNvPicPr>
          <p:nvPr/>
        </p:nvPicPr>
        <p:blipFill>
          <a:blip r:embed="rId5"/>
          <a:stretch>
            <a:fillRect/>
          </a:stretch>
        </p:blipFill>
        <p:spPr>
          <a:xfrm>
            <a:off x="6922439" y="3579664"/>
            <a:ext cx="4826066" cy="32447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87568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26676" y="2576086"/>
            <a:ext cx="5034455" cy="1664839"/>
          </a:xfrm>
        </p:spPr>
        <p:txBody>
          <a:bodyPr>
            <a:normAutofit/>
          </a:bodyPr>
          <a:lstStyle/>
          <a:p>
            <a:pPr marL="45720" indent="0" algn="ctr">
              <a:buNone/>
            </a:pPr>
            <a:r>
              <a:rPr lang="en-GB" sz="4800" dirty="0" smtClean="0"/>
              <a:t>Why do children sit SATs tests?</a:t>
            </a:r>
            <a:endParaRPr lang="en-GB" sz="4800" dirty="0"/>
          </a:p>
        </p:txBody>
      </p:sp>
      <p:cxnSp>
        <p:nvCxnSpPr>
          <p:cNvPr id="5" name="Straight Arrow Connector 4"/>
          <p:cNvCxnSpPr/>
          <p:nvPr/>
        </p:nvCxnSpPr>
        <p:spPr>
          <a:xfrm flipH="1">
            <a:off x="2293883" y="3200400"/>
            <a:ext cx="1308537" cy="7567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Content Placeholder 2"/>
          <p:cNvSpPr txBox="1">
            <a:spLocks/>
          </p:cNvSpPr>
          <p:nvPr/>
        </p:nvSpPr>
        <p:spPr>
          <a:xfrm>
            <a:off x="85870" y="4154212"/>
            <a:ext cx="4256693" cy="1664839"/>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GB" sz="4000" dirty="0" smtClean="0"/>
              <a:t>“It was the best week of Year 6!”</a:t>
            </a:r>
            <a:endParaRPr lang="en-GB" sz="4000" dirty="0"/>
          </a:p>
        </p:txBody>
      </p:sp>
      <p:sp>
        <p:nvSpPr>
          <p:cNvPr id="7" name="Content Placeholder 2"/>
          <p:cNvSpPr txBox="1">
            <a:spLocks/>
          </p:cNvSpPr>
          <p:nvPr/>
        </p:nvSpPr>
        <p:spPr>
          <a:xfrm>
            <a:off x="8552793" y="25681"/>
            <a:ext cx="3707525" cy="3174719"/>
          </a:xfrm>
          <a:prstGeom prst="rect">
            <a:avLst/>
          </a:prstGeom>
        </p:spPr>
        <p:txBody>
          <a:bodyPr vert="horz" lIns="91440" tIns="45720" rIns="91440" bIns="45720" rtlCol="0">
            <a:normAutofit fontScale="92500" lnSpcReduction="10000"/>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GB" sz="4000" dirty="0" smtClean="0"/>
              <a:t>To measure effectiveness of the school in comparison to local and national data</a:t>
            </a:r>
            <a:endParaRPr lang="en-GB" sz="4000" dirty="0"/>
          </a:p>
        </p:txBody>
      </p:sp>
      <p:sp>
        <p:nvSpPr>
          <p:cNvPr id="8" name="Content Placeholder 2"/>
          <p:cNvSpPr txBox="1">
            <a:spLocks/>
          </p:cNvSpPr>
          <p:nvPr/>
        </p:nvSpPr>
        <p:spPr>
          <a:xfrm>
            <a:off x="8552792" y="4069080"/>
            <a:ext cx="3707525" cy="1664839"/>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GB" sz="4000" dirty="0" smtClean="0"/>
              <a:t>To inform parents</a:t>
            </a:r>
            <a:endParaRPr lang="en-GB" sz="4000" dirty="0"/>
          </a:p>
        </p:txBody>
      </p:sp>
      <p:sp>
        <p:nvSpPr>
          <p:cNvPr id="9" name="Content Placeholder 2"/>
          <p:cNvSpPr txBox="1">
            <a:spLocks/>
          </p:cNvSpPr>
          <p:nvPr/>
        </p:nvSpPr>
        <p:spPr>
          <a:xfrm>
            <a:off x="-136636" y="52026"/>
            <a:ext cx="5880539" cy="1664839"/>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GB" sz="4000" dirty="0" smtClean="0"/>
              <a:t>To measure the child’s progress and attainment</a:t>
            </a:r>
            <a:endParaRPr lang="en-GB" sz="4000" dirty="0"/>
          </a:p>
        </p:txBody>
      </p:sp>
      <p:sp>
        <p:nvSpPr>
          <p:cNvPr id="10" name="Content Placeholder 2"/>
          <p:cNvSpPr txBox="1">
            <a:spLocks/>
          </p:cNvSpPr>
          <p:nvPr/>
        </p:nvSpPr>
        <p:spPr>
          <a:xfrm>
            <a:off x="4302323" y="5440679"/>
            <a:ext cx="3707525" cy="1664839"/>
          </a:xfrm>
          <a:prstGeom prst="rect">
            <a:avLst/>
          </a:prstGeom>
        </p:spPr>
        <p:txBody>
          <a:bodyPr vert="horz" lIns="91440" tIns="45720" rIns="91440" bIns="45720" rtlCol="0">
            <a:norm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45720" indent="0" algn="ctr">
              <a:buFont typeface="Georgia" pitchFamily="18" charset="0"/>
              <a:buNone/>
            </a:pPr>
            <a:r>
              <a:rPr lang="en-GB" sz="4000" dirty="0" smtClean="0"/>
              <a:t>Secondary school data</a:t>
            </a:r>
            <a:endParaRPr lang="en-GB" sz="4000" dirty="0"/>
          </a:p>
        </p:txBody>
      </p:sp>
      <p:cxnSp>
        <p:nvCxnSpPr>
          <p:cNvPr id="11" name="Straight Arrow Connector 10"/>
          <p:cNvCxnSpPr/>
          <p:nvPr/>
        </p:nvCxnSpPr>
        <p:spPr>
          <a:xfrm flipH="1" flipV="1">
            <a:off x="2948151" y="1332714"/>
            <a:ext cx="1481959" cy="11897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flipV="1">
            <a:off x="7199448" y="1332714"/>
            <a:ext cx="1353344" cy="121657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a:off x="7646276" y="3485234"/>
            <a:ext cx="1434662" cy="92595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5780690" y="4069080"/>
            <a:ext cx="0" cy="154344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9020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48" y="252248"/>
            <a:ext cx="8911687" cy="771553"/>
          </a:xfrm>
        </p:spPr>
        <p:txBody>
          <a:bodyPr/>
          <a:lstStyle/>
          <a:p>
            <a:pPr marL="0" indent="0">
              <a:buNone/>
            </a:pPr>
            <a:r>
              <a:rPr lang="en-GB" dirty="0" smtClean="0"/>
              <a:t>How well did my child do?</a:t>
            </a:r>
            <a:endParaRPr lang="en-GB" dirty="0"/>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839223304"/>
              </p:ext>
            </p:extLst>
          </p:nvPr>
        </p:nvGraphicFramePr>
        <p:xfrm>
          <a:off x="2101515" y="1395662"/>
          <a:ext cx="9577137" cy="5245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17595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91965" y="267878"/>
            <a:ext cx="11955518" cy="64126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r>
              <a:rPr lang="en-GB" b="0" dirty="0" smtClean="0"/>
              <a:t>Scaled Score</a:t>
            </a:r>
            <a:endParaRPr lang="en-GB" b="0" dirty="0"/>
          </a:p>
        </p:txBody>
      </p:sp>
      <p:sp>
        <p:nvSpPr>
          <p:cNvPr id="6" name="TextBox 5"/>
          <p:cNvSpPr txBox="1"/>
          <p:nvPr/>
        </p:nvSpPr>
        <p:spPr>
          <a:xfrm>
            <a:off x="4855780" y="1350612"/>
            <a:ext cx="3279227" cy="1200329"/>
          </a:xfrm>
          <a:prstGeom prst="rect">
            <a:avLst/>
          </a:prstGeom>
          <a:noFill/>
        </p:spPr>
        <p:txBody>
          <a:bodyPr wrap="square" rtlCol="0">
            <a:spAutoFit/>
          </a:bodyPr>
          <a:lstStyle/>
          <a:p>
            <a:pPr algn="ctr"/>
            <a:r>
              <a:rPr lang="en-GB" dirty="0" smtClean="0"/>
              <a:t>Child B</a:t>
            </a:r>
          </a:p>
          <a:p>
            <a:pPr algn="ctr"/>
            <a:r>
              <a:rPr lang="en-GB" dirty="0" smtClean="0"/>
              <a:t>Raw score 26/50</a:t>
            </a:r>
          </a:p>
          <a:p>
            <a:pPr algn="ctr"/>
            <a:r>
              <a:rPr lang="en-GB" dirty="0" smtClean="0"/>
              <a:t>Standardised score of 100</a:t>
            </a:r>
          </a:p>
          <a:p>
            <a:pPr algn="ctr"/>
            <a:r>
              <a:rPr lang="en-GB" dirty="0" smtClean="0"/>
              <a:t>Met the expected standard</a:t>
            </a:r>
            <a:endParaRPr lang="en-GB" dirty="0"/>
          </a:p>
        </p:txBody>
      </p:sp>
      <p:sp>
        <p:nvSpPr>
          <p:cNvPr id="8" name="TextBox 7"/>
          <p:cNvSpPr txBox="1"/>
          <p:nvPr/>
        </p:nvSpPr>
        <p:spPr>
          <a:xfrm>
            <a:off x="420414" y="1350612"/>
            <a:ext cx="3673366" cy="1477328"/>
          </a:xfrm>
          <a:prstGeom prst="rect">
            <a:avLst/>
          </a:prstGeom>
          <a:noFill/>
        </p:spPr>
        <p:txBody>
          <a:bodyPr wrap="square" rtlCol="0">
            <a:spAutoFit/>
          </a:bodyPr>
          <a:lstStyle/>
          <a:p>
            <a:pPr algn="ctr"/>
            <a:r>
              <a:rPr lang="en-GB" u="sng" dirty="0" smtClean="0"/>
              <a:t>Child A</a:t>
            </a:r>
          </a:p>
          <a:p>
            <a:pPr algn="ctr"/>
            <a:r>
              <a:rPr lang="en-GB" dirty="0" smtClean="0"/>
              <a:t>Raw score 17/50</a:t>
            </a:r>
          </a:p>
          <a:p>
            <a:pPr algn="ctr"/>
            <a:r>
              <a:rPr lang="en-GB" dirty="0" smtClean="0"/>
              <a:t>Standardised score of 93</a:t>
            </a:r>
          </a:p>
          <a:p>
            <a:pPr algn="ctr"/>
            <a:r>
              <a:rPr lang="en-GB" dirty="0" smtClean="0"/>
              <a:t>Has not yet met the expected standard</a:t>
            </a:r>
            <a:endParaRPr lang="en-GB" dirty="0"/>
          </a:p>
        </p:txBody>
      </p:sp>
      <p:sp>
        <p:nvSpPr>
          <p:cNvPr id="9" name="TextBox 8"/>
          <p:cNvSpPr txBox="1"/>
          <p:nvPr/>
        </p:nvSpPr>
        <p:spPr>
          <a:xfrm>
            <a:off x="8360573" y="1141524"/>
            <a:ext cx="3673366" cy="1477328"/>
          </a:xfrm>
          <a:prstGeom prst="rect">
            <a:avLst/>
          </a:prstGeom>
          <a:noFill/>
        </p:spPr>
        <p:txBody>
          <a:bodyPr wrap="square" rtlCol="0">
            <a:spAutoFit/>
          </a:bodyPr>
          <a:lstStyle/>
          <a:p>
            <a:pPr algn="ctr"/>
            <a:r>
              <a:rPr lang="en-GB" dirty="0" smtClean="0"/>
              <a:t>Child C</a:t>
            </a:r>
          </a:p>
          <a:p>
            <a:pPr algn="ctr"/>
            <a:r>
              <a:rPr lang="en-GB" dirty="0" smtClean="0"/>
              <a:t>Raw score 42/50</a:t>
            </a:r>
          </a:p>
          <a:p>
            <a:pPr algn="ctr"/>
            <a:r>
              <a:rPr lang="en-GB" dirty="0" smtClean="0"/>
              <a:t>Standardised score of 114</a:t>
            </a:r>
          </a:p>
          <a:p>
            <a:pPr algn="ctr"/>
            <a:r>
              <a:rPr lang="en-GB" dirty="0" smtClean="0"/>
              <a:t>110 or over is classed as </a:t>
            </a:r>
          </a:p>
          <a:p>
            <a:pPr algn="ctr"/>
            <a:r>
              <a:rPr lang="en-GB" dirty="0" smtClean="0"/>
              <a:t>‘Greater Depth’</a:t>
            </a:r>
          </a:p>
        </p:txBody>
      </p:sp>
      <p:cxnSp>
        <p:nvCxnSpPr>
          <p:cNvPr id="11" name="Straight Arrow Connector 10"/>
          <p:cNvCxnSpPr/>
          <p:nvPr/>
        </p:nvCxnSpPr>
        <p:spPr>
          <a:xfrm>
            <a:off x="3083471" y="2606716"/>
            <a:ext cx="582012" cy="8577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921264" y="2560793"/>
            <a:ext cx="2" cy="8842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0155622" y="2560793"/>
            <a:ext cx="249619" cy="114410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8422" y="5331193"/>
            <a:ext cx="11955517" cy="1446550"/>
          </a:xfrm>
          <a:prstGeom prst="rect">
            <a:avLst/>
          </a:prstGeom>
          <a:noFill/>
        </p:spPr>
        <p:txBody>
          <a:bodyPr wrap="square" rtlCol="0">
            <a:spAutoFit/>
          </a:bodyPr>
          <a:lstStyle/>
          <a:p>
            <a:r>
              <a:rPr lang="en-GB" dirty="0" smtClean="0"/>
              <a:t>Meeting the expected standard indicates that the child is in a good academic position to access the KS3 curriculum as their KS2 curriculum knowledge and understanding is at a good standard. </a:t>
            </a:r>
          </a:p>
          <a:p>
            <a:endParaRPr lang="en-GB" sz="1600" dirty="0" smtClean="0"/>
          </a:p>
          <a:p>
            <a:r>
              <a:rPr lang="en-GB" dirty="0" smtClean="0"/>
              <a:t>Of course, some children will not meet the expected standard so we will endeavour to get them as close to this as possible as we will focus on their progress.</a:t>
            </a:r>
            <a:endParaRPr lang="en-GB" dirty="0"/>
          </a:p>
        </p:txBody>
      </p:sp>
      <p:pic>
        <p:nvPicPr>
          <p:cNvPr id="7" name="Picture 6" descr="Screen Clipping"/>
          <p:cNvPicPr>
            <a:picLocks noChangeAspect="1"/>
          </p:cNvPicPr>
          <p:nvPr/>
        </p:nvPicPr>
        <p:blipFill rotWithShape="1">
          <a:blip r:embed="rId3">
            <a:extLst>
              <a:ext uri="{28A0092B-C50C-407E-A947-70E740481C1C}">
                <a14:useLocalDpi xmlns:a14="http://schemas.microsoft.com/office/drawing/2010/main" val="0"/>
              </a:ext>
            </a:extLst>
          </a:blip>
          <a:srcRect t="54663" b="943"/>
          <a:stretch/>
        </p:blipFill>
        <p:spPr>
          <a:xfrm>
            <a:off x="172088" y="3566113"/>
            <a:ext cx="11544760" cy="1644049"/>
          </a:xfrm>
          <a:prstGeom prst="rect">
            <a:avLst/>
          </a:prstGeom>
        </p:spPr>
      </p:pic>
    </p:spTree>
    <p:extLst>
      <p:ext uri="{BB962C8B-B14F-4D97-AF65-F5344CB8AC3E}">
        <p14:creationId xmlns:p14="http://schemas.microsoft.com/office/powerpoint/2010/main" val="2805413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93" y="303088"/>
            <a:ext cx="8683348" cy="1143000"/>
          </a:xfrm>
        </p:spPr>
        <p:txBody>
          <a:bodyPr/>
          <a:lstStyle/>
          <a:p>
            <a:pPr marL="0" indent="0" algn="l">
              <a:buNone/>
            </a:pPr>
            <a:r>
              <a:rPr lang="en-GB" u="sng" dirty="0" smtClean="0"/>
              <a:t>End of Year </a:t>
            </a:r>
            <a:r>
              <a:rPr lang="en-GB" u="sng" dirty="0"/>
              <a:t>R</a:t>
            </a:r>
            <a:r>
              <a:rPr lang="en-GB" u="sng" dirty="0" smtClean="0"/>
              <a:t>eport</a:t>
            </a:r>
            <a:endParaRPr lang="en-GB" u="sng" dirty="0"/>
          </a:p>
        </p:txBody>
      </p:sp>
      <p:pic>
        <p:nvPicPr>
          <p:cNvPr id="6" name="Content Placeholder 5"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488141" y="1692918"/>
            <a:ext cx="11010128" cy="3382002"/>
          </a:xfrm>
        </p:spPr>
      </p:pic>
    </p:spTree>
    <p:extLst>
      <p:ext uri="{BB962C8B-B14F-4D97-AF65-F5344CB8AC3E}">
        <p14:creationId xmlns:p14="http://schemas.microsoft.com/office/powerpoint/2010/main" val="1421050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693" y="303088"/>
            <a:ext cx="8683348" cy="1143000"/>
          </a:xfrm>
        </p:spPr>
        <p:txBody>
          <a:bodyPr/>
          <a:lstStyle/>
          <a:p>
            <a:pPr marL="0" indent="0" algn="l">
              <a:buNone/>
            </a:pPr>
            <a:r>
              <a:rPr lang="en-GB" u="sng" dirty="0" smtClean="0"/>
              <a:t>End of Year </a:t>
            </a:r>
            <a:r>
              <a:rPr lang="en-GB" u="sng" dirty="0"/>
              <a:t>R</a:t>
            </a:r>
            <a:r>
              <a:rPr lang="en-GB" u="sng" dirty="0" smtClean="0"/>
              <a:t>eport</a:t>
            </a:r>
            <a:endParaRPr lang="en-GB" u="sng" dirty="0"/>
          </a:p>
        </p:txBody>
      </p:sp>
      <p:pic>
        <p:nvPicPr>
          <p:cNvPr id="7" name="Content Placeholder 6" descr="Screen Clipping"/>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383341" y="2055837"/>
            <a:ext cx="11671626" cy="3034323"/>
          </a:xfrm>
        </p:spPr>
      </p:pic>
    </p:spTree>
    <p:extLst>
      <p:ext uri="{BB962C8B-B14F-4D97-AF65-F5344CB8AC3E}">
        <p14:creationId xmlns:p14="http://schemas.microsoft.com/office/powerpoint/2010/main" val="19642397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200842" y="357447"/>
            <a:ext cx="11340662" cy="6500553"/>
          </a:xfrm>
        </p:spPr>
        <p:txBody>
          <a:bodyPr>
            <a:normAutofit fontScale="40000" lnSpcReduction="20000"/>
          </a:bodyPr>
          <a:lstStyle/>
          <a:p>
            <a:pPr marL="45720" indent="0">
              <a:buNone/>
            </a:pPr>
            <a:r>
              <a:rPr lang="en-GB" sz="4000" b="1" u="sng" dirty="0" smtClean="0"/>
              <a:t>Home support to prepare for SATs</a:t>
            </a:r>
          </a:p>
          <a:p>
            <a:pPr marL="45720" indent="0">
              <a:buNone/>
            </a:pPr>
            <a:endParaRPr lang="en-GB" sz="5100" b="1" dirty="0" smtClean="0">
              <a:latin typeface="Comic Sans MS" panose="030F0702030302020204" pitchFamily="66" charset="0"/>
            </a:endParaRPr>
          </a:p>
          <a:p>
            <a:pPr>
              <a:buFontTx/>
              <a:buChar char="-"/>
            </a:pPr>
            <a:r>
              <a:rPr lang="en-US" sz="5100" dirty="0" smtClean="0">
                <a:latin typeface="Comic Sans MS" panose="030F0702030302020204" pitchFamily="66" charset="0"/>
                <a:cs typeface="Arial" panose="020B0604020202020204" pitchFamily="34" charset="0"/>
              </a:rPr>
              <a:t>Encourage them! A positive attitude goes a long way!</a:t>
            </a:r>
            <a:endParaRPr lang="en-US" sz="5100" dirty="0">
              <a:latin typeface="Comic Sans MS" panose="030F0702030302020204" pitchFamily="66" charset="0"/>
              <a:cs typeface="Arial" panose="020B0604020202020204" pitchFamily="34" charset="0"/>
            </a:endParaRPr>
          </a:p>
          <a:p>
            <a:pPr>
              <a:buFontTx/>
              <a:buChar char="-"/>
            </a:pPr>
            <a:r>
              <a:rPr lang="en-US" sz="5100" dirty="0" smtClean="0">
                <a:latin typeface="Comic Sans MS" panose="030F0702030302020204" pitchFamily="66" charset="0"/>
                <a:cs typeface="Arial" panose="020B0604020202020204" pitchFamily="34" charset="0"/>
              </a:rPr>
              <a:t>Try </a:t>
            </a:r>
            <a:r>
              <a:rPr lang="en-US" sz="5100" dirty="0">
                <a:latin typeface="Comic Sans MS" panose="030F0702030302020204" pitchFamily="66" charset="0"/>
                <a:cs typeface="Arial" panose="020B0604020202020204" pitchFamily="34" charset="0"/>
              </a:rPr>
              <a:t>to provide a quiet corner of the house for homework and study, that’s as free from distractions as </a:t>
            </a:r>
            <a:r>
              <a:rPr lang="en-US" sz="5100" dirty="0" smtClean="0">
                <a:latin typeface="Comic Sans MS" panose="030F0702030302020204" pitchFamily="66" charset="0"/>
                <a:cs typeface="Arial" panose="020B0604020202020204" pitchFamily="34" charset="0"/>
              </a:rPr>
              <a:t>possible</a:t>
            </a:r>
            <a:endParaRPr lang="en-US" sz="5100" dirty="0">
              <a:latin typeface="Comic Sans MS" panose="030F0702030302020204" pitchFamily="66" charset="0"/>
              <a:cs typeface="Arial" panose="020B0604020202020204" pitchFamily="34" charset="0"/>
            </a:endParaRPr>
          </a:p>
          <a:p>
            <a:pPr>
              <a:buFontTx/>
              <a:buChar char="-"/>
            </a:pPr>
            <a:r>
              <a:rPr lang="en-US" sz="5100" dirty="0" smtClean="0">
                <a:latin typeface="Comic Sans MS" panose="030F0702030302020204" pitchFamily="66" charset="0"/>
                <a:cs typeface="Arial" panose="020B0604020202020204" pitchFamily="34" charset="0"/>
              </a:rPr>
              <a:t>Encourage </a:t>
            </a:r>
            <a:r>
              <a:rPr lang="en-US" sz="5100" dirty="0">
                <a:latin typeface="Comic Sans MS" panose="030F0702030302020204" pitchFamily="66" charset="0"/>
                <a:cs typeface="Arial" panose="020B0604020202020204" pitchFamily="34" charset="0"/>
              </a:rPr>
              <a:t>your child to talk to </a:t>
            </a:r>
            <a:r>
              <a:rPr lang="en-US" sz="5100" dirty="0" smtClean="0">
                <a:latin typeface="Comic Sans MS" panose="030F0702030302020204" pitchFamily="66" charset="0"/>
                <a:cs typeface="Arial" panose="020B0604020202020204" pitchFamily="34" charset="0"/>
              </a:rPr>
              <a:t>us if </a:t>
            </a:r>
            <a:r>
              <a:rPr lang="en-US" sz="5100" dirty="0">
                <a:latin typeface="Comic Sans MS" panose="030F0702030302020204" pitchFamily="66" charset="0"/>
                <a:cs typeface="Arial" panose="020B0604020202020204" pitchFamily="34" charset="0"/>
              </a:rPr>
              <a:t>they express persisting anxieties about SATs. Remember that a small amount of anxiety is normal and not harmful; </a:t>
            </a:r>
          </a:p>
          <a:p>
            <a:pPr>
              <a:buFontTx/>
              <a:buChar char="-"/>
            </a:pPr>
            <a:r>
              <a:rPr lang="en-GB" sz="5100" dirty="0" smtClean="0">
                <a:latin typeface="Comic Sans MS" panose="030F0702030302020204" pitchFamily="66" charset="0"/>
              </a:rPr>
              <a:t>Listen to them read (with effective questioning!)</a:t>
            </a:r>
          </a:p>
          <a:p>
            <a:pPr>
              <a:buFontTx/>
              <a:buChar char="-"/>
            </a:pPr>
            <a:r>
              <a:rPr lang="en-GB" sz="5100" dirty="0" smtClean="0">
                <a:latin typeface="Comic Sans MS" panose="030F0702030302020204" pitchFamily="66" charset="0"/>
              </a:rPr>
              <a:t>Support them with homework</a:t>
            </a:r>
          </a:p>
          <a:p>
            <a:pPr>
              <a:buFontTx/>
              <a:buChar char="-"/>
            </a:pPr>
            <a:r>
              <a:rPr lang="en-GB" sz="5100" dirty="0" smtClean="0">
                <a:latin typeface="Comic Sans MS" panose="030F0702030302020204" pitchFamily="66" charset="0"/>
              </a:rPr>
              <a:t>Avoid </a:t>
            </a:r>
            <a:r>
              <a:rPr lang="en-GB" sz="5100" dirty="0">
                <a:latin typeface="Comic Sans MS" panose="030F0702030302020204" pitchFamily="66" charset="0"/>
              </a:rPr>
              <a:t>using past papers – there are plenty of inexpensive or free SATs practice materials for parents available</a:t>
            </a:r>
            <a:r>
              <a:rPr lang="en-GB" sz="5100" dirty="0" smtClean="0">
                <a:latin typeface="Comic Sans MS" panose="030F0702030302020204" pitchFamily="66" charset="0"/>
              </a:rPr>
              <a:t>.</a:t>
            </a:r>
          </a:p>
          <a:p>
            <a:pPr>
              <a:buFontTx/>
              <a:buChar char="-"/>
            </a:pPr>
            <a:r>
              <a:rPr lang="en-GB" sz="5100" dirty="0" smtClean="0">
                <a:latin typeface="Comic Sans MS" panose="030F0702030302020204" pitchFamily="66" charset="0"/>
              </a:rPr>
              <a:t>Direct them to useful websites (</a:t>
            </a:r>
            <a:r>
              <a:rPr lang="en-GB" sz="5100" dirty="0" err="1" smtClean="0">
                <a:latin typeface="Comic Sans MS" panose="030F0702030302020204" pitchFamily="66" charset="0"/>
              </a:rPr>
              <a:t>Rockstars</a:t>
            </a:r>
            <a:r>
              <a:rPr lang="en-GB" sz="5100" dirty="0" smtClean="0">
                <a:latin typeface="Comic Sans MS" panose="030F0702030302020204" pitchFamily="66" charset="0"/>
              </a:rPr>
              <a:t>/BBC </a:t>
            </a:r>
            <a:r>
              <a:rPr lang="en-GB" sz="5100" dirty="0" err="1" smtClean="0">
                <a:latin typeface="Comic Sans MS" panose="030F0702030302020204" pitchFamily="66" charset="0"/>
              </a:rPr>
              <a:t>bitesize</a:t>
            </a:r>
            <a:r>
              <a:rPr lang="en-GB" sz="5100" dirty="0" smtClean="0">
                <a:latin typeface="Comic Sans MS" panose="030F0702030302020204" pitchFamily="66" charset="0"/>
              </a:rPr>
              <a:t>)</a:t>
            </a:r>
          </a:p>
          <a:p>
            <a:pPr>
              <a:buFontTx/>
              <a:buChar char="-"/>
            </a:pPr>
            <a:r>
              <a:rPr lang="en-GB" sz="5100" dirty="0">
                <a:latin typeface="Comic Sans MS" panose="030F0702030302020204" pitchFamily="66" charset="0"/>
              </a:rPr>
              <a:t>Bring learning into everyday life </a:t>
            </a:r>
            <a:r>
              <a:rPr lang="en-GB" sz="5100" dirty="0" smtClean="0">
                <a:latin typeface="Comic Sans MS" panose="030F0702030302020204" pitchFamily="66" charset="0"/>
              </a:rPr>
              <a:t>- practise </a:t>
            </a:r>
            <a:r>
              <a:rPr lang="en-GB" sz="5100" dirty="0">
                <a:latin typeface="Comic Sans MS" panose="030F0702030302020204" pitchFamily="66" charset="0"/>
              </a:rPr>
              <a:t>key skills like times tables and </a:t>
            </a:r>
            <a:r>
              <a:rPr lang="en-GB" sz="5100" dirty="0" smtClean="0">
                <a:latin typeface="Comic Sans MS" panose="030F0702030302020204" pitchFamily="66" charset="0"/>
              </a:rPr>
              <a:t>practise </a:t>
            </a:r>
            <a:r>
              <a:rPr lang="en-GB" sz="5100" dirty="0">
                <a:latin typeface="Comic Sans MS" panose="030F0702030302020204" pitchFamily="66" charset="0"/>
              </a:rPr>
              <a:t>mental maths in real world </a:t>
            </a:r>
            <a:r>
              <a:rPr lang="en-GB" sz="5100" dirty="0" smtClean="0">
                <a:latin typeface="Comic Sans MS" panose="030F0702030302020204" pitchFamily="66" charset="0"/>
              </a:rPr>
              <a:t>scenarios (shopping/cooking)</a:t>
            </a:r>
          </a:p>
          <a:p>
            <a:pPr>
              <a:buFontTx/>
              <a:buChar char="-"/>
            </a:pPr>
            <a:r>
              <a:rPr lang="en-GB" sz="5100" dirty="0" smtClean="0">
                <a:latin typeface="Comic Sans MS" panose="030F0702030302020204" pitchFamily="66" charset="0"/>
              </a:rPr>
              <a:t>Help them to become resilient learners</a:t>
            </a:r>
          </a:p>
          <a:p>
            <a:pPr>
              <a:buFontTx/>
              <a:buChar char="-"/>
            </a:pPr>
            <a:r>
              <a:rPr lang="en-US" sz="5100" dirty="0" smtClean="0">
                <a:latin typeface="Comic Sans MS" panose="030F0702030302020204" pitchFamily="66" charset="0"/>
                <a:cs typeface="Arial" panose="020B0604020202020204" pitchFamily="34" charset="0"/>
              </a:rPr>
              <a:t>Plan </a:t>
            </a:r>
            <a:r>
              <a:rPr lang="en-US" sz="5100" dirty="0">
                <a:latin typeface="Comic Sans MS" panose="030F0702030302020204" pitchFamily="66" charset="0"/>
                <a:cs typeface="Arial" panose="020B0604020202020204" pitchFamily="34" charset="0"/>
              </a:rPr>
              <a:t>something </a:t>
            </a:r>
            <a:r>
              <a:rPr lang="en-US" sz="5100" dirty="0" smtClean="0">
                <a:latin typeface="Comic Sans MS" panose="030F0702030302020204" pitchFamily="66" charset="0"/>
                <a:cs typeface="Arial" panose="020B0604020202020204" pitchFamily="34" charset="0"/>
              </a:rPr>
              <a:t>restful </a:t>
            </a:r>
            <a:r>
              <a:rPr lang="en-US" sz="5100" dirty="0">
                <a:latin typeface="Comic Sans MS" panose="030F0702030302020204" pitchFamily="66" charset="0"/>
                <a:cs typeface="Arial" panose="020B0604020202020204" pitchFamily="34" charset="0"/>
              </a:rPr>
              <a:t>for the weekends before and </a:t>
            </a:r>
            <a:r>
              <a:rPr lang="en-US" sz="5100" dirty="0" smtClean="0">
                <a:latin typeface="Comic Sans MS" panose="030F0702030302020204" pitchFamily="66" charset="0"/>
                <a:cs typeface="Arial" panose="020B0604020202020204" pitchFamily="34" charset="0"/>
              </a:rPr>
              <a:t>something fun for the weekend after </a:t>
            </a:r>
            <a:r>
              <a:rPr lang="en-US" sz="5100" dirty="0">
                <a:latin typeface="Comic Sans MS" panose="030F0702030302020204" pitchFamily="66" charset="0"/>
                <a:cs typeface="Arial" panose="020B0604020202020204" pitchFamily="34" charset="0"/>
              </a:rPr>
              <a:t>SATs – this will help your child start the week well and also give them something to look forward to; </a:t>
            </a:r>
          </a:p>
          <a:p>
            <a:pPr>
              <a:buFontTx/>
              <a:buChar char="-"/>
            </a:pPr>
            <a:r>
              <a:rPr lang="en-US" sz="5100" dirty="0" smtClean="0">
                <a:latin typeface="Comic Sans MS" panose="030F0702030302020204" pitchFamily="66" charset="0"/>
                <a:cs typeface="Arial" panose="020B0604020202020204" pitchFamily="34" charset="0"/>
              </a:rPr>
              <a:t>Ensure </a:t>
            </a:r>
            <a:r>
              <a:rPr lang="en-US" sz="5100" dirty="0">
                <a:latin typeface="Comic Sans MS" panose="030F0702030302020204" pitchFamily="66" charset="0"/>
                <a:cs typeface="Arial" panose="020B0604020202020204" pitchFamily="34" charset="0"/>
              </a:rPr>
              <a:t>your child </a:t>
            </a:r>
            <a:r>
              <a:rPr lang="en-US" sz="5100" dirty="0" smtClean="0">
                <a:latin typeface="Comic Sans MS" panose="030F0702030302020204" pitchFamily="66" charset="0"/>
                <a:cs typeface="Arial" panose="020B0604020202020204" pitchFamily="34" charset="0"/>
              </a:rPr>
              <a:t>has breakfast before school and brings in a snack and water bottle and ensure that they are </a:t>
            </a:r>
            <a:r>
              <a:rPr lang="en-US" sz="5100" dirty="0">
                <a:latin typeface="Comic Sans MS" panose="030F0702030302020204" pitchFamily="66" charset="0"/>
                <a:cs typeface="Arial" panose="020B0604020202020204" pitchFamily="34" charset="0"/>
              </a:rPr>
              <a:t>getting a suitable amount of sleep</a:t>
            </a:r>
            <a:r>
              <a:rPr lang="en-US" sz="5100" dirty="0" smtClean="0">
                <a:latin typeface="Comic Sans MS" panose="030F0702030302020204" pitchFamily="66" charset="0"/>
                <a:cs typeface="Arial" panose="020B0604020202020204" pitchFamily="34" charset="0"/>
              </a:rPr>
              <a:t>.</a:t>
            </a:r>
            <a:endParaRPr lang="en-GB" sz="5100" dirty="0">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3532753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47870" y="787503"/>
            <a:ext cx="10767526" cy="5637749"/>
          </a:xfrm>
        </p:spPr>
        <p:txBody>
          <a:bodyPr>
            <a:normAutofit/>
          </a:bodyPr>
          <a:lstStyle/>
          <a:p>
            <a:pPr marL="45720" indent="0" algn="ctr">
              <a:buNone/>
            </a:pPr>
            <a:r>
              <a:rPr lang="en-GB" sz="4400" dirty="0" smtClean="0"/>
              <a:t>We want these exams to be as relaxed and as stress-free as possible! Emphasis will be on effort and progress rather than attainment </a:t>
            </a:r>
            <a:r>
              <a:rPr lang="en-GB" sz="4400" dirty="0" smtClean="0">
                <a:sym typeface="Wingdings" pitchFamily="2" charset="2"/>
              </a:rPr>
              <a:t> </a:t>
            </a:r>
          </a:p>
          <a:p>
            <a:pPr marL="45720" indent="0" algn="ctr">
              <a:buNone/>
            </a:pPr>
            <a:endParaRPr lang="en-GB" sz="4400" dirty="0">
              <a:sym typeface="Wingdings" pitchFamily="2" charset="2"/>
            </a:endParaRPr>
          </a:p>
          <a:p>
            <a:pPr marL="45720" indent="0" algn="ctr">
              <a:buNone/>
            </a:pPr>
            <a:r>
              <a:rPr lang="en-GB" sz="4400" dirty="0" smtClean="0">
                <a:sym typeface="Wingdings" pitchFamily="2" charset="2"/>
              </a:rPr>
              <a:t>Any questions?</a:t>
            </a:r>
            <a:endParaRPr lang="en-GB" sz="4400" dirty="0" smtClean="0"/>
          </a:p>
        </p:txBody>
      </p:sp>
    </p:spTree>
    <p:extLst>
      <p:ext uri="{BB962C8B-B14F-4D97-AF65-F5344CB8AC3E}">
        <p14:creationId xmlns:p14="http://schemas.microsoft.com/office/powerpoint/2010/main" val="955542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 y="1494404"/>
            <a:ext cx="11435306" cy="5363595"/>
          </a:xfrm>
          <a:noFill/>
          <a:ln>
            <a:noFill/>
          </a:ln>
        </p:spPr>
        <p:style>
          <a:lnRef idx="2">
            <a:schemeClr val="dk1"/>
          </a:lnRef>
          <a:fillRef idx="1">
            <a:schemeClr val="lt1"/>
          </a:fillRef>
          <a:effectRef idx="0">
            <a:schemeClr val="dk1"/>
          </a:effectRef>
          <a:fontRef idx="minor">
            <a:schemeClr val="dk1"/>
          </a:fontRef>
        </p:style>
        <p:txBody>
          <a:bodyPr/>
          <a:lstStyle/>
          <a:p>
            <a:pPr marL="0" indent="0" algn="l">
              <a:buNone/>
            </a:pPr>
            <a:r>
              <a:rPr lang="en-GB" sz="2800" b="0" dirty="0" smtClean="0">
                <a:ln w="12700">
                  <a:noFill/>
                  <a:prstDash val="solid"/>
                </a:ln>
                <a:solidFill>
                  <a:schemeClr val="tx1"/>
                </a:solidFill>
                <a:effectLst/>
              </a:rPr>
              <a:t>- Their education throughout the whole of school</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Revising &amp; consolidating the curriculum in Year 6</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Re-visiting learning often (Early Morning Work, Flashback Maths)</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SATs style homework tasks – CGP books</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Practice papers (formal and informal)</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a:t>
            </a:r>
            <a:r>
              <a:rPr lang="en-GB" sz="2800" b="0" dirty="0">
                <a:ln w="12700">
                  <a:noFill/>
                  <a:prstDash val="solid"/>
                </a:ln>
                <a:solidFill>
                  <a:schemeClr val="tx1"/>
                </a:solidFill>
                <a:effectLst/>
              </a:rPr>
              <a:t>Keeping track of progress to inform parents and to adapt our teaching </a:t>
            </a:r>
            <a:r>
              <a:rPr lang="en-GB" sz="2800" b="0" dirty="0" smtClean="0">
                <a:ln w="12700">
                  <a:noFill/>
                  <a:prstDash val="solid"/>
                </a:ln>
                <a:solidFill>
                  <a:schemeClr val="tx1"/>
                </a:solidFill>
                <a:effectLst/>
              </a:rPr>
              <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Interventions</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Official </a:t>
            </a:r>
            <a:r>
              <a:rPr lang="en-GB" sz="2800" b="0" dirty="0">
                <a:ln w="12700">
                  <a:noFill/>
                  <a:prstDash val="solid"/>
                </a:ln>
                <a:solidFill>
                  <a:schemeClr val="tx1"/>
                </a:solidFill>
                <a:effectLst/>
              </a:rPr>
              <a:t>Mock </a:t>
            </a:r>
            <a:r>
              <a:rPr lang="en-GB" sz="2800" b="0" dirty="0" smtClean="0">
                <a:ln w="12700">
                  <a:noFill/>
                  <a:prstDash val="solid"/>
                </a:ln>
                <a:solidFill>
                  <a:schemeClr val="tx1"/>
                </a:solidFill>
                <a:effectLst/>
              </a:rPr>
              <a:t>SATs week around April</a:t>
            </a:r>
            <a:br>
              <a:rPr lang="en-GB" sz="2800" b="0" dirty="0" smtClean="0">
                <a:ln w="12700">
                  <a:noFill/>
                  <a:prstDash val="solid"/>
                </a:ln>
                <a:solidFill>
                  <a:schemeClr val="tx1"/>
                </a:solidFill>
                <a:effectLst/>
              </a:rPr>
            </a:br>
            <a:r>
              <a:rPr lang="en-GB" sz="2800" b="0" dirty="0" smtClean="0">
                <a:ln w="12700">
                  <a:noFill/>
                  <a:prstDash val="solid"/>
                </a:ln>
                <a:solidFill>
                  <a:schemeClr val="tx1"/>
                </a:solidFill>
                <a:effectLst/>
              </a:rPr>
              <a:t>- Gathering evidence to determine which children </a:t>
            </a:r>
            <a:r>
              <a:rPr lang="en-GB" sz="2800" b="0" dirty="0">
                <a:ln w="12700">
                  <a:noFill/>
                  <a:prstDash val="solid"/>
                </a:ln>
                <a:solidFill>
                  <a:schemeClr val="tx1"/>
                </a:solidFill>
                <a:effectLst/>
              </a:rPr>
              <a:t>may require </a:t>
            </a:r>
            <a:r>
              <a:rPr lang="en-GB" sz="2800" b="0" dirty="0" smtClean="0">
                <a:ln w="12700">
                  <a:noFill/>
                  <a:prstDash val="solid"/>
                </a:ln>
                <a:solidFill>
                  <a:schemeClr val="tx1"/>
                </a:solidFill>
                <a:effectLst/>
              </a:rPr>
              <a:t>extra provision </a:t>
            </a:r>
            <a:r>
              <a:rPr lang="en-GB" sz="2800" b="0" dirty="0">
                <a:ln w="12700">
                  <a:noFill/>
                  <a:prstDash val="solid"/>
                </a:ln>
                <a:solidFill>
                  <a:schemeClr val="tx1"/>
                </a:solidFill>
                <a:effectLst/>
              </a:rPr>
              <a:t>e.g. </a:t>
            </a:r>
            <a:r>
              <a:rPr lang="en-GB" sz="2800" b="0" dirty="0" smtClean="0">
                <a:ln w="12700">
                  <a:noFill/>
                  <a:prstDash val="solid"/>
                </a:ln>
                <a:solidFill>
                  <a:schemeClr val="tx1"/>
                </a:solidFill>
                <a:effectLst/>
              </a:rPr>
              <a:t>an adult to read questions to them in maths, extra time etc. </a:t>
            </a:r>
            <a:r>
              <a:rPr lang="en-GB" sz="2800" b="0" dirty="0">
                <a:ln w="12700">
                  <a:noFill/>
                  <a:prstDash val="solid"/>
                </a:ln>
                <a:solidFill>
                  <a:schemeClr val="tx1"/>
                </a:solidFill>
                <a:effectLst/>
              </a:rPr>
              <a:t/>
            </a:r>
            <a:br>
              <a:rPr lang="en-GB" sz="2800" b="0" dirty="0">
                <a:ln w="12700">
                  <a:noFill/>
                  <a:prstDash val="solid"/>
                </a:ln>
                <a:solidFill>
                  <a:schemeClr val="tx1"/>
                </a:solidFill>
                <a:effectLst/>
              </a:rPr>
            </a:br>
            <a:r>
              <a:rPr lang="en-GB" sz="2800" b="0" dirty="0">
                <a:ln w="12700">
                  <a:noFill/>
                  <a:prstDash val="solid"/>
                </a:ln>
                <a:solidFill>
                  <a:schemeClr val="tx1"/>
                </a:solidFill>
                <a:effectLst/>
              </a:rPr>
              <a:t/>
            </a:r>
            <a:br>
              <a:rPr lang="en-GB" sz="2800" b="0" dirty="0">
                <a:ln w="12700">
                  <a:noFill/>
                  <a:prstDash val="solid"/>
                </a:ln>
                <a:solidFill>
                  <a:schemeClr val="tx1"/>
                </a:solidFill>
                <a:effectLst/>
              </a:rPr>
            </a:br>
            <a:r>
              <a:rPr lang="en-GB" sz="4000" dirty="0" smtClean="0"/>
              <a:t/>
            </a:r>
            <a:br>
              <a:rPr lang="en-GB" sz="4000" dirty="0" smtClean="0"/>
            </a:br>
            <a:endParaRPr lang="en-GB" sz="4000" dirty="0"/>
          </a:p>
        </p:txBody>
      </p:sp>
      <p:sp>
        <p:nvSpPr>
          <p:cNvPr id="3" name="Content Placeholder 2"/>
          <p:cNvSpPr>
            <a:spLocks noGrp="1"/>
          </p:cNvSpPr>
          <p:nvPr>
            <p:ph sz="quarter" idx="13"/>
          </p:nvPr>
        </p:nvSpPr>
        <p:spPr>
          <a:xfrm>
            <a:off x="220717" y="510803"/>
            <a:ext cx="11824138" cy="797735"/>
          </a:xfrm>
        </p:spPr>
        <p:txBody>
          <a:bodyPr>
            <a:normAutofit/>
          </a:bodyPr>
          <a:lstStyle/>
          <a:p>
            <a:pPr marL="45720" indent="0">
              <a:buNone/>
            </a:pPr>
            <a:r>
              <a:rPr lang="en-GB" sz="4400" u="sng" dirty="0" smtClean="0"/>
              <a:t>Preparation and Support</a:t>
            </a:r>
          </a:p>
        </p:txBody>
      </p:sp>
    </p:spTree>
    <p:extLst>
      <p:ext uri="{BB962C8B-B14F-4D97-AF65-F5344CB8AC3E}">
        <p14:creationId xmlns:p14="http://schemas.microsoft.com/office/powerpoint/2010/main" val="4096233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7255" y="4859238"/>
            <a:ext cx="11146762" cy="1815882"/>
          </a:xfrm>
          <a:prstGeom prst="rect">
            <a:avLst/>
          </a:prstGeom>
          <a:noFill/>
        </p:spPr>
        <p:txBody>
          <a:bodyPr wrap="square" rtlCol="0">
            <a:spAutoFit/>
          </a:bodyPr>
          <a:lstStyle/>
          <a:p>
            <a:pPr algn="ctr"/>
            <a:r>
              <a:rPr lang="en-GB" sz="2800" dirty="0" smtClean="0">
                <a:solidFill>
                  <a:srgbClr val="FF0000"/>
                </a:solidFill>
              </a:rPr>
              <a:t>All exams are in the morning and there are none on Friday. </a:t>
            </a:r>
          </a:p>
          <a:p>
            <a:pPr algn="ctr"/>
            <a:r>
              <a:rPr lang="en-GB" sz="2800" dirty="0" smtClean="0">
                <a:solidFill>
                  <a:srgbClr val="FF0000"/>
                </a:solidFill>
              </a:rPr>
              <a:t>Please avoid booking holiday during this time, or the lead up to SATs. They will need to be in school promptly or can attend a breakfast club.</a:t>
            </a:r>
            <a:endParaRPr lang="en-GB" sz="2800" dirty="0">
              <a:solidFill>
                <a:srgbClr val="FF0000"/>
              </a:solidFill>
            </a:endParaRPr>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39" y="197209"/>
            <a:ext cx="10114394" cy="4390180"/>
          </a:xfrm>
          <a:prstGeom prst="rect">
            <a:avLst/>
          </a:prstGeom>
        </p:spPr>
      </p:pic>
    </p:spTree>
    <p:extLst>
      <p:ext uri="{BB962C8B-B14F-4D97-AF65-F5344CB8AC3E}">
        <p14:creationId xmlns:p14="http://schemas.microsoft.com/office/powerpoint/2010/main" val="462558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035" y="419159"/>
            <a:ext cx="4312372" cy="743371"/>
          </a:xfrm>
        </p:spPr>
        <p:txBody>
          <a:bodyPr>
            <a:noAutofit/>
          </a:bodyPr>
          <a:lstStyle/>
          <a:p>
            <a:pPr marL="0" indent="0">
              <a:buNone/>
            </a:pPr>
            <a:r>
              <a:rPr lang="en-GB" sz="4800" dirty="0" smtClean="0">
                <a:effectLst/>
              </a:rPr>
              <a:t>Reading</a:t>
            </a:r>
            <a:endParaRPr lang="en-GB" sz="4800" dirty="0">
              <a:effectLst/>
            </a:endParaRPr>
          </a:p>
        </p:txBody>
      </p:sp>
      <p:sp>
        <p:nvSpPr>
          <p:cNvPr id="3" name="Content Placeholder 2"/>
          <p:cNvSpPr>
            <a:spLocks noGrp="1"/>
          </p:cNvSpPr>
          <p:nvPr>
            <p:ph sz="quarter" idx="13"/>
          </p:nvPr>
        </p:nvSpPr>
        <p:spPr>
          <a:xfrm>
            <a:off x="609599" y="1418897"/>
            <a:ext cx="11041117" cy="5084934"/>
          </a:xfrm>
        </p:spPr>
        <p:txBody>
          <a:bodyPr>
            <a:normAutofit lnSpcReduction="10000"/>
          </a:bodyPr>
          <a:lstStyle/>
          <a:p>
            <a:pPr>
              <a:buFontTx/>
              <a:buChar char="-"/>
            </a:pPr>
            <a:r>
              <a:rPr lang="en-GB" sz="3200" dirty="0" smtClean="0"/>
              <a:t>1 hour to complete the test</a:t>
            </a:r>
            <a:endParaRPr lang="en-GB" sz="3200" dirty="0"/>
          </a:p>
          <a:p>
            <a:pPr>
              <a:buFontTx/>
              <a:buChar char="-"/>
            </a:pPr>
            <a:r>
              <a:rPr lang="en-GB" sz="3200" dirty="0" smtClean="0"/>
              <a:t>3 texts, usually a range of fiction and non-fiction </a:t>
            </a:r>
          </a:p>
          <a:p>
            <a:pPr>
              <a:buFontTx/>
              <a:buChar char="-"/>
            </a:pPr>
            <a:r>
              <a:rPr lang="en-GB" sz="3200" dirty="0" smtClean="0"/>
              <a:t>A set of questions (usually around 12) about each text</a:t>
            </a:r>
          </a:p>
          <a:p>
            <a:pPr>
              <a:buFontTx/>
              <a:buChar char="-"/>
            </a:pPr>
            <a:r>
              <a:rPr lang="en-GB" sz="3200" dirty="0" smtClean="0"/>
              <a:t>Not a memory test – the children can refer to the questions as much as they want!</a:t>
            </a:r>
          </a:p>
          <a:p>
            <a:pPr>
              <a:buFontTx/>
              <a:buChar char="-"/>
            </a:pPr>
            <a:r>
              <a:rPr lang="en-GB" sz="3200" dirty="0" smtClean="0"/>
              <a:t>Focus on understanding language style and vocabulary, retrieval of information and their comprehension through inference/deduction style questions.</a:t>
            </a:r>
            <a:endParaRPr lang="en-GB" sz="3200" dirty="0"/>
          </a:p>
          <a:p>
            <a:pPr>
              <a:buFontTx/>
              <a:buChar char="-"/>
            </a:pPr>
            <a:r>
              <a:rPr lang="en-GB" sz="3200" dirty="0" smtClean="0"/>
              <a:t>Scored out of 50 – 1, 2 and 3 mark questions</a:t>
            </a:r>
          </a:p>
        </p:txBody>
      </p:sp>
    </p:spTree>
    <p:extLst>
      <p:ext uri="{BB962C8B-B14F-4D97-AF65-F5344CB8AC3E}">
        <p14:creationId xmlns:p14="http://schemas.microsoft.com/office/powerpoint/2010/main" val="3062211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3"/>
          </p:nvPr>
        </p:nvSpPr>
        <p:spPr/>
        <p:txBody>
          <a:bodyPr/>
          <a:lstStyle/>
          <a:p>
            <a:endParaRPr lang="en-GB"/>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777" y="4090495"/>
            <a:ext cx="67437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807" y="1442544"/>
            <a:ext cx="692467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109955" y="-23647"/>
            <a:ext cx="8683348" cy="1143000"/>
          </a:xfrm>
          <a:prstGeom prst="rect">
            <a:avLst/>
          </a:prstGeom>
          <a:noFill/>
          <a:ln w="15875" cap="flat" cmpd="sng" algn="ctr">
            <a:noFill/>
            <a:prstDash val="solid"/>
          </a:ln>
        </p:spPr>
        <p:style>
          <a:lnRef idx="2">
            <a:schemeClr val="dk1"/>
          </a:lnRef>
          <a:fillRef idx="1">
            <a:schemeClr val="lt1"/>
          </a:fillRef>
          <a:effectRef idx="0">
            <a:schemeClr val="dk1"/>
          </a:effectRef>
          <a:fontRef idx="minor">
            <a:schemeClr val="dk1"/>
          </a:fontRef>
        </p:style>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solidFill>
                  <a:schemeClr val="dk1"/>
                </a:solidFill>
                <a:effectLst>
                  <a:reflection blurRad="6350" stA="55000" endA="300" endPos="45500" dir="5400000" sy="-100000" algn="bl" rotWithShape="0"/>
                </a:effectLst>
                <a:latin typeface="+mn-lt"/>
                <a:ea typeface="+mn-ea"/>
                <a:cs typeface="+mn-cs"/>
              </a:defRPr>
            </a:lvl1pPr>
            <a:lvl2pPr eaLnBrk="1" hangingPunct="1">
              <a:defRPr>
                <a:solidFill>
                  <a:schemeClr val="dk1"/>
                </a:solidFill>
                <a:latin typeface="+mn-lt"/>
                <a:ea typeface="+mn-ea"/>
                <a:cs typeface="+mn-cs"/>
              </a:defRPr>
            </a:lvl2pPr>
            <a:lvl3pPr eaLnBrk="1" hangingPunct="1">
              <a:defRPr>
                <a:solidFill>
                  <a:schemeClr val="dk1"/>
                </a:solidFill>
                <a:latin typeface="+mn-lt"/>
                <a:ea typeface="+mn-ea"/>
                <a:cs typeface="+mn-cs"/>
              </a:defRPr>
            </a:lvl3pPr>
            <a:lvl4pPr eaLnBrk="1" hangingPunct="1">
              <a:defRPr>
                <a:solidFill>
                  <a:schemeClr val="dk1"/>
                </a:solidFill>
                <a:latin typeface="+mn-lt"/>
                <a:ea typeface="+mn-ea"/>
                <a:cs typeface="+mn-cs"/>
              </a:defRPr>
            </a:lvl4pPr>
            <a:lvl5pPr eaLnBrk="1" hangingPunct="1">
              <a:defRPr>
                <a:solidFill>
                  <a:schemeClr val="dk1"/>
                </a:solidFill>
                <a:latin typeface="+mn-lt"/>
                <a:ea typeface="+mn-ea"/>
                <a:cs typeface="+mn-cs"/>
              </a:defRPr>
            </a:lvl5pPr>
            <a:lvl6pPr eaLnBrk="1" hangingPunct="1">
              <a:defRPr>
                <a:solidFill>
                  <a:schemeClr val="dk1"/>
                </a:solidFill>
                <a:latin typeface="+mn-lt"/>
                <a:ea typeface="+mn-ea"/>
                <a:cs typeface="+mn-cs"/>
              </a:defRPr>
            </a:lvl6pPr>
            <a:lvl7pPr eaLnBrk="1" hangingPunct="1">
              <a:defRPr>
                <a:solidFill>
                  <a:schemeClr val="dk1"/>
                </a:solidFill>
                <a:latin typeface="+mn-lt"/>
                <a:ea typeface="+mn-ea"/>
                <a:cs typeface="+mn-cs"/>
              </a:defRPr>
            </a:lvl7pPr>
            <a:lvl8pPr eaLnBrk="1" hangingPunct="1">
              <a:defRPr>
                <a:solidFill>
                  <a:schemeClr val="dk1"/>
                </a:solidFill>
                <a:latin typeface="+mn-lt"/>
                <a:ea typeface="+mn-ea"/>
                <a:cs typeface="+mn-cs"/>
              </a:defRPr>
            </a:lvl8pPr>
            <a:lvl9pPr eaLnBrk="1" hangingPunct="1">
              <a:defRPr>
                <a:solidFill>
                  <a:schemeClr val="dk1"/>
                </a:solidFill>
                <a:latin typeface="+mn-lt"/>
                <a:ea typeface="+mn-ea"/>
                <a:cs typeface="+mn-cs"/>
              </a:defRPr>
            </a:lvl9pPr>
          </a:lstStyle>
          <a:p>
            <a:pPr marL="0" indent="0" algn="ctr">
              <a:buFont typeface="Georgia" pitchFamily="18" charset="0"/>
              <a:buNone/>
            </a:pPr>
            <a:r>
              <a:rPr lang="en-GB" dirty="0" smtClean="0">
                <a:effectLst/>
              </a:rPr>
              <a:t>Retrieving Information – 28%</a:t>
            </a:r>
            <a:endParaRPr lang="en-GB" dirty="0">
              <a:effectLst/>
            </a:endParaRPr>
          </a:p>
        </p:txBody>
      </p:sp>
    </p:spTree>
    <p:extLst>
      <p:ext uri="{BB962C8B-B14F-4D97-AF65-F5344CB8AC3E}">
        <p14:creationId xmlns:p14="http://schemas.microsoft.com/office/powerpoint/2010/main" val="1708023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88" y="31929"/>
            <a:ext cx="12291988" cy="1143000"/>
          </a:xfrm>
          <a:noFill/>
          <a:ln>
            <a:noFill/>
          </a:ln>
        </p:spPr>
        <p:style>
          <a:lnRef idx="2">
            <a:schemeClr val="dk1"/>
          </a:lnRef>
          <a:fillRef idx="1">
            <a:schemeClr val="lt1"/>
          </a:fillRef>
          <a:effectRef idx="0">
            <a:schemeClr val="dk1"/>
          </a:effectRef>
          <a:fontRef idx="minor">
            <a:schemeClr val="dk1"/>
          </a:fontRef>
        </p:style>
        <p:txBody>
          <a:bodyPr/>
          <a:lstStyle/>
          <a:p>
            <a:pPr marL="0" indent="0" algn="ctr">
              <a:buNone/>
            </a:pPr>
            <a:r>
              <a:rPr lang="en-GB" dirty="0" smtClean="0">
                <a:effectLst/>
              </a:rPr>
              <a:t>Vocabulary/ Understanding Language – 20% </a:t>
            </a:r>
            <a:endParaRPr lang="en-GB" dirty="0">
              <a:effectLs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91736"/>
            <a:ext cx="5134927" cy="282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6" y="3713764"/>
            <a:ext cx="679132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4926" y="1162050"/>
            <a:ext cx="6810375" cy="226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319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6" y="0"/>
            <a:ext cx="12484386" cy="1143000"/>
          </a:xfrm>
        </p:spPr>
        <p:txBody>
          <a:bodyPr/>
          <a:lstStyle/>
          <a:p>
            <a:pPr marL="0" indent="0" algn="ctr">
              <a:buNone/>
            </a:pPr>
            <a:r>
              <a:rPr lang="en-GB" sz="4400" dirty="0" smtClean="0">
                <a:effectLst/>
              </a:rPr>
              <a:t>Comprehension/ inference/ deduction – 44%</a:t>
            </a:r>
            <a:endParaRPr lang="en-GB" sz="4400" dirty="0">
              <a:effectLst/>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5" y="3752194"/>
            <a:ext cx="62865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9" y="1042987"/>
            <a:ext cx="686752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252" y="2128345"/>
            <a:ext cx="5661404" cy="4256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4647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65819" y="3142593"/>
            <a:ext cx="8915400" cy="1721708"/>
          </a:xfrm>
        </p:spPr>
        <p:txBody>
          <a:bodyPr/>
          <a:lstStyle/>
          <a:p>
            <a:pPr marL="0" indent="0">
              <a:buNone/>
            </a:pPr>
            <a:r>
              <a:rPr lang="en-GB" dirty="0" smtClean="0"/>
              <a:t> </a:t>
            </a:r>
            <a:endParaRPr lang="en-GB" dirty="0"/>
          </a:p>
        </p:txBody>
      </p:sp>
      <p:sp>
        <p:nvSpPr>
          <p:cNvPr id="4" name="Title 1"/>
          <p:cNvSpPr txBox="1">
            <a:spLocks/>
          </p:cNvSpPr>
          <p:nvPr/>
        </p:nvSpPr>
        <p:spPr>
          <a:xfrm>
            <a:off x="491618" y="0"/>
            <a:ext cx="10989182" cy="87085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3200" dirty="0" smtClean="0">
                <a:ln w="12700">
                  <a:solidFill>
                    <a:schemeClr val="tx2">
                      <a:satMod val="155000"/>
                    </a:schemeClr>
                  </a:solidFill>
                  <a:prstDash val="solid"/>
                </a:ln>
                <a:solidFill>
                  <a:schemeClr val="tx1"/>
                </a:solidFill>
                <a:latin typeface="Comic Sans MS" panose="030F0702030302020204" pitchFamily="66" charset="0"/>
              </a:rPr>
              <a:t>Consider </a:t>
            </a:r>
            <a:r>
              <a:rPr lang="en-GB" sz="3200" dirty="0">
                <a:ln w="12700">
                  <a:solidFill>
                    <a:schemeClr val="tx2">
                      <a:satMod val="155000"/>
                    </a:schemeClr>
                  </a:solidFill>
                  <a:prstDash val="solid"/>
                </a:ln>
                <a:solidFill>
                  <a:schemeClr val="tx1"/>
                </a:solidFill>
                <a:latin typeface="Comic Sans MS" panose="030F0702030302020204" pitchFamily="66" charset="0"/>
              </a:rPr>
              <a:t>the type of questions you are asking your child when they are reading</a:t>
            </a:r>
            <a:r>
              <a:rPr lang="en-GB" sz="3200" dirty="0" smtClean="0">
                <a:ln w="12700">
                  <a:solidFill>
                    <a:schemeClr val="tx2">
                      <a:satMod val="155000"/>
                    </a:schemeClr>
                  </a:solidFill>
                  <a:prstDash val="solid"/>
                </a:ln>
                <a:solidFill>
                  <a:schemeClr val="tx1"/>
                </a:solidFill>
                <a:latin typeface="Comic Sans MS" panose="030F0702030302020204" pitchFamily="66" charset="0"/>
              </a:rPr>
              <a:t>…</a:t>
            </a:r>
            <a:r>
              <a:rPr lang="en-GB" sz="2700" dirty="0">
                <a:ln w="12700">
                  <a:solidFill>
                    <a:schemeClr val="tx2">
                      <a:satMod val="155000"/>
                    </a:schemeClr>
                  </a:solidFill>
                  <a:prstDash val="solid"/>
                </a:ln>
                <a:solidFill>
                  <a:schemeClr val="tx1"/>
                </a:solidFill>
                <a:latin typeface="Comic Sans MS" panose="030F0702030302020204" pitchFamily="66" charset="0"/>
              </a:rPr>
              <a:t/>
            </a:r>
            <a:br>
              <a:rPr lang="en-GB" sz="2700" dirty="0">
                <a:ln w="12700">
                  <a:solidFill>
                    <a:schemeClr val="tx2">
                      <a:satMod val="155000"/>
                    </a:schemeClr>
                  </a:solidFill>
                  <a:prstDash val="solid"/>
                </a:ln>
                <a:solidFill>
                  <a:schemeClr val="tx1"/>
                </a:solidFill>
                <a:latin typeface="Comic Sans MS" panose="030F0702030302020204" pitchFamily="66" charset="0"/>
              </a:rPr>
            </a:br>
            <a:endParaRPr lang="en-GB" sz="2700" dirty="0" smtClean="0">
              <a:ln w="12700">
                <a:solidFill>
                  <a:schemeClr val="tx2">
                    <a:satMod val="155000"/>
                  </a:schemeClr>
                </a:solidFill>
                <a:prstDash val="solid"/>
              </a:ln>
              <a:solidFill>
                <a:schemeClr val="tx1"/>
              </a:solidFill>
              <a:latin typeface="Comic Sans MS" panose="030F0702030302020204" pitchFamily="66" charset="0"/>
            </a:endParaRPr>
          </a:p>
          <a:p>
            <a:r>
              <a:rPr lang="en-GB" sz="2000" dirty="0" smtClean="0">
                <a:solidFill>
                  <a:schemeClr val="tx1"/>
                </a:solidFill>
                <a:latin typeface="Comic Sans MS" panose="030F0702030302020204" pitchFamily="66" charset="0"/>
                <a:cs typeface="Arial" panose="020B0604020202020204" pitchFamily="34" charset="0"/>
              </a:rPr>
              <a:t>What </a:t>
            </a:r>
            <a:r>
              <a:rPr lang="en-GB" sz="2000" dirty="0">
                <a:solidFill>
                  <a:schemeClr val="tx1"/>
                </a:solidFill>
                <a:latin typeface="Comic Sans MS" panose="030F0702030302020204" pitchFamily="66" charset="0"/>
                <a:cs typeface="Arial" panose="020B0604020202020204" pitchFamily="34" charset="0"/>
              </a:rPr>
              <a:t>does that word mean? Can you think of another word which means something similar</a:t>
            </a:r>
            <a:r>
              <a:rPr lang="en-GB" sz="2000" dirty="0" smtClean="0">
                <a:solidFill>
                  <a:schemeClr val="tx1"/>
                </a:solidFill>
                <a:latin typeface="Comic Sans MS" panose="030F0702030302020204" pitchFamily="66" charset="0"/>
                <a:cs typeface="Arial" panose="020B0604020202020204" pitchFamily="34" charset="0"/>
              </a:rPr>
              <a:t>?</a:t>
            </a:r>
          </a:p>
          <a:p>
            <a:endParaRPr lang="en-GB" sz="2000" dirty="0" smtClean="0">
              <a:solidFill>
                <a:schemeClr val="tx1"/>
              </a:solidFill>
              <a:latin typeface="Comic Sans MS" panose="030F0702030302020204" pitchFamily="66" charset="0"/>
              <a:cs typeface="Arial" panose="020B0604020202020204" pitchFamily="34" charset="0"/>
            </a:endParaRPr>
          </a:p>
          <a:p>
            <a:r>
              <a:rPr lang="en-GB" sz="2000" dirty="0" smtClean="0">
                <a:solidFill>
                  <a:schemeClr val="tx1"/>
                </a:solidFill>
                <a:latin typeface="Comic Sans MS" panose="030F0702030302020204" pitchFamily="66" charset="0"/>
                <a:cs typeface="Arial" panose="020B0604020202020204" pitchFamily="34" charset="0"/>
              </a:rPr>
              <a:t>What impression does the word (provide word and context) </a:t>
            </a:r>
            <a:r>
              <a:rPr lang="en-GB" sz="2000" u="sng" dirty="0" smtClean="0">
                <a:solidFill>
                  <a:schemeClr val="tx1"/>
                </a:solidFill>
                <a:latin typeface="Comic Sans MS" panose="030F0702030302020204" pitchFamily="66" charset="0"/>
                <a:cs typeface="Arial" panose="020B0604020202020204" pitchFamily="34" charset="0"/>
              </a:rPr>
              <a:t> glare give us about how Shirley felt towards her cousin?</a:t>
            </a:r>
          </a:p>
          <a:p>
            <a:endParaRPr lang="en-GB" sz="2000" dirty="0">
              <a:solidFill>
                <a:schemeClr val="tx1"/>
              </a:solidFill>
              <a:latin typeface="Comic Sans MS" panose="030F0702030302020204" pitchFamily="66" charset="0"/>
              <a:cs typeface="Arial" panose="020B0604020202020204" pitchFamily="34" charset="0"/>
            </a:endParaRPr>
          </a:p>
          <a:p>
            <a:r>
              <a:rPr lang="en-US" sz="2000" dirty="0" smtClean="0">
                <a:solidFill>
                  <a:schemeClr val="tx1"/>
                </a:solidFill>
                <a:latin typeface="Comic Sans MS" panose="030F0702030302020204" pitchFamily="66" charset="0"/>
                <a:cs typeface="Arial" panose="020B0604020202020204" pitchFamily="34" charset="0"/>
              </a:rPr>
              <a:t>Can you find a word in this paragraph that is closest in meaning to (provide word) </a:t>
            </a:r>
            <a:r>
              <a:rPr lang="en-US" sz="2000" u="sng" dirty="0" smtClean="0">
                <a:solidFill>
                  <a:schemeClr val="tx1"/>
                </a:solidFill>
                <a:latin typeface="Comic Sans MS" panose="030F0702030302020204" pitchFamily="66" charset="0"/>
                <a:cs typeface="Arial" panose="020B0604020202020204" pitchFamily="34" charset="0"/>
              </a:rPr>
              <a:t>annoyed</a:t>
            </a:r>
            <a:r>
              <a:rPr lang="en-US" sz="2000" dirty="0" smtClean="0">
                <a:solidFill>
                  <a:schemeClr val="tx1"/>
                </a:solidFill>
                <a:latin typeface="Comic Sans MS" panose="030F0702030302020204" pitchFamily="66" charset="0"/>
                <a:cs typeface="Arial" panose="020B0604020202020204" pitchFamily="34" charset="0"/>
              </a:rPr>
              <a:t>?</a:t>
            </a:r>
            <a:br>
              <a:rPr lang="en-US" sz="2000" dirty="0" smtClean="0">
                <a:solidFill>
                  <a:schemeClr val="tx1"/>
                </a:solidFill>
                <a:latin typeface="Comic Sans MS" panose="030F0702030302020204" pitchFamily="66" charset="0"/>
                <a:cs typeface="Arial" panose="020B0604020202020204" pitchFamily="34" charset="0"/>
              </a:rPr>
            </a:br>
            <a:endParaRPr lang="en-US" sz="2000" dirty="0" smtClean="0">
              <a:solidFill>
                <a:schemeClr val="tx1"/>
              </a:solidFill>
              <a:latin typeface="Comic Sans MS" panose="030F0702030302020204" pitchFamily="66" charset="0"/>
              <a:cs typeface="Arial" panose="020B0604020202020204" pitchFamily="34" charset="0"/>
            </a:endParaRPr>
          </a:p>
          <a:p>
            <a:r>
              <a:rPr lang="en-US" sz="2000" dirty="0" smtClean="0">
                <a:solidFill>
                  <a:schemeClr val="tx1"/>
                </a:solidFill>
                <a:latin typeface="Comic Sans MS" panose="030F0702030302020204" pitchFamily="66" charset="0"/>
                <a:cs typeface="Arial" panose="020B0604020202020204" pitchFamily="34" charset="0"/>
              </a:rPr>
              <a:t>In </a:t>
            </a:r>
            <a:r>
              <a:rPr lang="en-US" sz="2000" dirty="0">
                <a:solidFill>
                  <a:schemeClr val="tx1"/>
                </a:solidFill>
                <a:latin typeface="Comic Sans MS" panose="030F0702030302020204" pitchFamily="66" charset="0"/>
                <a:cs typeface="Arial" panose="020B0604020202020204" pitchFamily="34" charset="0"/>
              </a:rPr>
              <a:t>what year did </a:t>
            </a:r>
            <a:r>
              <a:rPr lang="en-US" sz="2000" dirty="0" smtClean="0">
                <a:solidFill>
                  <a:schemeClr val="tx1"/>
                </a:solidFill>
                <a:latin typeface="Comic Sans MS" panose="030F0702030302020204" pitchFamily="66" charset="0"/>
                <a:cs typeface="Arial" panose="020B0604020202020204" pitchFamily="34" charset="0"/>
              </a:rPr>
              <a:t>(provide fact) </a:t>
            </a:r>
            <a:r>
              <a:rPr lang="en-US" sz="2000" u="sng" dirty="0" smtClean="0">
                <a:solidFill>
                  <a:schemeClr val="tx1"/>
                </a:solidFill>
                <a:latin typeface="Comic Sans MS" panose="030F0702030302020204" pitchFamily="66" charset="0"/>
                <a:cs typeface="Arial" panose="020B0604020202020204" pitchFamily="34" charset="0"/>
              </a:rPr>
              <a:t>the </a:t>
            </a:r>
            <a:r>
              <a:rPr lang="en-US" sz="2000" u="sng" dirty="0">
                <a:solidFill>
                  <a:schemeClr val="tx1"/>
                </a:solidFill>
                <a:latin typeface="Comic Sans MS" panose="030F0702030302020204" pitchFamily="66" charset="0"/>
                <a:cs typeface="Arial" panose="020B0604020202020204" pitchFamily="34" charset="0"/>
              </a:rPr>
              <a:t>French authorities make it illegal for people to swim from France to </a:t>
            </a:r>
            <a:r>
              <a:rPr lang="en-US" sz="2000" u="sng" dirty="0" smtClean="0">
                <a:solidFill>
                  <a:schemeClr val="tx1"/>
                </a:solidFill>
                <a:latin typeface="Comic Sans MS" panose="030F0702030302020204" pitchFamily="66" charset="0"/>
                <a:cs typeface="Arial" panose="020B0604020202020204" pitchFamily="34" charset="0"/>
              </a:rPr>
              <a:t>England</a:t>
            </a:r>
            <a:r>
              <a:rPr lang="en-US" sz="2000" dirty="0" smtClean="0">
                <a:solidFill>
                  <a:schemeClr val="tx1"/>
                </a:solidFill>
                <a:latin typeface="Comic Sans MS" panose="030F0702030302020204" pitchFamily="66" charset="0"/>
                <a:cs typeface="Arial" panose="020B0604020202020204" pitchFamily="34" charset="0"/>
              </a:rPr>
              <a:t>?</a:t>
            </a:r>
            <a:endParaRPr lang="en-US" sz="2000" dirty="0">
              <a:solidFill>
                <a:schemeClr val="tx1"/>
              </a:solidFill>
              <a:latin typeface="Comic Sans MS" panose="030F0702030302020204" pitchFamily="66" charset="0"/>
              <a:cs typeface="Arial" panose="020B0604020202020204" pitchFamily="34" charset="0"/>
            </a:endParaRPr>
          </a:p>
          <a:p>
            <a:endParaRPr lang="en-US" sz="2000" dirty="0" smtClean="0">
              <a:solidFill>
                <a:schemeClr val="tx1"/>
              </a:solidFill>
              <a:latin typeface="Comic Sans MS" panose="030F0702030302020204" pitchFamily="66" charset="0"/>
              <a:cs typeface="Arial" panose="020B0604020202020204" pitchFamily="34" charset="0"/>
            </a:endParaRPr>
          </a:p>
          <a:p>
            <a:r>
              <a:rPr lang="en-US" sz="2000" dirty="0" smtClean="0">
                <a:solidFill>
                  <a:schemeClr val="tx1"/>
                </a:solidFill>
                <a:latin typeface="Comic Sans MS" panose="030F0702030302020204" pitchFamily="66" charset="0"/>
                <a:cs typeface="Arial" panose="020B0604020202020204" pitchFamily="34" charset="0"/>
              </a:rPr>
              <a:t>In </a:t>
            </a:r>
            <a:r>
              <a:rPr lang="en-US" sz="2000" dirty="0">
                <a:solidFill>
                  <a:schemeClr val="tx1"/>
                </a:solidFill>
                <a:latin typeface="Comic Sans MS" panose="030F0702030302020204" pitchFamily="66" charset="0"/>
                <a:cs typeface="Arial" panose="020B0604020202020204" pitchFamily="34" charset="0"/>
              </a:rPr>
              <a:t>the last paragraph, X does not want to </a:t>
            </a:r>
            <a:r>
              <a:rPr lang="en-US" sz="2000" dirty="0" smtClean="0">
                <a:solidFill>
                  <a:schemeClr val="tx1"/>
                </a:solidFill>
                <a:latin typeface="Comic Sans MS" panose="030F0702030302020204" pitchFamily="66" charset="0"/>
                <a:cs typeface="Arial" panose="020B0604020202020204" pitchFamily="34" charset="0"/>
              </a:rPr>
              <a:t>do something. Give </a:t>
            </a:r>
            <a:r>
              <a:rPr lang="en-US" sz="2000" dirty="0">
                <a:solidFill>
                  <a:schemeClr val="tx1"/>
                </a:solidFill>
                <a:latin typeface="Comic Sans MS" panose="030F0702030302020204" pitchFamily="66" charset="0"/>
                <a:cs typeface="Arial" panose="020B0604020202020204" pitchFamily="34" charset="0"/>
              </a:rPr>
              <a:t>two reasons why X does not want </a:t>
            </a:r>
            <a:r>
              <a:rPr lang="en-US" sz="2000" dirty="0" smtClean="0">
                <a:solidFill>
                  <a:schemeClr val="tx1"/>
                </a:solidFill>
                <a:latin typeface="Comic Sans MS" panose="030F0702030302020204" pitchFamily="66" charset="0"/>
                <a:cs typeface="Arial" panose="020B0604020202020204" pitchFamily="34" charset="0"/>
              </a:rPr>
              <a:t>to do this. </a:t>
            </a:r>
          </a:p>
          <a:p>
            <a:r>
              <a:rPr lang="en-GB" sz="2000" dirty="0">
                <a:solidFill>
                  <a:schemeClr val="tx1"/>
                </a:solidFill>
                <a:latin typeface="Comic Sans MS" panose="030F0702030302020204" pitchFamily="66" charset="0"/>
                <a:cs typeface="Arial" panose="020B0604020202020204" pitchFamily="34" charset="0"/>
              </a:rPr>
              <a:t/>
            </a:r>
            <a:br>
              <a:rPr lang="en-GB" sz="2000" dirty="0">
                <a:solidFill>
                  <a:schemeClr val="tx1"/>
                </a:solidFill>
                <a:latin typeface="Comic Sans MS" panose="030F0702030302020204" pitchFamily="66" charset="0"/>
                <a:cs typeface="Arial" panose="020B0604020202020204" pitchFamily="34" charset="0"/>
              </a:rPr>
            </a:br>
            <a:r>
              <a:rPr lang="en-GB" sz="2000" dirty="0" smtClean="0">
                <a:solidFill>
                  <a:schemeClr val="tx1"/>
                </a:solidFill>
                <a:latin typeface="Comic Sans MS" panose="030F0702030302020204" pitchFamily="66" charset="0"/>
                <a:cs typeface="Arial" panose="020B0604020202020204" pitchFamily="34" charset="0"/>
              </a:rPr>
              <a:t>How </a:t>
            </a:r>
            <a:r>
              <a:rPr lang="en-GB" sz="2000" dirty="0">
                <a:solidFill>
                  <a:schemeClr val="tx1"/>
                </a:solidFill>
                <a:latin typeface="Comic Sans MS" panose="030F0702030302020204" pitchFamily="66" charset="0"/>
                <a:cs typeface="Arial" panose="020B0604020202020204" pitchFamily="34" charset="0"/>
              </a:rPr>
              <a:t>was the character feeling when…? How do you know? What evidence is there in the text</a:t>
            </a:r>
            <a:r>
              <a:rPr lang="en-GB" sz="2000" dirty="0" smtClean="0">
                <a:solidFill>
                  <a:schemeClr val="tx1"/>
                </a:solidFill>
                <a:latin typeface="Comic Sans MS" panose="030F0702030302020204" pitchFamily="66" charset="0"/>
                <a:cs typeface="Arial" panose="020B0604020202020204" pitchFamily="34" charset="0"/>
              </a:rPr>
              <a:t>?</a:t>
            </a:r>
            <a:endParaRPr lang="en-GB" sz="2000" dirty="0">
              <a:solidFill>
                <a:schemeClr val="tx1"/>
              </a:solidFill>
              <a:latin typeface="Comic Sans MS" panose="030F0702030302020204" pitchFamily="66" charset="0"/>
              <a:cs typeface="Arial" panose="020B0604020202020204" pitchFamily="34" charset="0"/>
            </a:endParaRPr>
          </a:p>
          <a:p>
            <a:pPr marL="285750" indent="-285750">
              <a:buFont typeface="Arial" panose="020B0604020202020204" pitchFamily="34" charset="0"/>
              <a:buChar char="•"/>
            </a:pPr>
            <a:endParaRPr lang="en-GB" sz="2000" dirty="0" smtClean="0">
              <a:solidFill>
                <a:schemeClr val="tx1"/>
              </a:solidFill>
              <a:latin typeface="Comic Sans MS" panose="030F0702030302020204" pitchFamily="66" charset="0"/>
              <a:cs typeface="Arial" panose="020B0604020202020204" pitchFamily="34" charset="0"/>
            </a:endParaRPr>
          </a:p>
          <a:p>
            <a:pPr algn="ct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77416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Slipstream</Template>
  <TotalTime>2033</TotalTime>
  <Words>2443</Words>
  <Application>Microsoft Office PowerPoint</Application>
  <PresentationFormat>Widescreen</PresentationFormat>
  <Paragraphs>217</Paragraphs>
  <Slides>25</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vt:lpstr>
      <vt:lpstr>Calibri</vt:lpstr>
      <vt:lpstr>Comic Sans MS</vt:lpstr>
      <vt:lpstr>Georgia</vt:lpstr>
      <vt:lpstr>Trebuchet MS</vt:lpstr>
      <vt:lpstr>Wingdings</vt:lpstr>
      <vt:lpstr>Slipstream</vt:lpstr>
      <vt:lpstr>PowerPoint Presentation</vt:lpstr>
      <vt:lpstr>PowerPoint Presentation</vt:lpstr>
      <vt:lpstr>- Their education throughout the whole of school - Revising &amp; consolidating the curriculum in Year 6 - Re-visiting learning often (Early Morning Work, Flashback Maths) - SATs style homework tasks – CGP books - Practice papers (formal and informal) - Keeping track of progress to inform parents and to adapt our teaching  - Interventions - Official Mock SATs week around April - Gathering evidence to determine which children may require extra provision e.g. an adult to read questions to them in maths, extra time etc.    </vt:lpstr>
      <vt:lpstr>PowerPoint Presentation</vt:lpstr>
      <vt:lpstr>Reading</vt:lpstr>
      <vt:lpstr>PowerPoint Presentation</vt:lpstr>
      <vt:lpstr>Vocabulary/ Understanding Language – 20% </vt:lpstr>
      <vt:lpstr>Comprehension/ inference/ deduction – 44%</vt:lpstr>
      <vt:lpstr>PowerPoint Presentation</vt:lpstr>
      <vt:lpstr>Spelling, Punctuation and Grammar (SPaG) </vt:lpstr>
      <vt:lpstr>PowerPoint Presentation</vt:lpstr>
      <vt:lpstr>PowerPoint Presentation</vt:lpstr>
      <vt:lpstr>PowerPoint Presentation</vt:lpstr>
      <vt:lpstr>Mathematics</vt:lpstr>
      <vt:lpstr>PowerPoint Presentation</vt:lpstr>
      <vt:lpstr>PowerPoint Presentation</vt:lpstr>
      <vt:lpstr>PowerPoint Presentation</vt:lpstr>
      <vt:lpstr>PowerPoint Presentation</vt:lpstr>
      <vt:lpstr>PowerPoint Presentation</vt:lpstr>
      <vt:lpstr>How well did my child do?</vt:lpstr>
      <vt:lpstr>PowerPoint Presentation</vt:lpstr>
      <vt:lpstr>End of Year Report</vt:lpstr>
      <vt:lpstr>End of Year Report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Hanson</dc:creator>
  <cp:lastModifiedBy>lizzie.durling</cp:lastModifiedBy>
  <cp:revision>93</cp:revision>
  <cp:lastPrinted>2021-11-22T15:35:17Z</cp:lastPrinted>
  <dcterms:created xsi:type="dcterms:W3CDTF">2016-11-18T08:27:12Z</dcterms:created>
  <dcterms:modified xsi:type="dcterms:W3CDTF">2021-11-24T16:16:27Z</dcterms:modified>
</cp:coreProperties>
</file>