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7" r:id="rId2"/>
    <p:sldId id="265" r:id="rId3"/>
    <p:sldId id="269" r:id="rId4"/>
    <p:sldId id="270" r:id="rId5"/>
    <p:sldId id="264" r:id="rId6"/>
    <p:sldId id="273" r:id="rId7"/>
    <p:sldId id="271" r:id="rId8"/>
    <p:sldId id="272" r:id="rId9"/>
    <p:sldId id="263" r:id="rId10"/>
    <p:sldId id="275" r:id="rId11"/>
    <p:sldId id="279" r:id="rId12"/>
    <p:sldId id="280" r:id="rId13"/>
    <p:sldId id="281" r:id="rId14"/>
    <p:sldId id="261" r:id="rId15"/>
    <p:sldId id="259" r:id="rId16"/>
    <p:sldId id="276" r:id="rId17"/>
    <p:sldId id="277" r:id="rId18"/>
    <p:sldId id="282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9174" autoAdjust="0"/>
  </p:normalViewPr>
  <p:slideViewPr>
    <p:cSldViewPr>
      <p:cViewPr varScale="1">
        <p:scale>
          <a:sx n="89" d="100"/>
          <a:sy n="89" d="100"/>
        </p:scale>
        <p:origin x="1310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FC71F-8E6F-48A7-9992-95F71949CF4B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E0533-FC4D-4A8A-B10E-9BC1A9DA9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5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6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54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might include things</a:t>
            </a:r>
            <a:r>
              <a:rPr lang="en-GB" baseline="0" dirty="0" smtClean="0"/>
              <a:t> like:</a:t>
            </a:r>
          </a:p>
          <a:p>
            <a:r>
              <a:rPr lang="en-GB" baseline="0" dirty="0" smtClean="0"/>
              <a:t>-sleep walking </a:t>
            </a:r>
          </a:p>
          <a:p>
            <a:r>
              <a:rPr lang="en-GB" baseline="0" dirty="0" smtClean="0"/>
              <a:t>-bed wetting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23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F69F0A8-6B19-4943-B0B1-5C41BB29CEC2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4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0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7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0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25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79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4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0" dirty="0" smtClean="0"/>
              <a:t> morning activities </a:t>
            </a:r>
          </a:p>
          <a:p>
            <a:r>
              <a:rPr lang="en-GB" baseline="0" dirty="0" smtClean="0"/>
              <a:t>2 afternoon activities </a:t>
            </a:r>
          </a:p>
          <a:p>
            <a:r>
              <a:rPr lang="en-GB" baseline="0" dirty="0" smtClean="0"/>
              <a:t>Dinner – menu that they choose from various different options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6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4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0533-FC4D-4A8A-B10E-9BC1A9DA99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4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7605A-4C4C-4180-948A-F627590AE96B}" type="slidenum">
              <a:rPr lang="en-GB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94C6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0D33F-72FF-4F43-BCCA-D6C78E498E2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5FBAA-A93E-4DCA-B524-B1AFE28906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46782-2A88-4A23-B5E0-A77F09DD0A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2A83-BA49-4DDE-92CF-BCE2FAFB93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9A5E-B748-44DB-8C94-F6C905C3CD1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0F196-6A5C-4D29-9EDC-4E12C3EA0B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C4E22-CADC-4352-8319-B5644235307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0DFC9-DA82-47CB-B8BA-5AAD247004E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88E55-4B63-462E-BA1E-E922F092314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31A6F-9326-4AFA-8A22-1E5BF5AF3D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94C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1304E-82F0-4AD4-8AA6-5D78FDA61BC8}" type="slidenum">
              <a:rPr lang="en-GB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year5@stmarksce.org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pr-vK-8DXAhUC2hoKHT1ABusQjRwIBw&amp;url=http://www.stfrancisprimaryandnursery.co.uk/year-4-arrive-at-pgl-for-a-wild-time/&amp;psig=AOvVaw3z2VasnQWKJt9hIx8L54tl&amp;ust=15108485454953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pgl.co.uk/en-gb/school-trips/primary-schools/centres/windmill-hill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2956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chemeClr val="tx1"/>
                </a:solidFill>
                <a:ea typeface="ＭＳ Ｐゴシック" pitchFamily="34" charset="-128"/>
              </a:rPr>
              <a:t>Windmill Hill </a:t>
            </a:r>
            <a:br>
              <a:rPr lang="en-GB" altLang="en-US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GB" altLang="en-US" dirty="0" smtClean="0">
                <a:solidFill>
                  <a:schemeClr val="tx1"/>
                </a:solidFill>
                <a:ea typeface="ＭＳ Ｐゴシック" pitchFamily="34" charset="-128"/>
              </a:rPr>
              <a:t>30</a:t>
            </a:r>
            <a:r>
              <a:rPr lang="en-GB" baseline="30000" dirty="0" smtClean="0">
                <a:solidFill>
                  <a:prstClr val="black"/>
                </a:solidFill>
                <a:ea typeface="ＭＳ Ｐゴシック" pitchFamily="34" charset="-128"/>
              </a:rPr>
              <a:t>th</a:t>
            </a:r>
            <a:r>
              <a:rPr lang="en-GB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ＭＳ Ｐゴシック" pitchFamily="34" charset="-128"/>
              </a:rPr>
              <a:t>October – 3</a:t>
            </a:r>
            <a:r>
              <a:rPr lang="en-GB" baseline="30000" dirty="0" smtClean="0">
                <a:solidFill>
                  <a:prstClr val="black"/>
                </a:solidFill>
                <a:ea typeface="ＭＳ Ｐゴシック" pitchFamily="34" charset="-128"/>
              </a:rPr>
              <a:t>rd</a:t>
            </a:r>
            <a:r>
              <a:rPr lang="en-GB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GB" dirty="0">
                <a:solidFill>
                  <a:prstClr val="black"/>
                </a:solidFill>
                <a:ea typeface="ＭＳ Ｐゴシック" pitchFamily="34" charset="-128"/>
              </a:rPr>
              <a:t>November </a:t>
            </a:r>
            <a:r>
              <a:rPr lang="en-GB" dirty="0" smtClean="0">
                <a:solidFill>
                  <a:prstClr val="black"/>
                </a:solidFill>
                <a:ea typeface="ＭＳ Ｐゴシック" pitchFamily="34" charset="-128"/>
              </a:rPr>
              <a:t>2023</a:t>
            </a:r>
            <a:r>
              <a:rPr lang="en-GB" dirty="0">
                <a:solidFill>
                  <a:prstClr val="black"/>
                </a:solidFill>
                <a:ea typeface="ＭＳ Ｐゴシック" pitchFamily="34" charset="-128"/>
              </a:rPr>
              <a:t/>
            </a:r>
            <a:br>
              <a:rPr lang="en-GB" dirty="0">
                <a:solidFill>
                  <a:prstClr val="black"/>
                </a:solidFill>
                <a:ea typeface="ＭＳ Ｐゴシック" pitchFamily="34" charset="-128"/>
              </a:rPr>
            </a:br>
            <a:endParaRPr lang="en-GB" alt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1026" name="Picture 2" descr="Windmill Hill Adventure Centre, Sussex - Primary School Tr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200800" cy="40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60851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Vegetarian/ vegan</a:t>
            </a:r>
          </a:p>
          <a:p>
            <a:r>
              <a:rPr lang="en-GB" sz="4000" dirty="0" smtClean="0"/>
              <a:t>Allergies and intolerances</a:t>
            </a:r>
          </a:p>
          <a:p>
            <a:r>
              <a:rPr lang="en-GB" sz="4000" dirty="0" smtClean="0"/>
              <a:t>Diabetics</a:t>
            </a:r>
          </a:p>
          <a:p>
            <a:r>
              <a:rPr lang="en-GB" sz="4000" dirty="0" smtClean="0"/>
              <a:t>Fussy eaters</a:t>
            </a:r>
          </a:p>
          <a:p>
            <a:pPr marL="0" indent="0">
              <a:buNone/>
            </a:pPr>
            <a:endParaRPr lang="en-GB" sz="4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Catering for…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9943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" y="188640"/>
            <a:ext cx="9185314" cy="6336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283828">
            <a:off x="2398237" y="2547434"/>
            <a:ext cx="4392488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No one goes hungry at PGL!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9715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60648"/>
            <a:ext cx="7754389" cy="6405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" y="2276872"/>
            <a:ext cx="1422722" cy="35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08920"/>
            <a:ext cx="8749474" cy="302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69" y="404664"/>
            <a:ext cx="1440160" cy="21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00213"/>
            <a:ext cx="7705725" cy="44656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ea typeface="ＭＳ Ｐゴシック" pitchFamily="34" charset="-128"/>
              </a:rPr>
              <a:t>A detailed medical form will go home in September 2023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ea typeface="ＭＳ Ｐゴシック" pitchFamily="34" charset="-128"/>
              </a:rPr>
              <a:t>Medication will go to the teachers on the Monday morning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ea typeface="ＭＳ Ｐゴシック" pitchFamily="34" charset="-128"/>
              </a:rPr>
              <a:t>Medication will be administered mostly by their group leaders at the appropriate times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b="1" u="sng" dirty="0" smtClean="0">
                <a:ea typeface="ＭＳ Ｐゴシック" pitchFamily="34" charset="-128"/>
              </a:rPr>
              <a:t>Please discuss more in-depth needs </a:t>
            </a:r>
            <a:r>
              <a:rPr lang="en-GB" altLang="en-US" sz="2800" dirty="0" smtClean="0">
                <a:ea typeface="ＭＳ Ｐゴシック" pitchFamily="34" charset="-128"/>
              </a:rPr>
              <a:t>with the class teacher </a:t>
            </a:r>
            <a:r>
              <a:rPr lang="en-GB" altLang="en-US" sz="2800" b="1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well in advance </a:t>
            </a:r>
            <a:r>
              <a:rPr lang="en-GB" altLang="en-US" sz="2800" dirty="0" smtClean="0">
                <a:ea typeface="ＭＳ Ｐゴシック" pitchFamily="34" charset="-128"/>
              </a:rPr>
              <a:t>to ensure we can make provision for them</a:t>
            </a:r>
            <a:r>
              <a:rPr lang="en-GB" altLang="en-US" sz="2800" dirty="0">
                <a:ea typeface="ＭＳ Ｐゴシック" pitchFamily="34" charset="-128"/>
              </a:rPr>
              <a:t> </a:t>
            </a:r>
            <a:r>
              <a:rPr lang="en-GB" altLang="en-US" sz="2800" dirty="0" smtClean="0">
                <a:ea typeface="ＭＳ Ｐゴシック" pitchFamily="34" charset="-128"/>
              </a:rPr>
              <a:t>– risk assessments may need to be written!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800" dirty="0" smtClean="0">
              <a:ea typeface="ＭＳ Ｐゴシック" pitchFamily="34" charset="-128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024687" cy="1143000"/>
          </a:xfrm>
        </p:spPr>
        <p:txBody>
          <a:bodyPr/>
          <a:lstStyle/>
          <a:p>
            <a:pPr eaLnBrk="1" hangingPunct="1"/>
            <a:r>
              <a:rPr lang="en-GB" altLang="en-US" sz="4400" dirty="0" smtClean="0">
                <a:ea typeface="ＭＳ Ｐゴシック" pitchFamily="34" charset="-128"/>
              </a:rPr>
              <a:t>Medical needs</a:t>
            </a:r>
          </a:p>
        </p:txBody>
      </p:sp>
    </p:spTree>
    <p:extLst>
      <p:ext uri="{BB962C8B-B14F-4D97-AF65-F5344CB8AC3E}">
        <p14:creationId xmlns:p14="http://schemas.microsoft.com/office/powerpoint/2010/main" val="3501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9144000" cy="4857750"/>
          </a:xfrm>
          <a:extLst/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waterproof/warm jacket is essential (on coach – not packed)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Enough clothes for 5 days – cheap, old clothes!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One jazzy outfit for the disco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2 lots of trainers / clothes which can get wet!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sleeping bag/duvet (under sheets are provided)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pillow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cuddly toy!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altLang="en-US" sz="2500" dirty="0" smtClean="0">
              <a:ea typeface="ＭＳ Ｐゴシック" pitchFamily="34" charset="-128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Not permitted – electronics including mobile phones, aerosols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altLang="en-US" sz="2500" dirty="0" smtClean="0">
                <a:ea typeface="ＭＳ Ｐゴシック" pitchFamily="34" charset="-128"/>
              </a:rPr>
              <a:t>A detailed kit list will go home at the end of year 5 and early in Year 6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0638"/>
            <a:ext cx="8229600" cy="1143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/>
            </a:r>
            <a:br>
              <a:rPr lang="en-GB" altLang="en-US" dirty="0" smtClean="0">
                <a:ea typeface="ＭＳ Ｐゴシック" pitchFamily="34" charset="-128"/>
              </a:rPr>
            </a:br>
            <a:r>
              <a:rPr lang="en-GB" altLang="en-US" dirty="0" smtClean="0">
                <a:ea typeface="ＭＳ Ｐゴシック" pitchFamily="34" charset="-128"/>
              </a:rPr>
              <a:t>A rough outline of what to bring</a:t>
            </a:r>
          </a:p>
        </p:txBody>
      </p:sp>
    </p:spTree>
    <p:extLst>
      <p:ext uri="{BB962C8B-B14F-4D97-AF65-F5344CB8AC3E}">
        <p14:creationId xmlns:p14="http://schemas.microsoft.com/office/powerpoint/2010/main" val="10896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864" y="2060848"/>
            <a:ext cx="8496944" cy="4680520"/>
          </a:xfrm>
        </p:spPr>
        <p:txBody>
          <a:bodyPr>
            <a:noAutofit/>
          </a:bodyPr>
          <a:lstStyle/>
          <a:p>
            <a:r>
              <a:rPr lang="en-GB" sz="3600" dirty="0" smtClean="0"/>
              <a:t>Worships beforehand</a:t>
            </a:r>
          </a:p>
          <a:p>
            <a:r>
              <a:rPr lang="en-GB" sz="3600" dirty="0" smtClean="0"/>
              <a:t>Circle time to discuss worries</a:t>
            </a:r>
          </a:p>
          <a:p>
            <a:r>
              <a:rPr lang="en-GB" sz="3600" dirty="0" smtClean="0"/>
              <a:t>Look at website</a:t>
            </a:r>
          </a:p>
          <a:p>
            <a:r>
              <a:rPr lang="en-GB" sz="3600" dirty="0" smtClean="0"/>
              <a:t>Some ELSA sessions (where needed)</a:t>
            </a:r>
          </a:p>
          <a:p>
            <a:r>
              <a:rPr lang="en-GB" sz="3600" dirty="0" smtClean="0"/>
              <a:t>Sharing previous children’s experiences</a:t>
            </a:r>
          </a:p>
          <a:p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Please remember it is normal to have worries.</a:t>
            </a:r>
            <a:endParaRPr lang="en-GB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Autofit/>
          </a:bodyPr>
          <a:lstStyle/>
          <a:p>
            <a:r>
              <a:rPr lang="en-GB" dirty="0" smtClean="0"/>
              <a:t>How do we prepare children for Windmill Hill?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7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92896"/>
            <a:ext cx="8352928" cy="4077072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Non-refundable deposit deadline </a:t>
            </a:r>
            <a:r>
              <a:rPr lang="en-GB" sz="3200" dirty="0" smtClean="0">
                <a:solidFill>
                  <a:srgbClr val="FF0000"/>
                </a:solidFill>
              </a:rPr>
              <a:t>-</a:t>
            </a:r>
            <a:r>
              <a:rPr lang="en-GB" sz="3200" b="1" dirty="0" smtClean="0">
                <a:solidFill>
                  <a:srgbClr val="FF0000"/>
                </a:solidFill>
              </a:rPr>
              <a:t> £50 </a:t>
            </a:r>
            <a:r>
              <a:rPr lang="en-GB" sz="3200" b="1" dirty="0">
                <a:solidFill>
                  <a:srgbClr val="FF0000"/>
                </a:solidFill>
              </a:rPr>
              <a:t>due by </a:t>
            </a:r>
            <a:r>
              <a:rPr lang="en-GB" sz="3200" b="1" dirty="0" smtClean="0">
                <a:solidFill>
                  <a:srgbClr val="FF0000"/>
                </a:solidFill>
              </a:rPr>
              <a:t>Wednesday 1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3200" b="1" dirty="0" smtClean="0">
                <a:solidFill>
                  <a:srgbClr val="FF0000"/>
                </a:solidFill>
              </a:rPr>
              <a:t> February, 2023.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Interim payment - £60 due Friday, 31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3200" b="1" dirty="0" smtClean="0">
                <a:solidFill>
                  <a:srgbClr val="FF0000"/>
                </a:solidFill>
              </a:rPr>
              <a:t> March, 2023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Balance of £188 paid by Thursday, 31</a:t>
            </a:r>
            <a:r>
              <a:rPr lang="en-GB" sz="32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3200" b="1" dirty="0" smtClean="0">
                <a:solidFill>
                  <a:srgbClr val="FF0000"/>
                </a:solidFill>
              </a:rPr>
              <a:t> August, 2023. </a:t>
            </a:r>
          </a:p>
          <a:p>
            <a:r>
              <a:rPr lang="en-GB" sz="2800" dirty="0" smtClean="0"/>
              <a:t>Any questions…please email </a:t>
            </a:r>
            <a:r>
              <a:rPr lang="en-GB" sz="2800" dirty="0" smtClean="0">
                <a:hlinkClick r:id="rId3"/>
              </a:rPr>
              <a:t>year5@stmarksce.org.uk</a:t>
            </a:r>
            <a:r>
              <a:rPr lang="en-GB" sz="2800" dirty="0" smtClean="0"/>
              <a:t> and year6</a:t>
            </a:r>
            <a:r>
              <a:rPr lang="en-GB" sz="2800" dirty="0">
                <a:hlinkClick r:id="rId3"/>
              </a:rPr>
              <a:t>@stmarksce.org.uk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 pitchFamily="2" charset="2"/>
              </a:rPr>
              <a:t> </a:t>
            </a:r>
          </a:p>
          <a:p>
            <a:r>
              <a:rPr lang="en-GB" sz="2800" dirty="0" smtClean="0"/>
              <a:t>There will be a reminder session with more detailed information </a:t>
            </a:r>
            <a:r>
              <a:rPr lang="en-GB" sz="2800" dirty="0"/>
              <a:t>at </a:t>
            </a:r>
            <a:r>
              <a:rPr lang="en-GB" sz="2800" dirty="0" smtClean="0"/>
              <a:t>the Year 6 curriculum evening. </a:t>
            </a:r>
            <a:endParaRPr lang="en-GB" sz="28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Payments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7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It’s a great week away that the children remember for ever.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72" y="2636912"/>
            <a:ext cx="634205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692150"/>
            <a:ext cx="7026275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itchFamily="34" charset="-128"/>
              </a:rPr>
              <a:t>Dates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187450" y="2292350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67544" y="1850919"/>
            <a:ext cx="867645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200" dirty="0" smtClean="0">
                <a:ea typeface="ＭＳ Ｐゴシック" pitchFamily="34" charset="-128"/>
              </a:rPr>
              <a:t>30</a:t>
            </a:r>
            <a:r>
              <a:rPr lang="en-GB" sz="3200" baseline="30000" dirty="0" smtClean="0">
                <a:solidFill>
                  <a:prstClr val="black"/>
                </a:solidFill>
                <a:ea typeface="ＭＳ Ｐゴシック" pitchFamily="34" charset="-128"/>
              </a:rPr>
              <a:t>th</a:t>
            </a: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GB" sz="3200" dirty="0">
                <a:solidFill>
                  <a:prstClr val="black"/>
                </a:solidFill>
                <a:ea typeface="ＭＳ Ｐゴシック" pitchFamily="34" charset="-128"/>
              </a:rPr>
              <a:t>October – </a:t>
            </a:r>
            <a:r>
              <a:rPr lang="en-GB" sz="3200" dirty="0">
                <a:solidFill>
                  <a:prstClr val="black"/>
                </a:solidFill>
                <a:ea typeface="ＭＳ Ｐゴシック" pitchFamily="34" charset="-128"/>
              </a:rPr>
              <a:t>3</a:t>
            </a:r>
            <a:r>
              <a:rPr lang="en-GB" sz="3200" baseline="30000" dirty="0" smtClean="0">
                <a:solidFill>
                  <a:prstClr val="black"/>
                </a:solidFill>
                <a:ea typeface="ＭＳ Ｐゴシック" pitchFamily="34" charset="-128"/>
              </a:rPr>
              <a:t>rd</a:t>
            </a: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November </a:t>
            </a: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2023</a:t>
            </a:r>
            <a:endParaRPr lang="en-GB" sz="32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Monday - Leaving school at approximately 10.30am.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Friday - We </a:t>
            </a:r>
            <a:r>
              <a:rPr lang="en-GB" sz="3200" dirty="0">
                <a:solidFill>
                  <a:prstClr val="black"/>
                </a:solidFill>
                <a:ea typeface="ＭＳ Ｐゴシック" pitchFamily="34" charset="-128"/>
              </a:rPr>
              <a:t>expect to depart at about 1.30pm  </a:t>
            </a: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and </a:t>
            </a:r>
            <a:r>
              <a:rPr lang="en-GB" sz="3200" dirty="0">
                <a:solidFill>
                  <a:prstClr val="black"/>
                </a:solidFill>
                <a:ea typeface="ＭＳ Ｐゴシック" pitchFamily="34" charset="-128"/>
              </a:rPr>
              <a:t>should return to school by 4.00 pm</a:t>
            </a:r>
            <a:r>
              <a:rPr lang="en-GB" sz="3200" dirty="0" smtClean="0">
                <a:solidFill>
                  <a:prstClr val="black"/>
                </a:solidFill>
                <a:ea typeface="ＭＳ Ｐゴシック" pitchFamily="34" charset="-128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prstClr val="black"/>
                </a:solidFill>
                <a:ea typeface="ＭＳ Ｐゴシック" pitchFamily="34" charset="-128"/>
              </a:rPr>
              <a:t>If there are any delays, we will telephone school.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65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PGL?</a:t>
            </a:r>
            <a:endParaRPr lang="en-GB" dirty="0"/>
          </a:p>
        </p:txBody>
      </p:sp>
      <p:pic>
        <p:nvPicPr>
          <p:cNvPr id="4" name="Picture 2" descr="Image result for pg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412"/>
            <a:ext cx="2015554" cy="109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576" y="2204864"/>
            <a:ext cx="7408333" cy="403244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'Parents </a:t>
            </a:r>
            <a:r>
              <a:rPr lang="en-GB" dirty="0"/>
              <a:t>Get </a:t>
            </a:r>
            <a:r>
              <a:rPr lang="en-GB" dirty="0" smtClean="0"/>
              <a:t>Lost!’</a:t>
            </a:r>
          </a:p>
          <a:p>
            <a:r>
              <a:rPr lang="en-GB" dirty="0" smtClean="0"/>
              <a:t>Takes </a:t>
            </a:r>
            <a:r>
              <a:rPr lang="en-GB" dirty="0"/>
              <a:t>its name from the man who started it all in the 1950s - Peter Gordon Lawrence</a:t>
            </a:r>
            <a:r>
              <a:rPr lang="en-GB" dirty="0" smtClean="0"/>
              <a:t>.</a:t>
            </a:r>
          </a:p>
          <a:p>
            <a:r>
              <a:rPr lang="en-GB" dirty="0" smtClean="0"/>
              <a:t>For children to have fun and grow in confidence through adventure and outdoor activities. </a:t>
            </a:r>
          </a:p>
          <a:p>
            <a:r>
              <a:rPr lang="en-GB" dirty="0" smtClean="0"/>
              <a:t>A week’s trip to </a:t>
            </a:r>
            <a:r>
              <a:rPr lang="en-GB" dirty="0" smtClean="0"/>
              <a:t>encourage independence and self-care.</a:t>
            </a:r>
          </a:p>
          <a:p>
            <a:r>
              <a:rPr lang="en-GB" dirty="0" smtClean="0"/>
              <a:t>Build relationships between pupils and staff </a:t>
            </a:r>
          </a:p>
          <a:p>
            <a:r>
              <a:rPr lang="en-GB" dirty="0" smtClean="0"/>
              <a:t>Develop empathy with peers and risk taking within themselves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4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49" y="3861048"/>
            <a:ext cx="3713787" cy="2730616"/>
          </a:xfrm>
        </p:spPr>
        <p:txBody>
          <a:bodyPr/>
          <a:lstStyle/>
          <a:p>
            <a:r>
              <a:rPr lang="en-GB" dirty="0" smtClean="0"/>
              <a:t>Leave school Monday morning</a:t>
            </a:r>
          </a:p>
          <a:p>
            <a:r>
              <a:rPr lang="en-GB" dirty="0" smtClean="0"/>
              <a:t>Stop at Seven Sisters country park for lunch and a walk through the woods (weather permitting).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3043" y="701485"/>
            <a:ext cx="3754760" cy="125272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Located close to the Sussex Downs, the PGL Windmill Hill site is in </a:t>
            </a:r>
            <a:r>
              <a:rPr lang="en-GB" sz="3200" dirty="0" err="1" smtClean="0">
                <a:solidFill>
                  <a:schemeClr val="tx1"/>
                </a:solidFill>
              </a:rPr>
              <a:t>Hailsham</a:t>
            </a:r>
            <a:r>
              <a:rPr lang="en-GB" sz="3200" dirty="0" smtClean="0">
                <a:solidFill>
                  <a:schemeClr val="tx1"/>
                </a:solidFill>
              </a:rPr>
              <a:t>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5" y="548680"/>
            <a:ext cx="5019675" cy="3105150"/>
          </a:xfrm>
          <a:prstGeom prst="rect">
            <a:avLst/>
          </a:prstGeom>
        </p:spPr>
      </p:pic>
      <p:pic>
        <p:nvPicPr>
          <p:cNvPr id="1026" name="Picture 2" descr="LocalGov.co.uk - Your authority on UK local government - Council transfers  ownership of Seven Sisters Country P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53" y="3212976"/>
            <a:ext cx="48674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87139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ea typeface="ＭＳ Ｐゴシック" pitchFamily="34" charset="-128"/>
              </a:rPr>
              <a:t>Activities </a:t>
            </a:r>
            <a:r>
              <a:rPr lang="en-GB" altLang="en-US" sz="2200" dirty="0">
                <a:ea typeface="ＭＳ Ｐゴシック" pitchFamily="34" charset="-128"/>
                <a:hlinkClick r:id="rId3"/>
              </a:rPr>
              <a:t>https</a:t>
            </a:r>
            <a:r>
              <a:rPr lang="en-GB" altLang="en-US" sz="2200">
                <a:ea typeface="ＭＳ Ｐゴシック" pitchFamily="34" charset="-128"/>
                <a:hlinkClick r:id="rId3"/>
              </a:rPr>
              <a:t>://</a:t>
            </a:r>
            <a:r>
              <a:rPr lang="en-GB" altLang="en-US" sz="2200" smtClean="0">
                <a:ea typeface="ＭＳ Ｐゴシック" pitchFamily="34" charset="-128"/>
                <a:hlinkClick r:id="rId3"/>
              </a:rPr>
              <a:t>www.pgl.co.uk/en-gb/school-trips/primary-schools/centres/windmill-hill</a:t>
            </a:r>
            <a:r>
              <a:rPr lang="en-GB" altLang="en-US" sz="2200" smtClean="0">
                <a:ea typeface="ＭＳ Ｐゴシック" pitchFamily="34" charset="-128"/>
              </a:rPr>
              <a:t/>
            </a:r>
            <a:br>
              <a:rPr lang="en-GB" altLang="en-US" sz="2200" smtClean="0">
                <a:ea typeface="ＭＳ Ｐゴシック" pitchFamily="34" charset="-128"/>
              </a:rPr>
            </a:br>
            <a:endParaRPr lang="en-GB" altLang="en-US" sz="2200" dirty="0" smtClean="0">
              <a:ea typeface="ＭＳ Ｐゴシック" pitchFamily="34" charset="-128"/>
            </a:endParaRPr>
          </a:p>
        </p:txBody>
      </p:sp>
      <p:pic>
        <p:nvPicPr>
          <p:cNvPr id="34819" name="Picture 3" descr="P10401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8563"/>
            <a:ext cx="30718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P10401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3978275"/>
            <a:ext cx="28082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P10401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536950"/>
            <a:ext cx="223996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P10402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933825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43013"/>
            <a:ext cx="34925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060848"/>
            <a:ext cx="5259163" cy="5760640"/>
          </a:xfrm>
        </p:spPr>
        <p:txBody>
          <a:bodyPr numCol="2">
            <a:normAutofit fontScale="92500" lnSpcReduction="20000"/>
          </a:bodyPr>
          <a:lstStyle/>
          <a:p>
            <a:r>
              <a:rPr lang="en-GB" sz="3300" dirty="0" smtClean="0"/>
              <a:t>Trapeze</a:t>
            </a:r>
          </a:p>
          <a:p>
            <a:r>
              <a:rPr lang="en-GB" sz="3300" dirty="0" err="1" smtClean="0"/>
              <a:t>Aeroball</a:t>
            </a:r>
            <a:endParaRPr lang="en-GB" sz="3300" dirty="0" smtClean="0"/>
          </a:p>
          <a:p>
            <a:r>
              <a:rPr lang="en-GB" sz="3300" dirty="0" smtClean="0"/>
              <a:t>Climbing</a:t>
            </a:r>
          </a:p>
          <a:p>
            <a:r>
              <a:rPr lang="en-GB" sz="3300" dirty="0" smtClean="0"/>
              <a:t>Abseiling</a:t>
            </a:r>
          </a:p>
          <a:p>
            <a:r>
              <a:rPr lang="en-GB" sz="3300" dirty="0" err="1" smtClean="0"/>
              <a:t>Zipwire</a:t>
            </a:r>
            <a:endParaRPr lang="en-GB" sz="3300" dirty="0" smtClean="0"/>
          </a:p>
          <a:p>
            <a:r>
              <a:rPr lang="en-GB" sz="3300" dirty="0" smtClean="0"/>
              <a:t>Jacob’s ladder</a:t>
            </a:r>
          </a:p>
          <a:p>
            <a:r>
              <a:rPr lang="en-GB" sz="3300" dirty="0" smtClean="0"/>
              <a:t>Tunnel trail</a:t>
            </a:r>
          </a:p>
          <a:p>
            <a:r>
              <a:rPr lang="en-GB" sz="3300" dirty="0" smtClean="0"/>
              <a:t>All aboard</a:t>
            </a:r>
          </a:p>
          <a:p>
            <a:r>
              <a:rPr lang="en-GB" sz="3300" dirty="0" smtClean="0"/>
              <a:t>Orienteering</a:t>
            </a:r>
          </a:p>
          <a:p>
            <a:endParaRPr lang="en-GB" sz="3300" dirty="0" smtClean="0"/>
          </a:p>
          <a:p>
            <a:endParaRPr lang="en-GB" sz="3300" dirty="0"/>
          </a:p>
          <a:p>
            <a:r>
              <a:rPr lang="en-GB" sz="3300" dirty="0" smtClean="0"/>
              <a:t>Fencing</a:t>
            </a:r>
          </a:p>
          <a:p>
            <a:r>
              <a:rPr lang="en-GB" sz="3300" dirty="0" smtClean="0"/>
              <a:t>Canoeing</a:t>
            </a:r>
          </a:p>
          <a:p>
            <a:r>
              <a:rPr lang="en-GB" sz="3300" dirty="0" smtClean="0"/>
              <a:t>Raft Building</a:t>
            </a:r>
          </a:p>
          <a:p>
            <a:r>
              <a:rPr lang="en-GB" sz="3300" dirty="0" smtClean="0"/>
              <a:t>Sensory Trail</a:t>
            </a:r>
          </a:p>
          <a:p>
            <a:r>
              <a:rPr lang="en-GB" sz="3300" dirty="0" smtClean="0"/>
              <a:t>Problem Solving</a:t>
            </a:r>
          </a:p>
          <a:p>
            <a:r>
              <a:rPr lang="en-GB" sz="3300" dirty="0" smtClean="0"/>
              <a:t>Challenge Course</a:t>
            </a:r>
          </a:p>
          <a:p>
            <a:r>
              <a:rPr lang="en-GB" sz="3300" dirty="0" smtClean="0"/>
              <a:t>Archery</a:t>
            </a:r>
            <a:endParaRPr lang="en-GB" sz="3300" dirty="0"/>
          </a:p>
          <a:p>
            <a:r>
              <a:rPr lang="en-GB" sz="3300" dirty="0" smtClean="0"/>
              <a:t>Giant swing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652120" y="2950518"/>
            <a:ext cx="8496944" cy="576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2800" dirty="0" smtClean="0"/>
              <a:t>Campfire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Capture the flag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Disco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Wacky races</a:t>
            </a:r>
          </a:p>
          <a:p>
            <a:pPr>
              <a:buFont typeface="Arial" charset="0"/>
              <a:buChar char="•"/>
            </a:pPr>
            <a:r>
              <a:rPr lang="en-GB" sz="2800" dirty="0" err="1" smtClean="0"/>
              <a:t>Cluedo</a:t>
            </a:r>
            <a:endParaRPr lang="en-GB" sz="2800" dirty="0" smtClean="0"/>
          </a:p>
          <a:p>
            <a:pPr>
              <a:buFont typeface="Arial" charset="0"/>
              <a:buChar char="•"/>
            </a:pPr>
            <a:r>
              <a:rPr lang="en-GB" sz="2800" dirty="0" smtClean="0"/>
              <a:t>Around the world</a:t>
            </a:r>
          </a:p>
          <a:p>
            <a:pPr>
              <a:buFont typeface="Arial" charset="0"/>
              <a:buChar char="•"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52120" y="2942109"/>
            <a:ext cx="3312368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9073008" cy="4968552"/>
          </a:xfrm>
        </p:spPr>
        <p:txBody>
          <a:bodyPr>
            <a:normAutofit/>
          </a:bodyPr>
          <a:lstStyle/>
          <a:p>
            <a:r>
              <a:rPr lang="en-GB" dirty="0" smtClean="0"/>
              <a:t>7.00am – Teachers wake the children</a:t>
            </a:r>
          </a:p>
          <a:p>
            <a:r>
              <a:rPr lang="en-GB" dirty="0" smtClean="0"/>
              <a:t>7.30am – Breakfast</a:t>
            </a:r>
          </a:p>
          <a:p>
            <a:r>
              <a:rPr lang="en-GB" dirty="0" smtClean="0"/>
              <a:t>8.30am – Free time/ showers/ room tidying</a:t>
            </a:r>
          </a:p>
          <a:p>
            <a:r>
              <a:rPr lang="en-GB" dirty="0" smtClean="0"/>
              <a:t>9.30am – Morning activities</a:t>
            </a:r>
          </a:p>
          <a:p>
            <a:r>
              <a:rPr lang="en-GB" dirty="0" smtClean="0"/>
              <a:t>11.30am – Free time/ room inspections</a:t>
            </a:r>
          </a:p>
          <a:p>
            <a:r>
              <a:rPr lang="en-GB" dirty="0" smtClean="0"/>
              <a:t>12.30pm – Lunch</a:t>
            </a:r>
          </a:p>
          <a:p>
            <a:r>
              <a:rPr lang="en-GB" dirty="0" smtClean="0"/>
              <a:t>2.00pm – Afternoon activities</a:t>
            </a:r>
          </a:p>
          <a:p>
            <a:r>
              <a:rPr lang="en-GB" dirty="0" smtClean="0"/>
              <a:t>5.00pm – Dinner</a:t>
            </a:r>
          </a:p>
          <a:p>
            <a:r>
              <a:rPr lang="en-GB" dirty="0" smtClean="0"/>
              <a:t>6.00pm – Free time/ room inspections/ teddy bear competitions</a:t>
            </a:r>
          </a:p>
          <a:p>
            <a:r>
              <a:rPr lang="en-GB" dirty="0" smtClean="0"/>
              <a:t>7.15pm – Evening activity</a:t>
            </a:r>
          </a:p>
          <a:p>
            <a:r>
              <a:rPr lang="en-GB" dirty="0" smtClean="0"/>
              <a:t>9.00pm – Get ready for bed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Typical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-24358"/>
            <a:ext cx="8229600" cy="1252728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Accommodation</a:t>
            </a:r>
          </a:p>
        </p:txBody>
      </p:sp>
      <p:pic>
        <p:nvPicPr>
          <p:cNvPr id="29699" name="Picture 3" descr="IMG_30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4419"/>
            <a:ext cx="4210949" cy="315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53428" y="4479250"/>
            <a:ext cx="557463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effectLst/>
                <a:latin typeface="Arial" charset="0"/>
                <a:ea typeface="ＭＳ Ｐゴシック" charset="0"/>
              </a:rPr>
              <a:t>Usually in 2 blocks close by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effectLst/>
                <a:latin typeface="Arial" charset="0"/>
                <a:ea typeface="ＭＳ Ｐゴシック" charset="0"/>
              </a:rPr>
              <a:t>Rooms </a:t>
            </a:r>
            <a:r>
              <a:rPr lang="en-GB" sz="2000" dirty="0">
                <a:effectLst/>
                <a:latin typeface="Arial" charset="0"/>
                <a:ea typeface="ＭＳ Ｐゴシック" charset="0"/>
              </a:rPr>
              <a:t>for up to 6 </a:t>
            </a:r>
            <a:r>
              <a:rPr lang="en-GB" sz="2000" dirty="0" smtClean="0">
                <a:effectLst/>
                <a:latin typeface="Arial" charset="0"/>
                <a:ea typeface="ＭＳ Ｐゴシック" charset="0"/>
              </a:rPr>
              <a:t>children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latin typeface="Arial" charset="0"/>
                <a:ea typeface="ＭＳ Ｐゴシック" charset="0"/>
              </a:rPr>
              <a:t>Toilet, shower and sink in each room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effectLst/>
                <a:latin typeface="Arial" charset="0"/>
                <a:ea typeface="ＭＳ Ｐゴシック" charset="0"/>
              </a:rPr>
              <a:t>Teachers evenly spaced at end of blocks</a:t>
            </a:r>
            <a:endParaRPr lang="en-GB" sz="2000" dirty="0"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980728"/>
            <a:ext cx="3533629" cy="256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861048"/>
            <a:ext cx="3801244" cy="2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064500" cy="5111750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ea typeface="ＭＳ Ｐゴシック" pitchFamily="34" charset="-128"/>
              </a:rPr>
              <a:t>The children will be split into 8 activity groups with a member of school staff in each group.</a:t>
            </a:r>
          </a:p>
          <a:p>
            <a:pPr eaLnBrk="1" hangingPunct="1"/>
            <a:r>
              <a:rPr lang="en-GB" altLang="en-US" sz="2800" dirty="0" smtClean="0">
                <a:ea typeface="ＭＳ Ｐゴシック" pitchFamily="34" charset="-128"/>
              </a:rPr>
              <a:t>Groups will all experience the same activities over the course of the week.</a:t>
            </a:r>
          </a:p>
          <a:p>
            <a:pPr eaLnBrk="1" hangingPunct="1"/>
            <a:r>
              <a:rPr lang="en-GB" altLang="en-US" sz="2800" dirty="0" smtClean="0">
                <a:ea typeface="ＭＳ Ｐゴシック" pitchFamily="34" charset="-128"/>
              </a:rPr>
              <a:t>No activities are guaranteed but we have always enjoyed a great range of exciting opportunities.</a:t>
            </a:r>
          </a:p>
          <a:p>
            <a:pPr eaLnBrk="1" hangingPunct="1"/>
            <a:r>
              <a:rPr lang="en-GB" altLang="en-US" sz="2800" dirty="0" smtClean="0">
                <a:ea typeface="ＭＳ Ｐゴシック" pitchFamily="34" charset="-128"/>
              </a:rPr>
              <a:t>Activities are led by PGL staff.</a:t>
            </a:r>
          </a:p>
          <a:p>
            <a:pPr eaLnBrk="1" hangingPunct="1"/>
            <a:r>
              <a:rPr lang="en-GB" altLang="en-US" sz="2800" dirty="0" smtClean="0">
                <a:ea typeface="ＭＳ Ｐゴシック" pitchFamily="34" charset="-128"/>
              </a:rPr>
              <a:t>High standards of behaviour will be expected to ensure the safety and enjoyment of all children.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Activity Groups</a:t>
            </a:r>
          </a:p>
        </p:txBody>
      </p:sp>
    </p:spTree>
    <p:extLst>
      <p:ext uri="{BB962C8B-B14F-4D97-AF65-F5344CB8AC3E}">
        <p14:creationId xmlns:p14="http://schemas.microsoft.com/office/powerpoint/2010/main" val="28024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532</TotalTime>
  <Words>679</Words>
  <Application>Microsoft Office PowerPoint</Application>
  <PresentationFormat>On-screen Show (4:3)</PresentationFormat>
  <Paragraphs>126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Candara</vt:lpstr>
      <vt:lpstr>Symbol</vt:lpstr>
      <vt:lpstr>Tahoma</vt:lpstr>
      <vt:lpstr>Wingdings</vt:lpstr>
      <vt:lpstr>Wingdings 2</vt:lpstr>
      <vt:lpstr>Waveform</vt:lpstr>
      <vt:lpstr>Windmill Hill  30th October – 3rd November 2023 </vt:lpstr>
      <vt:lpstr>Dates</vt:lpstr>
      <vt:lpstr>What is PGL?</vt:lpstr>
      <vt:lpstr>Located close to the Sussex Downs, the PGL Windmill Hill site is in Hailsham.</vt:lpstr>
      <vt:lpstr>Activities https://www.pgl.co.uk/en-gb/school-trips/primary-schools/centres/windmill-hill </vt:lpstr>
      <vt:lpstr>Activities</vt:lpstr>
      <vt:lpstr>A Typical Day</vt:lpstr>
      <vt:lpstr>Accommodation</vt:lpstr>
      <vt:lpstr>Activity Groups</vt:lpstr>
      <vt:lpstr>Catering for…</vt:lpstr>
      <vt:lpstr>PowerPoint Presentation</vt:lpstr>
      <vt:lpstr>PowerPoint Presentation</vt:lpstr>
      <vt:lpstr>PowerPoint Presentation</vt:lpstr>
      <vt:lpstr>Medical needs</vt:lpstr>
      <vt:lpstr> A rough outline of what to bring</vt:lpstr>
      <vt:lpstr>How do we prepare children for Windmill Hill?</vt:lpstr>
      <vt:lpstr>Payments </vt:lpstr>
      <vt:lpstr>It’s a great week away that the children remember for ever.</vt:lpstr>
    </vt:vector>
  </TitlesOfParts>
  <Company>St Marks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Windmill Hill  September 25th -29th</dc:title>
  <dc:creator>donna.goddard</dc:creator>
  <cp:lastModifiedBy>Hall</cp:lastModifiedBy>
  <cp:revision>28</cp:revision>
  <cp:lastPrinted>2022-04-06T16:39:08Z</cp:lastPrinted>
  <dcterms:created xsi:type="dcterms:W3CDTF">2017-11-15T16:06:20Z</dcterms:created>
  <dcterms:modified xsi:type="dcterms:W3CDTF">2023-01-11T18:47:36Z</dcterms:modified>
</cp:coreProperties>
</file>